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1" r:id="rId6"/>
    <p:sldId id="265" r:id="rId7"/>
    <p:sldId id="264" r:id="rId8"/>
    <p:sldId id="266" r:id="rId9"/>
    <p:sldId id="267"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7" d="100"/>
          <a:sy n="67" d="100"/>
        </p:scale>
        <p:origin x="-27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C054B3-B698-492C-B45C-6F4318F06F5D}" type="datetimeFigureOut">
              <a:rPr lang="en-US" smtClean="0"/>
              <a:pPr/>
              <a:t>7/12/2020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DE854A-19F9-4EFD-8D84-72309CF245DF}" type="slidenum">
              <a:rPr lang="en-US" smtClean="0"/>
              <a:pPr/>
              <a:t>‹#›</a:t>
            </a:fld>
            <a:endParaRPr lang="en-US"/>
          </a:p>
        </p:txBody>
      </p:sp>
    </p:spTree>
    <p:extLst>
      <p:ext uri="{BB962C8B-B14F-4D97-AF65-F5344CB8AC3E}">
        <p14:creationId xmlns:p14="http://schemas.microsoft.com/office/powerpoint/2010/main" xmlns="" val="3734681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DE854A-19F9-4EFD-8D84-72309CF245DF}" type="slidenum">
              <a:rPr lang="en-US" smtClean="0"/>
              <a:pPr/>
              <a:t>1</a:t>
            </a:fld>
            <a:endParaRPr lang="en-US"/>
          </a:p>
        </p:txBody>
      </p:sp>
    </p:spTree>
    <p:extLst>
      <p:ext uri="{BB962C8B-B14F-4D97-AF65-F5344CB8AC3E}">
        <p14:creationId xmlns:p14="http://schemas.microsoft.com/office/powerpoint/2010/main" xmlns="" val="3159099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9D4887-CD3A-49EF-B2EB-EC2E2B8D1708}" type="datetime1">
              <a:rPr lang="en-US" smtClean="0"/>
              <a:pPr/>
              <a:t>7/12/2020</a:t>
            </a:fld>
            <a:endParaRPr lang="en-US"/>
          </a:p>
        </p:txBody>
      </p:sp>
      <p:sp>
        <p:nvSpPr>
          <p:cNvPr id="5" name="Footer Placeholder 4"/>
          <p:cNvSpPr>
            <a:spLocks noGrp="1"/>
          </p:cNvSpPr>
          <p:nvPr>
            <p:ph type="ftr" sz="quarter" idx="11"/>
          </p:nvPr>
        </p:nvSpPr>
        <p:spPr/>
        <p:txBody>
          <a:bodyPr/>
          <a:lstStyle/>
          <a:p>
            <a:r>
              <a:rPr lang="en-US" smtClean="0"/>
              <a:t>Summer 2020</a:t>
            </a:r>
            <a:endParaRPr lang="en-US"/>
          </a:p>
        </p:txBody>
      </p:sp>
      <p:sp>
        <p:nvSpPr>
          <p:cNvPr id="6" name="Slide Number Placeholder 5"/>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xmlns="" val="3546001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B5FE0-D728-4FFF-926A-2579B0B2F7B7}" type="datetime1">
              <a:rPr lang="en-US" smtClean="0"/>
              <a:pPr/>
              <a:t>7/12/2020</a:t>
            </a:fld>
            <a:endParaRPr lang="en-US"/>
          </a:p>
        </p:txBody>
      </p:sp>
      <p:sp>
        <p:nvSpPr>
          <p:cNvPr id="5" name="Footer Placeholder 4"/>
          <p:cNvSpPr>
            <a:spLocks noGrp="1"/>
          </p:cNvSpPr>
          <p:nvPr>
            <p:ph type="ftr" sz="quarter" idx="11"/>
          </p:nvPr>
        </p:nvSpPr>
        <p:spPr/>
        <p:txBody>
          <a:bodyPr/>
          <a:lstStyle/>
          <a:p>
            <a:r>
              <a:rPr lang="en-US" smtClean="0"/>
              <a:t>Summer 2020</a:t>
            </a:r>
            <a:endParaRPr lang="en-US"/>
          </a:p>
        </p:txBody>
      </p:sp>
      <p:sp>
        <p:nvSpPr>
          <p:cNvPr id="6" name="Slide Number Placeholder 5"/>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xmlns="" val="161296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D303FE-1A97-408E-9975-3687411FBDA3}" type="datetime1">
              <a:rPr lang="en-US" smtClean="0"/>
              <a:pPr/>
              <a:t>7/12/2020</a:t>
            </a:fld>
            <a:endParaRPr lang="en-US"/>
          </a:p>
        </p:txBody>
      </p:sp>
      <p:sp>
        <p:nvSpPr>
          <p:cNvPr id="5" name="Footer Placeholder 4"/>
          <p:cNvSpPr>
            <a:spLocks noGrp="1"/>
          </p:cNvSpPr>
          <p:nvPr>
            <p:ph type="ftr" sz="quarter" idx="11"/>
          </p:nvPr>
        </p:nvSpPr>
        <p:spPr/>
        <p:txBody>
          <a:bodyPr/>
          <a:lstStyle/>
          <a:p>
            <a:r>
              <a:rPr lang="en-US" smtClean="0"/>
              <a:t>Summer 2020</a:t>
            </a:r>
            <a:endParaRPr lang="en-US"/>
          </a:p>
        </p:txBody>
      </p:sp>
      <p:sp>
        <p:nvSpPr>
          <p:cNvPr id="6" name="Slide Number Placeholder 5"/>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xmlns="" val="1558574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D287A-F4EF-4A16-9F31-369C255DE07A}" type="datetime1">
              <a:rPr lang="en-US" smtClean="0"/>
              <a:pPr/>
              <a:t>7/12/2020</a:t>
            </a:fld>
            <a:endParaRPr lang="en-US"/>
          </a:p>
        </p:txBody>
      </p:sp>
      <p:sp>
        <p:nvSpPr>
          <p:cNvPr id="5" name="Footer Placeholder 4"/>
          <p:cNvSpPr>
            <a:spLocks noGrp="1"/>
          </p:cNvSpPr>
          <p:nvPr>
            <p:ph type="ftr" sz="quarter" idx="11"/>
          </p:nvPr>
        </p:nvSpPr>
        <p:spPr/>
        <p:txBody>
          <a:bodyPr/>
          <a:lstStyle/>
          <a:p>
            <a:r>
              <a:rPr lang="en-US" smtClean="0"/>
              <a:t>Summer 2020</a:t>
            </a:r>
            <a:endParaRPr lang="en-US"/>
          </a:p>
        </p:txBody>
      </p:sp>
      <p:sp>
        <p:nvSpPr>
          <p:cNvPr id="6" name="Slide Number Placeholder 5"/>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xmlns="" val="3902887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C897C4-5D04-48A5-9BB5-6130D6826B90}" type="datetime1">
              <a:rPr lang="en-US" smtClean="0"/>
              <a:pPr/>
              <a:t>7/12/2020</a:t>
            </a:fld>
            <a:endParaRPr lang="en-US"/>
          </a:p>
        </p:txBody>
      </p:sp>
      <p:sp>
        <p:nvSpPr>
          <p:cNvPr id="5" name="Footer Placeholder 4"/>
          <p:cNvSpPr>
            <a:spLocks noGrp="1"/>
          </p:cNvSpPr>
          <p:nvPr>
            <p:ph type="ftr" sz="quarter" idx="11"/>
          </p:nvPr>
        </p:nvSpPr>
        <p:spPr/>
        <p:txBody>
          <a:bodyPr/>
          <a:lstStyle/>
          <a:p>
            <a:r>
              <a:rPr lang="en-US" smtClean="0"/>
              <a:t>Summer 2020</a:t>
            </a:r>
            <a:endParaRPr lang="en-US"/>
          </a:p>
        </p:txBody>
      </p:sp>
      <p:sp>
        <p:nvSpPr>
          <p:cNvPr id="6" name="Slide Number Placeholder 5"/>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xmlns="" val="1540074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2FB877-193A-498F-BBE5-E50FE9EE8751}" type="datetime1">
              <a:rPr lang="en-US" smtClean="0"/>
              <a:pPr/>
              <a:t>7/12/2020</a:t>
            </a:fld>
            <a:endParaRPr lang="en-US"/>
          </a:p>
        </p:txBody>
      </p:sp>
      <p:sp>
        <p:nvSpPr>
          <p:cNvPr id="6" name="Footer Placeholder 5"/>
          <p:cNvSpPr>
            <a:spLocks noGrp="1"/>
          </p:cNvSpPr>
          <p:nvPr>
            <p:ph type="ftr" sz="quarter" idx="11"/>
          </p:nvPr>
        </p:nvSpPr>
        <p:spPr/>
        <p:txBody>
          <a:bodyPr/>
          <a:lstStyle/>
          <a:p>
            <a:r>
              <a:rPr lang="en-US" smtClean="0"/>
              <a:t>Summer 2020</a:t>
            </a:r>
            <a:endParaRPr lang="en-US"/>
          </a:p>
        </p:txBody>
      </p:sp>
      <p:sp>
        <p:nvSpPr>
          <p:cNvPr id="7" name="Slide Number Placeholder 6"/>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xmlns="" val="3685300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85C894-54C5-472B-B12D-253975E6BFB3}" type="datetime1">
              <a:rPr lang="en-US" smtClean="0"/>
              <a:pPr/>
              <a:t>7/12/2020</a:t>
            </a:fld>
            <a:endParaRPr lang="en-US"/>
          </a:p>
        </p:txBody>
      </p:sp>
      <p:sp>
        <p:nvSpPr>
          <p:cNvPr id="8" name="Footer Placeholder 7"/>
          <p:cNvSpPr>
            <a:spLocks noGrp="1"/>
          </p:cNvSpPr>
          <p:nvPr>
            <p:ph type="ftr" sz="quarter" idx="11"/>
          </p:nvPr>
        </p:nvSpPr>
        <p:spPr/>
        <p:txBody>
          <a:bodyPr/>
          <a:lstStyle/>
          <a:p>
            <a:r>
              <a:rPr lang="en-US" smtClean="0"/>
              <a:t>Summer 2020</a:t>
            </a:r>
            <a:endParaRPr lang="en-US"/>
          </a:p>
        </p:txBody>
      </p:sp>
      <p:sp>
        <p:nvSpPr>
          <p:cNvPr id="9" name="Slide Number Placeholder 8"/>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xmlns="" val="158707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06F26A-A414-41F7-BA91-318281618ECF}" type="datetime1">
              <a:rPr lang="en-US" smtClean="0"/>
              <a:pPr/>
              <a:t>7/12/2020</a:t>
            </a:fld>
            <a:endParaRPr lang="en-US"/>
          </a:p>
        </p:txBody>
      </p:sp>
      <p:sp>
        <p:nvSpPr>
          <p:cNvPr id="4" name="Footer Placeholder 3"/>
          <p:cNvSpPr>
            <a:spLocks noGrp="1"/>
          </p:cNvSpPr>
          <p:nvPr>
            <p:ph type="ftr" sz="quarter" idx="11"/>
          </p:nvPr>
        </p:nvSpPr>
        <p:spPr/>
        <p:txBody>
          <a:bodyPr/>
          <a:lstStyle/>
          <a:p>
            <a:r>
              <a:rPr lang="en-US" smtClean="0"/>
              <a:t>Summer 2020</a:t>
            </a:r>
            <a:endParaRPr lang="en-US"/>
          </a:p>
        </p:txBody>
      </p:sp>
      <p:sp>
        <p:nvSpPr>
          <p:cNvPr id="5" name="Slide Number Placeholder 4"/>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xmlns="" val="1638975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9C6438-551B-47AB-A56E-1381E95FEA82}" type="datetime1">
              <a:rPr lang="en-US" smtClean="0"/>
              <a:pPr/>
              <a:t>7/12/2020</a:t>
            </a:fld>
            <a:endParaRPr lang="en-US"/>
          </a:p>
        </p:txBody>
      </p:sp>
      <p:sp>
        <p:nvSpPr>
          <p:cNvPr id="3" name="Footer Placeholder 2"/>
          <p:cNvSpPr>
            <a:spLocks noGrp="1"/>
          </p:cNvSpPr>
          <p:nvPr>
            <p:ph type="ftr" sz="quarter" idx="11"/>
          </p:nvPr>
        </p:nvSpPr>
        <p:spPr/>
        <p:txBody>
          <a:bodyPr/>
          <a:lstStyle/>
          <a:p>
            <a:r>
              <a:rPr lang="en-US" smtClean="0"/>
              <a:t>Summer 2020</a:t>
            </a:r>
            <a:endParaRPr lang="en-US"/>
          </a:p>
        </p:txBody>
      </p:sp>
      <p:sp>
        <p:nvSpPr>
          <p:cNvPr id="4" name="Slide Number Placeholder 3"/>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xmlns="" val="2636173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4D28FB-65F8-4EFE-825A-F83B5C4FFC1B}" type="datetime1">
              <a:rPr lang="en-US" smtClean="0"/>
              <a:pPr/>
              <a:t>7/12/2020</a:t>
            </a:fld>
            <a:endParaRPr lang="en-US"/>
          </a:p>
        </p:txBody>
      </p:sp>
      <p:sp>
        <p:nvSpPr>
          <p:cNvPr id="6" name="Footer Placeholder 5"/>
          <p:cNvSpPr>
            <a:spLocks noGrp="1"/>
          </p:cNvSpPr>
          <p:nvPr>
            <p:ph type="ftr" sz="quarter" idx="11"/>
          </p:nvPr>
        </p:nvSpPr>
        <p:spPr/>
        <p:txBody>
          <a:bodyPr/>
          <a:lstStyle/>
          <a:p>
            <a:r>
              <a:rPr lang="en-US" smtClean="0"/>
              <a:t>Summer 2020</a:t>
            </a:r>
            <a:endParaRPr lang="en-US"/>
          </a:p>
        </p:txBody>
      </p:sp>
      <p:sp>
        <p:nvSpPr>
          <p:cNvPr id="7" name="Slide Number Placeholder 6"/>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xmlns="" val="272360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986BF-C7E0-43CC-B149-2C30670FCC9F}" type="datetime1">
              <a:rPr lang="en-US" smtClean="0"/>
              <a:pPr/>
              <a:t>7/12/2020</a:t>
            </a:fld>
            <a:endParaRPr lang="en-US"/>
          </a:p>
        </p:txBody>
      </p:sp>
      <p:sp>
        <p:nvSpPr>
          <p:cNvPr id="6" name="Footer Placeholder 5"/>
          <p:cNvSpPr>
            <a:spLocks noGrp="1"/>
          </p:cNvSpPr>
          <p:nvPr>
            <p:ph type="ftr" sz="quarter" idx="11"/>
          </p:nvPr>
        </p:nvSpPr>
        <p:spPr/>
        <p:txBody>
          <a:bodyPr/>
          <a:lstStyle/>
          <a:p>
            <a:r>
              <a:rPr lang="en-US" smtClean="0"/>
              <a:t>Summer 2020</a:t>
            </a:r>
            <a:endParaRPr lang="en-US"/>
          </a:p>
        </p:txBody>
      </p:sp>
      <p:sp>
        <p:nvSpPr>
          <p:cNvPr id="7" name="Slide Number Placeholder 6"/>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xmlns="" val="3187653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FE5C79-26DE-4B7B-BCE5-EE1819D79F61}" type="datetime1">
              <a:rPr lang="en-US" smtClean="0"/>
              <a:pPr/>
              <a:t>7/12/2020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Summer 2020</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155194-D7F2-4063-8F8F-1C777E69D7E9}" type="slidenum">
              <a:rPr lang="en-US" smtClean="0"/>
              <a:pPr/>
              <a:t>‹#›</a:t>
            </a:fld>
            <a:endParaRPr lang="en-US"/>
          </a:p>
        </p:txBody>
      </p:sp>
    </p:spTree>
    <p:extLst>
      <p:ext uri="{BB962C8B-B14F-4D97-AF65-F5344CB8AC3E}">
        <p14:creationId xmlns:p14="http://schemas.microsoft.com/office/powerpoint/2010/main" xmlns="" val="122321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racu_logo.png"/>
          <p:cNvPicPr>
            <a:picLocks noChangeAspect="1"/>
          </p:cNvPicPr>
          <p:nvPr/>
        </p:nvPicPr>
        <p:blipFill>
          <a:blip r:embed="rId3" cstate="print"/>
          <a:stretch>
            <a:fillRect/>
          </a:stretch>
        </p:blipFill>
        <p:spPr>
          <a:xfrm>
            <a:off x="10688827" y="14277"/>
            <a:ext cx="1479371" cy="1357323"/>
          </a:xfrm>
          <a:prstGeom prst="rect">
            <a:avLst/>
          </a:prstGeom>
        </p:spPr>
      </p:pic>
      <p:sp>
        <p:nvSpPr>
          <p:cNvPr id="2" name="TextBox 1"/>
          <p:cNvSpPr txBox="1"/>
          <p:nvPr/>
        </p:nvSpPr>
        <p:spPr>
          <a:xfrm>
            <a:off x="3435816" y="2101756"/>
            <a:ext cx="5479584" cy="1754326"/>
          </a:xfrm>
          <a:prstGeom prst="rect">
            <a:avLst/>
          </a:prstGeom>
          <a:noFill/>
        </p:spPr>
        <p:txBody>
          <a:bodyPr wrap="square" rtlCol="0">
            <a:spAutoFit/>
          </a:bodyPr>
          <a:lstStyle/>
          <a:p>
            <a:pPr algn="ctr"/>
            <a:r>
              <a:rPr lang="en-US" sz="3600" dirty="0" smtClean="0">
                <a:latin typeface="Times New Roman" panose="02020603050405020304" pitchFamily="18" charset="0"/>
                <a:cs typeface="Times New Roman" panose="02020603050405020304" pitchFamily="18" charset="0"/>
              </a:rPr>
              <a:t>CSE221</a:t>
            </a:r>
          </a:p>
          <a:p>
            <a:pPr algn="ctr"/>
            <a:endParaRPr lang="en-US" sz="3600" dirty="0">
              <a:latin typeface="Times New Roman" panose="02020603050405020304" pitchFamily="18" charset="0"/>
              <a:cs typeface="Times New Roman" panose="02020603050405020304" pitchFamily="18" charset="0"/>
            </a:endParaRPr>
          </a:p>
          <a:p>
            <a:pPr algn="ctr"/>
            <a:r>
              <a:rPr lang="en-US" sz="3600" dirty="0" smtClean="0">
                <a:latin typeface="Times New Roman" panose="02020603050405020304" pitchFamily="18" charset="0"/>
                <a:cs typeface="Times New Roman" panose="02020603050405020304" pitchFamily="18" charset="0"/>
              </a:rPr>
              <a:t>Algorithms: </a:t>
            </a:r>
            <a:r>
              <a:rPr lang="en-US" sz="3600" i="1" dirty="0" smtClean="0">
                <a:latin typeface="Times New Roman" panose="02020603050405020304" pitchFamily="18" charset="0"/>
                <a:cs typeface="Times New Roman" panose="02020603050405020304" pitchFamily="18" charset="0"/>
              </a:rPr>
              <a:t>Linear Search</a:t>
            </a:r>
          </a:p>
        </p:txBody>
      </p:sp>
      <p:sp>
        <p:nvSpPr>
          <p:cNvPr id="3" name="Footer Placeholder 2"/>
          <p:cNvSpPr>
            <a:spLocks noGrp="1"/>
          </p:cNvSpPr>
          <p:nvPr>
            <p:ph type="ftr" sz="quarter" idx="11"/>
          </p:nvPr>
        </p:nvSpPr>
        <p:spPr/>
        <p:txBody>
          <a:bodyPr/>
          <a:lstStyle/>
          <a:p>
            <a:r>
              <a:rPr lang="en-US" smtClean="0"/>
              <a:t>Summer 2020</a:t>
            </a:r>
            <a:endParaRPr lang="en-US"/>
          </a:p>
        </p:txBody>
      </p:sp>
    </p:spTree>
    <p:extLst>
      <p:ext uri="{BB962C8B-B14F-4D97-AF65-F5344CB8AC3E}">
        <p14:creationId xmlns:p14="http://schemas.microsoft.com/office/powerpoint/2010/main" xmlns="" val="1899436474"/>
      </p:ext>
    </p:extLst>
  </p:cSld>
  <p:clrMapOvr>
    <a:masterClrMapping/>
  </p:clrMapOvr>
  <mc:AlternateContent xmlns:mc="http://schemas.openxmlformats.org/markup-compatibility/2006">
    <mc:Choice xmlns:p14="http://schemas.microsoft.com/office/powerpoint/2010/main" xmlns="" Requires="p14">
      <p:transition spd="slow" p14:dur="2000" advTm="7423"/>
    </mc:Choice>
    <mc:Fallback>
      <p:transition spd="slow" advTm="742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Summer 2020</a:t>
            </a:r>
            <a:endParaRPr lang="en-US"/>
          </a:p>
        </p:txBody>
      </p:sp>
      <p:sp>
        <p:nvSpPr>
          <p:cNvPr id="5" name="Title 1"/>
          <p:cNvSpPr txBox="1">
            <a:spLocks/>
          </p:cNvSpPr>
          <p:nvPr/>
        </p:nvSpPr>
        <p:spPr>
          <a:xfrm>
            <a:off x="831850" y="573206"/>
            <a:ext cx="10515600" cy="797739"/>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Linear Search</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ext Placeholder 2"/>
          <p:cNvSpPr txBox="1">
            <a:spLocks/>
          </p:cNvSpPr>
          <p:nvPr/>
        </p:nvSpPr>
        <p:spPr>
          <a:xfrm>
            <a:off x="845498" y="1259399"/>
            <a:ext cx="2940690" cy="56939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r>
              <a:rPr kumimoji="0" lang="en-US" sz="2400" b="0" i="0" u="none" strike="noStrike" kern="1200" cap="none" spc="0" normalizeH="0" baseline="0" noProof="0" dirty="0" smtClean="0">
                <a:ln>
                  <a:noFill/>
                </a:ln>
                <a:solidFill>
                  <a:schemeClr val="bg1">
                    <a:lumMod val="50000"/>
                  </a:schemeClr>
                </a:solidFill>
                <a:effectLst/>
                <a:uLnTx/>
                <a:uFillTx/>
                <a:latin typeface="+mn-lt"/>
                <a:ea typeface="+mn-ea"/>
                <a:cs typeface="+mn-cs"/>
              </a:rPr>
              <a:t>Recursion Simulation</a:t>
            </a:r>
            <a:endParaRPr kumimoji="0" lang="en-US" sz="24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7" name="TextBox 6"/>
          <p:cNvSpPr txBox="1"/>
          <p:nvPr/>
        </p:nvSpPr>
        <p:spPr>
          <a:xfrm>
            <a:off x="900110" y="1985953"/>
            <a:ext cx="3442353" cy="400110"/>
          </a:xfrm>
          <a:prstGeom prst="rect">
            <a:avLst/>
          </a:prstGeom>
          <a:noFill/>
        </p:spPr>
        <p:txBody>
          <a:bodyPr wrap="none" rtlCol="0">
            <a:spAutoFit/>
          </a:bodyPr>
          <a:lstStyle/>
          <a:p>
            <a:r>
              <a:rPr lang="en-US" sz="2000" dirty="0" smtClean="0"/>
              <a:t>Refer to slide number 3 and 4.  </a:t>
            </a:r>
            <a:endParaRPr lang="en-US" sz="2000" dirty="0"/>
          </a:p>
        </p:txBody>
      </p:sp>
      <p:pic>
        <p:nvPicPr>
          <p:cNvPr id="8" name="Picture 7" descr="bracu_logo.png"/>
          <p:cNvPicPr>
            <a:picLocks noChangeAspect="1"/>
          </p:cNvPicPr>
          <p:nvPr/>
        </p:nvPicPr>
        <p:blipFill>
          <a:blip r:embed="rId2" cstate="print"/>
          <a:stretch>
            <a:fillRect/>
          </a:stretch>
        </p:blipFill>
        <p:spPr>
          <a:xfrm>
            <a:off x="10688827" y="14277"/>
            <a:ext cx="1479371" cy="1357323"/>
          </a:xfrm>
          <a:prstGeom prst="rect">
            <a:avLst/>
          </a:prstGeom>
        </p:spPr>
      </p:pic>
    </p:spTree>
    <p:extLst>
      <p:ext uri="{BB962C8B-B14F-4D97-AF65-F5344CB8AC3E}">
        <p14:creationId xmlns:p14="http://schemas.microsoft.com/office/powerpoint/2010/main" xmlns="" val="3122877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Linear Search</a:t>
            </a:r>
            <a:endParaRPr lang="en-US" dirty="0"/>
          </a:p>
        </p:txBody>
      </p:sp>
      <p:sp>
        <p:nvSpPr>
          <p:cNvPr id="4" name="Content Placeholder 3"/>
          <p:cNvSpPr>
            <a:spLocks noGrp="1"/>
          </p:cNvSpPr>
          <p:nvPr>
            <p:ph idx="1"/>
          </p:nvPr>
        </p:nvSpPr>
        <p:spPr/>
        <p:txBody>
          <a:bodyPr/>
          <a:lstStyle/>
          <a:p>
            <a:r>
              <a:rPr lang="en-US" dirty="0" smtClean="0"/>
              <a:t>The most basic searching algorithm</a:t>
            </a:r>
          </a:p>
          <a:p>
            <a:r>
              <a:rPr lang="en-US" dirty="0" smtClean="0"/>
              <a:t>Given an item to </a:t>
            </a:r>
            <a:r>
              <a:rPr lang="en-US" smtClean="0"/>
              <a:t>search from </a:t>
            </a:r>
            <a:r>
              <a:rPr lang="en-US" dirty="0" smtClean="0"/>
              <a:t>a bucket of items, we search </a:t>
            </a:r>
            <a:r>
              <a:rPr lang="en-US" u="sng" dirty="0" smtClean="0"/>
              <a:t>ONE BY ONE. </a:t>
            </a:r>
          </a:p>
          <a:p>
            <a:r>
              <a:rPr lang="en-US" dirty="0" smtClean="0"/>
              <a:t>If we find then bingo! Else we look till the end of bucket. </a:t>
            </a:r>
          </a:p>
          <a:p>
            <a:r>
              <a:rPr lang="en-US" dirty="0" smtClean="0"/>
              <a:t>Example: Given an array of items. We will try to find “xyz” from it using linear search. </a:t>
            </a:r>
          </a:p>
          <a:p>
            <a:endParaRPr lang="en-US" dirty="0"/>
          </a:p>
          <a:p>
            <a:pPr marL="0" indent="0">
              <a:buNone/>
            </a:pPr>
            <a:endParaRPr lang="en-US" dirty="0" smtClean="0"/>
          </a:p>
          <a:p>
            <a:pPr marL="0" indent="0">
              <a:buNone/>
            </a:pPr>
            <a:r>
              <a:rPr lang="en-US" dirty="0" smtClean="0"/>
              <a:t> </a:t>
            </a:r>
            <a:endParaRPr lang="en-US" dirty="0"/>
          </a:p>
        </p:txBody>
      </p:sp>
      <p:sp>
        <p:nvSpPr>
          <p:cNvPr id="2" name="Footer Placeholder 1"/>
          <p:cNvSpPr>
            <a:spLocks noGrp="1"/>
          </p:cNvSpPr>
          <p:nvPr>
            <p:ph type="ftr" sz="quarter" idx="11"/>
          </p:nvPr>
        </p:nvSpPr>
        <p:spPr/>
        <p:txBody>
          <a:bodyPr/>
          <a:lstStyle/>
          <a:p>
            <a:r>
              <a:rPr lang="en-US" smtClean="0"/>
              <a:t>Summer 2020</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3976194299"/>
              </p:ext>
            </p:extLst>
          </p:nvPr>
        </p:nvGraphicFramePr>
        <p:xfrm>
          <a:off x="3929038" y="5373550"/>
          <a:ext cx="4314209" cy="640080"/>
        </p:xfrm>
        <a:graphic>
          <a:graphicData uri="http://schemas.openxmlformats.org/drawingml/2006/table">
            <a:tbl>
              <a:tblPr firstRow="1" bandRow="1">
                <a:tableStyleId>{5C22544A-7EE6-4342-B048-85BDC9FD1C3A}</a:tableStyleId>
              </a:tblPr>
              <a:tblGrid>
                <a:gridCol w="1017109"/>
                <a:gridCol w="1015563"/>
                <a:gridCol w="1148774"/>
                <a:gridCol w="1132763"/>
              </a:tblGrid>
              <a:tr h="604167">
                <a:tc>
                  <a:txBody>
                    <a:bodyPr/>
                    <a:lstStyle/>
                    <a:p>
                      <a:pPr algn="ctr"/>
                      <a:r>
                        <a:rPr lang="en-US" sz="3600" b="0" dirty="0" smtClean="0">
                          <a:solidFill>
                            <a:schemeClr val="tx1"/>
                          </a:solidFill>
                        </a:rPr>
                        <a:t>cxc</a:t>
                      </a:r>
                      <a:endParaRPr lang="en-US" sz="36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3600" b="0" dirty="0" err="1" smtClean="0">
                          <a:solidFill>
                            <a:schemeClr val="tx1"/>
                          </a:solidFill>
                        </a:rPr>
                        <a:t>dfd</a:t>
                      </a:r>
                      <a:endParaRPr lang="en-US" sz="36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3600" b="0" dirty="0" err="1" smtClean="0">
                          <a:solidFill>
                            <a:schemeClr val="tx1"/>
                          </a:solidFill>
                        </a:rPr>
                        <a:t>dfd</a:t>
                      </a:r>
                      <a:endParaRPr lang="en-US" sz="36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3600" b="0" dirty="0" err="1" smtClean="0">
                          <a:solidFill>
                            <a:schemeClr val="tx1"/>
                          </a:solidFill>
                        </a:rPr>
                        <a:t>dfd</a:t>
                      </a:r>
                      <a:endParaRPr lang="en-US" sz="36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2080949456"/>
              </p:ext>
            </p:extLst>
          </p:nvPr>
        </p:nvGraphicFramePr>
        <p:xfrm>
          <a:off x="3930554" y="4868584"/>
          <a:ext cx="4312692" cy="370840"/>
        </p:xfrm>
        <a:graphic>
          <a:graphicData uri="http://schemas.openxmlformats.org/drawingml/2006/table">
            <a:tbl>
              <a:tblPr firstRow="1" bandRow="1">
                <a:tableStyleId>{5C22544A-7EE6-4342-B048-85BDC9FD1C3A}</a:tableStyleId>
              </a:tblPr>
              <a:tblGrid>
                <a:gridCol w="1078173"/>
                <a:gridCol w="1078173"/>
                <a:gridCol w="1078173"/>
                <a:gridCol w="1078173"/>
              </a:tblGrid>
              <a:tr h="370840">
                <a:tc>
                  <a:txBody>
                    <a:bodyPr/>
                    <a:lstStyle/>
                    <a:p>
                      <a:pPr algn="ctr"/>
                      <a:r>
                        <a:rPr lang="en-US" dirty="0" smtClean="0">
                          <a:solidFill>
                            <a:schemeClr val="tx1"/>
                          </a:solidFill>
                        </a:rPr>
                        <a:t>0</a:t>
                      </a:r>
                      <a:endParaRPr lang="en-US" dirty="0">
                        <a:solidFill>
                          <a:schemeClr val="tx1"/>
                        </a:solidFill>
                      </a:endParaRPr>
                    </a:p>
                  </a:txBody>
                  <a:tcPr>
                    <a:lnL w="6350" cap="flat" cmpd="sng" algn="ctr">
                      <a:solidFill>
                        <a:schemeClr val="tx1"/>
                      </a:solidFill>
                      <a:prstDash val="solid"/>
                      <a:round/>
                      <a:headEnd type="none" w="med" len="med"/>
                      <a:tailEnd type="none" w="med" len="med"/>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dirty="0" smtClean="0">
                          <a:solidFill>
                            <a:schemeClr val="tx1"/>
                          </a:solidFill>
                        </a:rPr>
                        <a:t>1</a:t>
                      </a:r>
                      <a:endParaRPr lang="en-US" dirty="0">
                        <a:solidFill>
                          <a:schemeClr val="tx1"/>
                        </a:solidFill>
                      </a:endParaRPr>
                    </a:p>
                  </a:txBody>
                  <a:tcP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dirty="0" smtClean="0">
                          <a:solidFill>
                            <a:schemeClr val="tx1"/>
                          </a:solidFill>
                        </a:rPr>
                        <a:t>2</a:t>
                      </a:r>
                      <a:endParaRPr lang="en-US" dirty="0">
                        <a:solidFill>
                          <a:schemeClr val="tx1"/>
                        </a:solidFill>
                      </a:endParaRPr>
                    </a:p>
                  </a:txBody>
                  <a:tcP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dirty="0" smtClean="0">
                          <a:solidFill>
                            <a:schemeClr val="tx1"/>
                          </a:solidFill>
                        </a:rPr>
                        <a:t>3</a:t>
                      </a:r>
                      <a:endParaRPr lang="en-US" dirty="0">
                        <a:solidFill>
                          <a:schemeClr val="tx1"/>
                        </a:solidFill>
                      </a:endParaRPr>
                    </a:p>
                  </a:txBody>
                  <a:tcPr>
                    <a:lnL w="12700" cmpd="sng">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bl>
          </a:graphicData>
        </a:graphic>
      </p:graphicFrame>
      <p:pic>
        <p:nvPicPr>
          <p:cNvPr id="8" name="Picture 7" descr="bracu_logo.png"/>
          <p:cNvPicPr>
            <a:picLocks noChangeAspect="1"/>
          </p:cNvPicPr>
          <p:nvPr/>
        </p:nvPicPr>
        <p:blipFill>
          <a:blip r:embed="rId2" cstate="print"/>
          <a:stretch>
            <a:fillRect/>
          </a:stretch>
        </p:blipFill>
        <p:spPr>
          <a:xfrm>
            <a:off x="10688827" y="14277"/>
            <a:ext cx="1479371" cy="1357323"/>
          </a:xfrm>
          <a:prstGeom prst="rect">
            <a:avLst/>
          </a:prstGeom>
        </p:spPr>
      </p:pic>
    </p:spTree>
    <p:extLst>
      <p:ext uri="{BB962C8B-B14F-4D97-AF65-F5344CB8AC3E}">
        <p14:creationId xmlns:p14="http://schemas.microsoft.com/office/powerpoint/2010/main" xmlns="" val="64134311"/>
      </p:ext>
    </p:extLst>
  </p:cSld>
  <p:clrMapOvr>
    <a:masterClrMapping/>
  </p:clrMapOvr>
  <mc:AlternateContent xmlns:mc="http://schemas.openxmlformats.org/markup-compatibility/2006">
    <mc:Choice xmlns:p14="http://schemas.microsoft.com/office/powerpoint/2010/main" xmlns="" Requires="p14">
      <p:transition spd="slow" p14:dur="2000" advTm="31865"/>
    </mc:Choice>
    <mc:Fallback>
      <p:transition spd="slow" advTm="3186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Search</a:t>
            </a:r>
            <a:endParaRPr lang="en-US" dirty="0"/>
          </a:p>
        </p:txBody>
      </p:sp>
      <p:sp>
        <p:nvSpPr>
          <p:cNvPr id="3" name="Content Placeholder 2"/>
          <p:cNvSpPr>
            <a:spLocks noGrp="1"/>
          </p:cNvSpPr>
          <p:nvPr>
            <p:ph idx="1"/>
          </p:nvPr>
        </p:nvSpPr>
        <p:spPr/>
        <p:txBody>
          <a:bodyPr/>
          <a:lstStyle/>
          <a:p>
            <a:r>
              <a:rPr lang="en-US" dirty="0" smtClean="0"/>
              <a:t>As mentioned in the previous slide linear search is done one by one hence we start searching for “xyz” from index 0. If the items match we stop else we look for the next item in the array. </a:t>
            </a:r>
            <a:endParaRPr lang="en-US" dirty="0"/>
          </a:p>
        </p:txBody>
      </p:sp>
      <p:sp>
        <p:nvSpPr>
          <p:cNvPr id="4" name="Footer Placeholder 3"/>
          <p:cNvSpPr>
            <a:spLocks noGrp="1"/>
          </p:cNvSpPr>
          <p:nvPr>
            <p:ph type="ftr" sz="quarter" idx="11"/>
          </p:nvPr>
        </p:nvSpPr>
        <p:spPr/>
        <p:txBody>
          <a:bodyPr/>
          <a:lstStyle/>
          <a:p>
            <a:r>
              <a:rPr lang="en-US" smtClean="0"/>
              <a:t>Summer 2020</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2006269743"/>
              </p:ext>
            </p:extLst>
          </p:nvPr>
        </p:nvGraphicFramePr>
        <p:xfrm>
          <a:off x="3819860" y="3872295"/>
          <a:ext cx="4314209" cy="640080"/>
        </p:xfrm>
        <a:graphic>
          <a:graphicData uri="http://schemas.openxmlformats.org/drawingml/2006/table">
            <a:tbl>
              <a:tblPr firstRow="1" bandRow="1">
                <a:tableStyleId>{5C22544A-7EE6-4342-B048-85BDC9FD1C3A}</a:tableStyleId>
              </a:tblPr>
              <a:tblGrid>
                <a:gridCol w="1017109"/>
                <a:gridCol w="1015563"/>
                <a:gridCol w="1148774"/>
                <a:gridCol w="1132763"/>
              </a:tblGrid>
              <a:tr h="604167">
                <a:tc>
                  <a:txBody>
                    <a:bodyPr/>
                    <a:lstStyle/>
                    <a:p>
                      <a:pPr algn="ctr"/>
                      <a:r>
                        <a:rPr lang="en-US" sz="3600" b="0" dirty="0" smtClean="0">
                          <a:solidFill>
                            <a:schemeClr val="tx1"/>
                          </a:solidFill>
                        </a:rPr>
                        <a:t>cxc</a:t>
                      </a:r>
                      <a:endParaRPr lang="en-US" sz="36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3600" b="0" dirty="0" err="1" smtClean="0">
                          <a:solidFill>
                            <a:schemeClr val="tx1"/>
                          </a:solidFill>
                        </a:rPr>
                        <a:t>dfd</a:t>
                      </a:r>
                      <a:endParaRPr lang="en-US" sz="36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3600" b="0" dirty="0" err="1" smtClean="0">
                          <a:solidFill>
                            <a:schemeClr val="tx1"/>
                          </a:solidFill>
                        </a:rPr>
                        <a:t>dfd</a:t>
                      </a:r>
                      <a:endParaRPr lang="en-US" sz="36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3600" b="0" dirty="0" err="1" smtClean="0">
                          <a:solidFill>
                            <a:schemeClr val="tx1"/>
                          </a:solidFill>
                        </a:rPr>
                        <a:t>dfd</a:t>
                      </a:r>
                      <a:endParaRPr lang="en-US" sz="36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xmlns="" val="2494033690"/>
              </p:ext>
            </p:extLst>
          </p:nvPr>
        </p:nvGraphicFramePr>
        <p:xfrm>
          <a:off x="3807728" y="3367329"/>
          <a:ext cx="4312692" cy="370840"/>
        </p:xfrm>
        <a:graphic>
          <a:graphicData uri="http://schemas.openxmlformats.org/drawingml/2006/table">
            <a:tbl>
              <a:tblPr firstRow="1" bandRow="1">
                <a:tableStyleId>{5C22544A-7EE6-4342-B048-85BDC9FD1C3A}</a:tableStyleId>
              </a:tblPr>
              <a:tblGrid>
                <a:gridCol w="1078173"/>
                <a:gridCol w="1078173"/>
                <a:gridCol w="1078173"/>
                <a:gridCol w="1078173"/>
              </a:tblGrid>
              <a:tr h="370840">
                <a:tc>
                  <a:txBody>
                    <a:bodyPr/>
                    <a:lstStyle/>
                    <a:p>
                      <a:pPr algn="ctr"/>
                      <a:r>
                        <a:rPr lang="en-US" dirty="0" smtClean="0">
                          <a:solidFill>
                            <a:schemeClr val="tx1"/>
                          </a:solidFill>
                        </a:rPr>
                        <a:t>0</a:t>
                      </a:r>
                      <a:endParaRPr lang="en-US" dirty="0">
                        <a:solidFill>
                          <a:schemeClr val="tx1"/>
                        </a:solidFill>
                      </a:endParaRPr>
                    </a:p>
                  </a:txBody>
                  <a:tcPr>
                    <a:lnL w="6350" cap="flat" cmpd="sng" algn="ctr">
                      <a:solidFill>
                        <a:schemeClr val="tx1"/>
                      </a:solidFill>
                      <a:prstDash val="solid"/>
                      <a:round/>
                      <a:headEnd type="none" w="med" len="med"/>
                      <a:tailEnd type="none" w="med" len="med"/>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dirty="0" smtClean="0">
                          <a:solidFill>
                            <a:schemeClr val="tx1"/>
                          </a:solidFill>
                        </a:rPr>
                        <a:t>1</a:t>
                      </a:r>
                      <a:endParaRPr lang="en-US" dirty="0">
                        <a:solidFill>
                          <a:schemeClr val="tx1"/>
                        </a:solidFill>
                      </a:endParaRPr>
                    </a:p>
                  </a:txBody>
                  <a:tcP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dirty="0" smtClean="0">
                          <a:solidFill>
                            <a:schemeClr val="tx1"/>
                          </a:solidFill>
                        </a:rPr>
                        <a:t>2</a:t>
                      </a:r>
                      <a:endParaRPr lang="en-US" dirty="0">
                        <a:solidFill>
                          <a:schemeClr val="tx1"/>
                        </a:solidFill>
                      </a:endParaRPr>
                    </a:p>
                  </a:txBody>
                  <a:tcP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dirty="0" smtClean="0">
                          <a:solidFill>
                            <a:schemeClr val="tx1"/>
                          </a:solidFill>
                        </a:rPr>
                        <a:t>3</a:t>
                      </a:r>
                      <a:endParaRPr lang="en-US" dirty="0">
                        <a:solidFill>
                          <a:schemeClr val="tx1"/>
                        </a:solidFill>
                      </a:endParaRPr>
                    </a:p>
                  </a:txBody>
                  <a:tcPr>
                    <a:lnL w="12700" cmpd="sng">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bl>
          </a:graphicData>
        </a:graphic>
      </p:graphicFrame>
      <p:sp>
        <p:nvSpPr>
          <p:cNvPr id="9" name="TextBox 8"/>
          <p:cNvSpPr txBox="1"/>
          <p:nvPr/>
        </p:nvSpPr>
        <p:spPr>
          <a:xfrm>
            <a:off x="3971502" y="4531056"/>
            <a:ext cx="791570" cy="646331"/>
          </a:xfrm>
          <a:prstGeom prst="rect">
            <a:avLst/>
          </a:prstGeom>
          <a:noFill/>
        </p:spPr>
        <p:txBody>
          <a:bodyPr wrap="square" rtlCol="0">
            <a:spAutoFit/>
          </a:bodyPr>
          <a:lstStyle/>
          <a:p>
            <a:r>
              <a:rPr lang="en-US" sz="3600" dirty="0" smtClean="0"/>
              <a:t>xyz</a:t>
            </a:r>
            <a:endParaRPr lang="en-US" dirty="0"/>
          </a:p>
        </p:txBody>
      </p:sp>
      <p:sp>
        <p:nvSpPr>
          <p:cNvPr id="10" name="Oval 9"/>
          <p:cNvSpPr/>
          <p:nvPr/>
        </p:nvSpPr>
        <p:spPr>
          <a:xfrm>
            <a:off x="3835025" y="3289109"/>
            <a:ext cx="1009935" cy="192922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011011" y="4506032"/>
            <a:ext cx="791570" cy="646331"/>
          </a:xfrm>
          <a:prstGeom prst="rect">
            <a:avLst/>
          </a:prstGeom>
          <a:noFill/>
        </p:spPr>
        <p:txBody>
          <a:bodyPr wrap="square" rtlCol="0">
            <a:spAutoFit/>
          </a:bodyPr>
          <a:lstStyle/>
          <a:p>
            <a:r>
              <a:rPr lang="en-US" sz="3600" dirty="0" smtClean="0"/>
              <a:t>xyz</a:t>
            </a:r>
            <a:endParaRPr lang="en-US" dirty="0"/>
          </a:p>
        </p:txBody>
      </p:sp>
      <p:sp>
        <p:nvSpPr>
          <p:cNvPr id="12" name="Oval 11"/>
          <p:cNvSpPr/>
          <p:nvPr/>
        </p:nvSpPr>
        <p:spPr>
          <a:xfrm>
            <a:off x="4874534" y="3277733"/>
            <a:ext cx="1009935" cy="192922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86912" y="4558352"/>
            <a:ext cx="791570" cy="646331"/>
          </a:xfrm>
          <a:prstGeom prst="rect">
            <a:avLst/>
          </a:prstGeom>
          <a:noFill/>
        </p:spPr>
        <p:txBody>
          <a:bodyPr wrap="square" rtlCol="0">
            <a:spAutoFit/>
          </a:bodyPr>
          <a:lstStyle/>
          <a:p>
            <a:r>
              <a:rPr lang="en-US" sz="3600" dirty="0" smtClean="0"/>
              <a:t>xyz</a:t>
            </a:r>
            <a:endParaRPr lang="en-US" dirty="0"/>
          </a:p>
        </p:txBody>
      </p:sp>
      <p:sp>
        <p:nvSpPr>
          <p:cNvPr id="14" name="Oval 13"/>
          <p:cNvSpPr/>
          <p:nvPr/>
        </p:nvSpPr>
        <p:spPr>
          <a:xfrm>
            <a:off x="5950435" y="3275461"/>
            <a:ext cx="1009935" cy="192922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124146" y="4544704"/>
            <a:ext cx="791570" cy="646331"/>
          </a:xfrm>
          <a:prstGeom prst="rect">
            <a:avLst/>
          </a:prstGeom>
          <a:noFill/>
        </p:spPr>
        <p:txBody>
          <a:bodyPr wrap="square" rtlCol="0">
            <a:spAutoFit/>
          </a:bodyPr>
          <a:lstStyle/>
          <a:p>
            <a:r>
              <a:rPr lang="en-US" sz="3600" dirty="0" smtClean="0"/>
              <a:t>xyz</a:t>
            </a:r>
            <a:endParaRPr lang="en-US" dirty="0"/>
          </a:p>
        </p:txBody>
      </p:sp>
      <p:sp>
        <p:nvSpPr>
          <p:cNvPr id="16" name="Oval 15"/>
          <p:cNvSpPr/>
          <p:nvPr/>
        </p:nvSpPr>
        <p:spPr>
          <a:xfrm>
            <a:off x="6987669" y="3275461"/>
            <a:ext cx="1009935" cy="192922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y 16"/>
          <p:cNvSpPr/>
          <p:nvPr/>
        </p:nvSpPr>
        <p:spPr>
          <a:xfrm>
            <a:off x="3990265" y="5353267"/>
            <a:ext cx="754043" cy="69603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y 17"/>
          <p:cNvSpPr/>
          <p:nvPr/>
        </p:nvSpPr>
        <p:spPr>
          <a:xfrm>
            <a:off x="4954709" y="5324767"/>
            <a:ext cx="754043" cy="69603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y 18"/>
          <p:cNvSpPr/>
          <p:nvPr/>
        </p:nvSpPr>
        <p:spPr>
          <a:xfrm>
            <a:off x="6078380" y="5281546"/>
            <a:ext cx="754043" cy="69603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ultiply 19"/>
          <p:cNvSpPr/>
          <p:nvPr/>
        </p:nvSpPr>
        <p:spPr>
          <a:xfrm>
            <a:off x="7204319" y="5305497"/>
            <a:ext cx="754043" cy="69603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2"/>
          <p:cNvSpPr txBox="1">
            <a:spLocks/>
          </p:cNvSpPr>
          <p:nvPr/>
        </p:nvSpPr>
        <p:spPr>
          <a:xfrm>
            <a:off x="845498" y="1259399"/>
            <a:ext cx="10515600" cy="569391"/>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tabLst/>
              <a:defRPr/>
            </a:pPr>
            <a:r>
              <a:rPr kumimoji="0" lang="en-US" sz="2400" b="0" i="0" u="none" strike="noStrike" kern="1200" cap="none" spc="0" normalizeH="0" baseline="0" noProof="0" dirty="0" smtClean="0">
                <a:ln>
                  <a:noFill/>
                </a:ln>
                <a:solidFill>
                  <a:schemeClr val="bg1">
                    <a:lumMod val="50000"/>
                  </a:schemeClr>
                </a:solidFill>
                <a:effectLst/>
                <a:uLnTx/>
                <a:uFillTx/>
                <a:latin typeface="+mn-lt"/>
                <a:ea typeface="+mn-ea"/>
                <a:cs typeface="+mn-cs"/>
              </a:rPr>
              <a:t>Simulation (</a:t>
            </a:r>
            <a:r>
              <a:rPr lang="en-US" sz="2400" dirty="0" smtClean="0">
                <a:solidFill>
                  <a:schemeClr val="bg1">
                    <a:lumMod val="50000"/>
                  </a:schemeClr>
                </a:solidFill>
              </a:rPr>
              <a:t>Iterative and </a:t>
            </a:r>
            <a:r>
              <a:rPr kumimoji="0" lang="en-US" sz="2400" b="0" i="0" u="none" strike="noStrike" kern="1200" cap="none" spc="0" normalizeH="0" baseline="0" noProof="0" dirty="0" smtClean="0">
                <a:ln>
                  <a:noFill/>
                </a:ln>
                <a:solidFill>
                  <a:schemeClr val="bg1">
                    <a:lumMod val="50000"/>
                  </a:schemeClr>
                </a:solidFill>
                <a:effectLst/>
                <a:uLnTx/>
                <a:uFillTx/>
                <a:latin typeface="+mn-lt"/>
                <a:ea typeface="+mn-ea"/>
                <a:cs typeface="+mn-cs"/>
              </a:rPr>
              <a:t>Recursive)</a:t>
            </a:r>
            <a:endParaRPr kumimoji="0" lang="en-US" sz="24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pic>
        <p:nvPicPr>
          <p:cNvPr id="24" name="Picture 23" descr="bracu_logo.png"/>
          <p:cNvPicPr>
            <a:picLocks noChangeAspect="1"/>
          </p:cNvPicPr>
          <p:nvPr/>
        </p:nvPicPr>
        <p:blipFill>
          <a:blip r:embed="rId3" cstate="print"/>
          <a:stretch>
            <a:fillRect/>
          </a:stretch>
        </p:blipFill>
        <p:spPr>
          <a:xfrm>
            <a:off x="10688827" y="14277"/>
            <a:ext cx="1479371" cy="1357323"/>
          </a:xfrm>
          <a:prstGeom prst="rect">
            <a:avLst/>
          </a:prstGeom>
        </p:spPr>
      </p:pic>
    </p:spTree>
    <p:custDataLst>
      <p:tags r:id="rId1"/>
    </p:custDataLst>
    <p:extLst>
      <p:ext uri="{BB962C8B-B14F-4D97-AF65-F5344CB8AC3E}">
        <p14:creationId xmlns:p14="http://schemas.microsoft.com/office/powerpoint/2010/main" xmlns="" val="3823380056"/>
      </p:ext>
    </p:extLst>
  </p:cSld>
  <p:clrMapOvr>
    <a:masterClrMapping/>
  </p:clrMapOvr>
  <mc:AlternateContent xmlns:mc="http://schemas.openxmlformats.org/markup-compatibility/2006">
    <mc:Choice xmlns:p14="http://schemas.microsoft.com/office/powerpoint/2010/main" xmlns="" Requires="p14">
      <p:transition spd="slow" p14:dur="2000" advTm="37047"/>
    </mc:Choice>
    <mc:Fallback>
      <p:transition spd="slow" advTm="370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5"/>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animBg="1"/>
      <p:bldP spid="10" grpId="1" animBg="1"/>
      <p:bldP spid="11" grpId="0"/>
      <p:bldP spid="11" grpId="1"/>
      <p:bldP spid="12" grpId="0" animBg="1"/>
      <p:bldP spid="12" grpId="1" animBg="1"/>
      <p:bldP spid="13" grpId="0"/>
      <p:bldP spid="13" grpId="1"/>
      <p:bldP spid="14" grpId="0" animBg="1"/>
      <p:bldP spid="14" grpId="1" animBg="1"/>
      <p:bldP spid="15" grpId="0"/>
      <p:bldP spid="15" grpId="1"/>
      <p:bldP spid="16" grpId="0" animBg="1"/>
      <p:bldP spid="16" grpId="1" animBg="1"/>
      <p:bldP spid="17" grpId="0" animBg="1"/>
      <p:bldP spid="18" grpId="0"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Search</a:t>
            </a:r>
            <a:endParaRPr lang="en-US" dirty="0"/>
          </a:p>
        </p:txBody>
      </p:sp>
      <p:sp>
        <p:nvSpPr>
          <p:cNvPr id="4" name="Footer Placeholder 3"/>
          <p:cNvSpPr>
            <a:spLocks noGrp="1"/>
          </p:cNvSpPr>
          <p:nvPr>
            <p:ph type="ftr" sz="quarter" idx="11"/>
          </p:nvPr>
        </p:nvSpPr>
        <p:spPr/>
        <p:txBody>
          <a:bodyPr/>
          <a:lstStyle/>
          <a:p>
            <a:r>
              <a:rPr lang="en-US" smtClean="0"/>
              <a:t>Summer 2020</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1442075989"/>
              </p:ext>
            </p:extLst>
          </p:nvPr>
        </p:nvGraphicFramePr>
        <p:xfrm>
          <a:off x="3819860" y="2766825"/>
          <a:ext cx="4314209" cy="640080"/>
        </p:xfrm>
        <a:graphic>
          <a:graphicData uri="http://schemas.openxmlformats.org/drawingml/2006/table">
            <a:tbl>
              <a:tblPr firstRow="1" bandRow="1">
                <a:tableStyleId>{5C22544A-7EE6-4342-B048-85BDC9FD1C3A}</a:tableStyleId>
              </a:tblPr>
              <a:tblGrid>
                <a:gridCol w="1017109"/>
                <a:gridCol w="1015563"/>
                <a:gridCol w="1148774"/>
                <a:gridCol w="1132763"/>
              </a:tblGrid>
              <a:tr h="604167">
                <a:tc>
                  <a:txBody>
                    <a:bodyPr/>
                    <a:lstStyle/>
                    <a:p>
                      <a:pPr algn="ctr"/>
                      <a:r>
                        <a:rPr lang="en-US" sz="3600" b="0" dirty="0" smtClean="0">
                          <a:solidFill>
                            <a:schemeClr val="tx1"/>
                          </a:solidFill>
                        </a:rPr>
                        <a:t>cxc</a:t>
                      </a:r>
                      <a:endParaRPr lang="en-US" sz="36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3600" b="0" dirty="0" err="1" smtClean="0">
                          <a:solidFill>
                            <a:schemeClr val="tx1"/>
                          </a:solidFill>
                        </a:rPr>
                        <a:t>dfd</a:t>
                      </a:r>
                      <a:endParaRPr lang="en-US" sz="36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3600" b="0" dirty="0" smtClean="0">
                          <a:solidFill>
                            <a:schemeClr val="tx1"/>
                          </a:solidFill>
                        </a:rPr>
                        <a:t>xyz</a:t>
                      </a:r>
                      <a:endParaRPr lang="en-US" sz="36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3600" b="0" dirty="0" err="1" smtClean="0">
                          <a:solidFill>
                            <a:schemeClr val="tx1"/>
                          </a:solidFill>
                        </a:rPr>
                        <a:t>dfd</a:t>
                      </a:r>
                      <a:endParaRPr lang="en-US" sz="36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4028155170"/>
              </p:ext>
            </p:extLst>
          </p:nvPr>
        </p:nvGraphicFramePr>
        <p:xfrm>
          <a:off x="3807728" y="2261859"/>
          <a:ext cx="4312692" cy="370840"/>
        </p:xfrm>
        <a:graphic>
          <a:graphicData uri="http://schemas.openxmlformats.org/drawingml/2006/table">
            <a:tbl>
              <a:tblPr firstRow="1" bandRow="1">
                <a:tableStyleId>{5C22544A-7EE6-4342-B048-85BDC9FD1C3A}</a:tableStyleId>
              </a:tblPr>
              <a:tblGrid>
                <a:gridCol w="1078173"/>
                <a:gridCol w="1078173"/>
                <a:gridCol w="1078173"/>
                <a:gridCol w="1078173"/>
              </a:tblGrid>
              <a:tr h="370840">
                <a:tc>
                  <a:txBody>
                    <a:bodyPr/>
                    <a:lstStyle/>
                    <a:p>
                      <a:pPr algn="ctr"/>
                      <a:r>
                        <a:rPr lang="en-US" dirty="0" smtClean="0">
                          <a:solidFill>
                            <a:schemeClr val="tx1"/>
                          </a:solidFill>
                        </a:rPr>
                        <a:t>0</a:t>
                      </a:r>
                      <a:endParaRPr lang="en-US" dirty="0">
                        <a:solidFill>
                          <a:schemeClr val="tx1"/>
                        </a:solidFill>
                      </a:endParaRPr>
                    </a:p>
                  </a:txBody>
                  <a:tcPr>
                    <a:lnL w="6350" cap="flat" cmpd="sng" algn="ctr">
                      <a:solidFill>
                        <a:schemeClr val="tx1"/>
                      </a:solidFill>
                      <a:prstDash val="solid"/>
                      <a:round/>
                      <a:headEnd type="none" w="med" len="med"/>
                      <a:tailEnd type="none" w="med" len="med"/>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dirty="0" smtClean="0">
                          <a:solidFill>
                            <a:schemeClr val="tx1"/>
                          </a:solidFill>
                        </a:rPr>
                        <a:t>1</a:t>
                      </a:r>
                      <a:endParaRPr lang="en-US" dirty="0">
                        <a:solidFill>
                          <a:schemeClr val="tx1"/>
                        </a:solidFill>
                      </a:endParaRPr>
                    </a:p>
                  </a:txBody>
                  <a:tcP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dirty="0" smtClean="0">
                          <a:solidFill>
                            <a:schemeClr val="tx1"/>
                          </a:solidFill>
                        </a:rPr>
                        <a:t>2</a:t>
                      </a:r>
                      <a:endParaRPr lang="en-US" dirty="0">
                        <a:solidFill>
                          <a:schemeClr val="tx1"/>
                        </a:solidFill>
                      </a:endParaRPr>
                    </a:p>
                  </a:txBody>
                  <a:tcP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dirty="0" smtClean="0">
                          <a:solidFill>
                            <a:schemeClr val="tx1"/>
                          </a:solidFill>
                        </a:rPr>
                        <a:t>3</a:t>
                      </a:r>
                      <a:endParaRPr lang="en-US" dirty="0">
                        <a:solidFill>
                          <a:schemeClr val="tx1"/>
                        </a:solidFill>
                      </a:endParaRPr>
                    </a:p>
                  </a:txBody>
                  <a:tcPr>
                    <a:lnL w="12700" cmpd="sng">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bl>
          </a:graphicData>
        </a:graphic>
      </p:graphicFrame>
      <p:sp>
        <p:nvSpPr>
          <p:cNvPr id="7" name="TextBox 6"/>
          <p:cNvSpPr txBox="1"/>
          <p:nvPr/>
        </p:nvSpPr>
        <p:spPr>
          <a:xfrm>
            <a:off x="3971502" y="3425586"/>
            <a:ext cx="791570" cy="646331"/>
          </a:xfrm>
          <a:prstGeom prst="rect">
            <a:avLst/>
          </a:prstGeom>
          <a:noFill/>
        </p:spPr>
        <p:txBody>
          <a:bodyPr wrap="square" rtlCol="0">
            <a:spAutoFit/>
          </a:bodyPr>
          <a:lstStyle/>
          <a:p>
            <a:r>
              <a:rPr lang="en-US" sz="3600" dirty="0" smtClean="0"/>
              <a:t>xyz</a:t>
            </a:r>
            <a:endParaRPr lang="en-US" dirty="0"/>
          </a:p>
        </p:txBody>
      </p:sp>
      <p:sp>
        <p:nvSpPr>
          <p:cNvPr id="8" name="TextBox 7"/>
          <p:cNvSpPr txBox="1"/>
          <p:nvPr/>
        </p:nvSpPr>
        <p:spPr>
          <a:xfrm>
            <a:off x="5011011" y="3400562"/>
            <a:ext cx="791570" cy="646331"/>
          </a:xfrm>
          <a:prstGeom prst="rect">
            <a:avLst/>
          </a:prstGeom>
          <a:noFill/>
        </p:spPr>
        <p:txBody>
          <a:bodyPr wrap="square" rtlCol="0">
            <a:spAutoFit/>
          </a:bodyPr>
          <a:lstStyle/>
          <a:p>
            <a:r>
              <a:rPr lang="en-US" sz="3600" dirty="0" smtClean="0"/>
              <a:t>xyz</a:t>
            </a:r>
            <a:endParaRPr lang="en-US" dirty="0"/>
          </a:p>
        </p:txBody>
      </p:sp>
      <p:sp>
        <p:nvSpPr>
          <p:cNvPr id="9" name="Oval 8"/>
          <p:cNvSpPr/>
          <p:nvPr/>
        </p:nvSpPr>
        <p:spPr>
          <a:xfrm>
            <a:off x="4874534" y="2172263"/>
            <a:ext cx="1009935" cy="192922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086912" y="3452882"/>
            <a:ext cx="791570" cy="646331"/>
          </a:xfrm>
          <a:prstGeom prst="rect">
            <a:avLst/>
          </a:prstGeom>
          <a:noFill/>
        </p:spPr>
        <p:txBody>
          <a:bodyPr wrap="square" rtlCol="0">
            <a:spAutoFit/>
          </a:bodyPr>
          <a:lstStyle/>
          <a:p>
            <a:r>
              <a:rPr lang="en-US" sz="3600" dirty="0" smtClean="0"/>
              <a:t>xyz</a:t>
            </a:r>
            <a:endParaRPr lang="en-US" dirty="0"/>
          </a:p>
        </p:txBody>
      </p:sp>
      <p:sp>
        <p:nvSpPr>
          <p:cNvPr id="11" name="Oval 10"/>
          <p:cNvSpPr/>
          <p:nvPr/>
        </p:nvSpPr>
        <p:spPr>
          <a:xfrm>
            <a:off x="5950435" y="2169991"/>
            <a:ext cx="1009935" cy="192922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y 11"/>
          <p:cNvSpPr/>
          <p:nvPr/>
        </p:nvSpPr>
        <p:spPr>
          <a:xfrm>
            <a:off x="3990265" y="4247797"/>
            <a:ext cx="754043" cy="69603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y 12"/>
          <p:cNvSpPr/>
          <p:nvPr/>
        </p:nvSpPr>
        <p:spPr>
          <a:xfrm>
            <a:off x="4954709" y="4219297"/>
            <a:ext cx="754043" cy="69603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853220" y="2174535"/>
            <a:ext cx="1009935" cy="192922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miley Face 14"/>
          <p:cNvSpPr/>
          <p:nvPr/>
        </p:nvSpPr>
        <p:spPr>
          <a:xfrm>
            <a:off x="6096000" y="4302854"/>
            <a:ext cx="518615" cy="528920"/>
          </a:xfrm>
          <a:prstGeom prst="smileyFace">
            <a:avLst/>
          </a:prstGeom>
          <a:solidFill>
            <a:schemeClr val="accent6">
              <a:lumMod val="40000"/>
              <a:lumOff val="6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
          <p:cNvSpPr txBox="1">
            <a:spLocks/>
          </p:cNvSpPr>
          <p:nvPr/>
        </p:nvSpPr>
        <p:spPr>
          <a:xfrm>
            <a:off x="845498" y="1259399"/>
            <a:ext cx="10515600" cy="569391"/>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tabLst/>
              <a:defRPr/>
            </a:pPr>
            <a:r>
              <a:rPr kumimoji="0" lang="en-US" sz="2400" b="0" i="0" u="none" strike="noStrike" kern="1200" cap="none" spc="0" normalizeH="0" baseline="0" noProof="0" dirty="0" smtClean="0">
                <a:ln>
                  <a:noFill/>
                </a:ln>
                <a:solidFill>
                  <a:schemeClr val="bg1">
                    <a:lumMod val="50000"/>
                  </a:schemeClr>
                </a:solidFill>
                <a:effectLst/>
                <a:uLnTx/>
                <a:uFillTx/>
                <a:latin typeface="+mn-lt"/>
                <a:ea typeface="+mn-ea"/>
                <a:cs typeface="+mn-cs"/>
              </a:rPr>
              <a:t>Simulation (</a:t>
            </a:r>
            <a:r>
              <a:rPr lang="en-US" sz="2400" dirty="0" smtClean="0">
                <a:solidFill>
                  <a:schemeClr val="bg1">
                    <a:lumMod val="50000"/>
                  </a:schemeClr>
                </a:solidFill>
              </a:rPr>
              <a:t>Iterative and </a:t>
            </a:r>
            <a:r>
              <a:rPr kumimoji="0" lang="en-US" sz="2400" b="0" i="0" u="none" strike="noStrike" kern="1200" cap="none" spc="0" normalizeH="0" baseline="0" noProof="0" dirty="0" smtClean="0">
                <a:ln>
                  <a:noFill/>
                </a:ln>
                <a:solidFill>
                  <a:schemeClr val="bg1">
                    <a:lumMod val="50000"/>
                  </a:schemeClr>
                </a:solidFill>
                <a:effectLst/>
                <a:uLnTx/>
                <a:uFillTx/>
                <a:latin typeface="+mn-lt"/>
                <a:ea typeface="+mn-ea"/>
                <a:cs typeface="+mn-cs"/>
              </a:rPr>
              <a:t>Recursive)</a:t>
            </a:r>
            <a:endParaRPr kumimoji="0" lang="en-US" sz="24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pic>
        <p:nvPicPr>
          <p:cNvPr id="18" name="Picture 17" descr="bracu_logo.png"/>
          <p:cNvPicPr>
            <a:picLocks noChangeAspect="1"/>
          </p:cNvPicPr>
          <p:nvPr/>
        </p:nvPicPr>
        <p:blipFill>
          <a:blip r:embed="rId3" cstate="print"/>
          <a:stretch>
            <a:fillRect/>
          </a:stretch>
        </p:blipFill>
        <p:spPr>
          <a:xfrm>
            <a:off x="10688827" y="14277"/>
            <a:ext cx="1479371" cy="1357323"/>
          </a:xfrm>
          <a:prstGeom prst="rect">
            <a:avLst/>
          </a:prstGeom>
        </p:spPr>
      </p:pic>
    </p:spTree>
    <p:custDataLst>
      <p:tags r:id="rId1"/>
    </p:custDataLst>
    <p:extLst>
      <p:ext uri="{BB962C8B-B14F-4D97-AF65-F5344CB8AC3E}">
        <p14:creationId xmlns:p14="http://schemas.microsoft.com/office/powerpoint/2010/main" xmlns="" val="1874583414"/>
      </p:ext>
    </p:extLst>
  </p:cSld>
  <p:clrMapOvr>
    <a:masterClrMapping/>
  </p:clrMapOvr>
  <mc:AlternateContent xmlns:mc="http://schemas.openxmlformats.org/markup-compatibility/2006">
    <mc:Choice xmlns:p14="http://schemas.microsoft.com/office/powerpoint/2010/main" xmlns="" Requires="p14">
      <p:transition spd="slow" p14:dur="2000" advTm="28206"/>
    </mc:Choice>
    <mc:Fallback>
      <p:transition spd="slow" advTm="282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7" presetClass="emph" presetSubtype="2" fill="hold" nodeType="clickEffect">
                                  <p:stCondLst>
                                    <p:cond delay="0"/>
                                  </p:stCondLst>
                                  <p:childTnLst>
                                    <p:animClr clrSpc="rgb" dir="cw">
                                      <p:cBhvr>
                                        <p:cTn id="58" dur="2000" fill="hold"/>
                                        <p:tgtEl>
                                          <p:spTgt spid="11"/>
                                        </p:tgtEl>
                                        <p:attrNameLst>
                                          <p:attrName>stroke.color</p:attrName>
                                        </p:attrNameLst>
                                      </p:cBhvr>
                                      <p:to>
                                        <a:srgbClr val="70AD47"/>
                                      </p:to>
                                    </p:animClr>
                                    <p:set>
                                      <p:cBhvr>
                                        <p:cTn id="59" dur="2000" fill="hold"/>
                                        <p:tgtEl>
                                          <p:spTgt spid="1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9" grpId="0" animBg="1"/>
      <p:bldP spid="9" grpId="1" animBg="1"/>
      <p:bldP spid="10" grpId="0"/>
      <p:bldP spid="11" grpId="0" animBg="1"/>
      <p:bldP spid="12" grpId="0" animBg="1"/>
      <p:bldP spid="13" grpId="0" animBg="1"/>
      <p:bldP spid="14" grpId="0" animBg="1"/>
      <p:bldP spid="14" grpId="1"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573206"/>
            <a:ext cx="10515600" cy="797739"/>
          </a:xfrm>
        </p:spPr>
        <p:txBody>
          <a:bodyPr>
            <a:normAutofit/>
          </a:bodyPr>
          <a:lstStyle/>
          <a:p>
            <a:r>
              <a:rPr lang="en-US" sz="4400" dirty="0" smtClean="0"/>
              <a:t>Linear Search</a:t>
            </a:r>
            <a:endParaRPr lang="en-US" sz="4400" dirty="0"/>
          </a:p>
        </p:txBody>
      </p:sp>
      <p:sp>
        <p:nvSpPr>
          <p:cNvPr id="3" name="Text Placeholder 2"/>
          <p:cNvSpPr>
            <a:spLocks noGrp="1"/>
          </p:cNvSpPr>
          <p:nvPr>
            <p:ph type="body" idx="1"/>
          </p:nvPr>
        </p:nvSpPr>
        <p:spPr>
          <a:xfrm>
            <a:off x="845498" y="1259399"/>
            <a:ext cx="10515600" cy="569391"/>
          </a:xfrm>
        </p:spPr>
        <p:txBody>
          <a:bodyPr/>
          <a:lstStyle/>
          <a:p>
            <a:r>
              <a:rPr lang="en-US" dirty="0" smtClean="0"/>
              <a:t>Pseudo code (Iterative)</a:t>
            </a:r>
            <a:endParaRPr lang="en-US" dirty="0"/>
          </a:p>
        </p:txBody>
      </p:sp>
      <p:sp>
        <p:nvSpPr>
          <p:cNvPr id="4" name="Footer Placeholder 3"/>
          <p:cNvSpPr>
            <a:spLocks noGrp="1"/>
          </p:cNvSpPr>
          <p:nvPr>
            <p:ph type="ftr" sz="quarter" idx="11"/>
          </p:nvPr>
        </p:nvSpPr>
        <p:spPr/>
        <p:txBody>
          <a:bodyPr/>
          <a:lstStyle/>
          <a:p>
            <a:r>
              <a:rPr lang="en-US" smtClean="0"/>
              <a:t>Summer 2020</a:t>
            </a:r>
            <a:endParaRPr lang="en-US"/>
          </a:p>
        </p:txBody>
      </p:sp>
      <p:sp>
        <p:nvSpPr>
          <p:cNvPr id="5" name="TextBox 4"/>
          <p:cNvSpPr txBox="1"/>
          <p:nvPr/>
        </p:nvSpPr>
        <p:spPr>
          <a:xfrm>
            <a:off x="957252" y="1814499"/>
            <a:ext cx="4746428" cy="4154984"/>
          </a:xfrm>
          <a:prstGeom prst="rect">
            <a:avLst/>
          </a:prstGeom>
          <a:noFill/>
          <a:ln>
            <a:solidFill>
              <a:schemeClr val="tx1"/>
            </a:solidFill>
          </a:ln>
        </p:spPr>
        <p:txBody>
          <a:bodyPr wrap="none" rtlCol="0">
            <a:spAutoFit/>
          </a:bodyPr>
          <a:lstStyle/>
          <a:p>
            <a:r>
              <a:rPr lang="en-US" sz="2400" dirty="0" err="1" smtClean="0"/>
              <a:t>boolean</a:t>
            </a:r>
            <a:r>
              <a:rPr lang="en-US" sz="2400" dirty="0" smtClean="0"/>
              <a:t> </a:t>
            </a:r>
            <a:r>
              <a:rPr lang="en-US" sz="2400" dirty="0" err="1" smtClean="0"/>
              <a:t>linearSearch</a:t>
            </a:r>
            <a:r>
              <a:rPr lang="en-US" sz="2400" dirty="0" smtClean="0"/>
              <a:t>(A[], item){</a:t>
            </a:r>
          </a:p>
          <a:p>
            <a:r>
              <a:rPr lang="en-US" sz="2400" dirty="0" smtClean="0"/>
              <a:t>	</a:t>
            </a:r>
          </a:p>
          <a:p>
            <a:r>
              <a:rPr lang="en-US" sz="2400" dirty="0" smtClean="0"/>
              <a:t>	</a:t>
            </a:r>
            <a:r>
              <a:rPr lang="en-US" sz="2400" dirty="0" err="1" smtClean="0"/>
              <a:t>int</a:t>
            </a:r>
            <a:r>
              <a:rPr lang="en-US" sz="2400" dirty="0" smtClean="0"/>
              <a:t> </a:t>
            </a:r>
            <a:r>
              <a:rPr lang="en-US" sz="2400" dirty="0" err="1" smtClean="0"/>
              <a:t>i</a:t>
            </a:r>
            <a:r>
              <a:rPr lang="en-US" sz="2400" dirty="0" smtClean="0"/>
              <a:t> = 0;</a:t>
            </a:r>
          </a:p>
          <a:p>
            <a:r>
              <a:rPr lang="en-US" sz="2400" dirty="0" smtClean="0"/>
              <a:t>	while(</a:t>
            </a:r>
            <a:r>
              <a:rPr lang="en-US" sz="2400" dirty="0" err="1" smtClean="0"/>
              <a:t>i</a:t>
            </a:r>
            <a:r>
              <a:rPr lang="en-US" sz="2400" dirty="0" smtClean="0"/>
              <a:t> &lt; </a:t>
            </a:r>
            <a:r>
              <a:rPr lang="en-US" sz="2400" dirty="0" err="1" smtClean="0"/>
              <a:t>A.length</a:t>
            </a:r>
            <a:r>
              <a:rPr lang="en-US" sz="2400" dirty="0" smtClean="0"/>
              <a:t>){</a:t>
            </a:r>
          </a:p>
          <a:p>
            <a:r>
              <a:rPr lang="en-US" sz="2400" dirty="0" smtClean="0"/>
              <a:t>		if (A[</a:t>
            </a:r>
            <a:r>
              <a:rPr lang="en-US" sz="2400" dirty="0" err="1" smtClean="0"/>
              <a:t>i</a:t>
            </a:r>
            <a:r>
              <a:rPr lang="en-US" sz="2400" dirty="0" smtClean="0"/>
              <a:t>] matches item){</a:t>
            </a:r>
          </a:p>
          <a:p>
            <a:r>
              <a:rPr lang="en-US" sz="2400" dirty="0" smtClean="0"/>
              <a:t>			return true;</a:t>
            </a:r>
          </a:p>
          <a:p>
            <a:r>
              <a:rPr lang="en-US" sz="2400" dirty="0" smtClean="0"/>
              <a:t>		}</a:t>
            </a:r>
          </a:p>
          <a:p>
            <a:r>
              <a:rPr lang="en-US" sz="2400" dirty="0" smtClean="0"/>
              <a:t>		</a:t>
            </a:r>
            <a:r>
              <a:rPr lang="en-US" sz="2400" dirty="0" err="1" smtClean="0"/>
              <a:t>i</a:t>
            </a:r>
            <a:r>
              <a:rPr lang="en-US" sz="2400" dirty="0" smtClean="0"/>
              <a:t>++;</a:t>
            </a:r>
          </a:p>
          <a:p>
            <a:r>
              <a:rPr lang="en-US" sz="2400" dirty="0" smtClean="0"/>
              <a:t>	}</a:t>
            </a:r>
          </a:p>
          <a:p>
            <a:r>
              <a:rPr lang="en-US" sz="2400" dirty="0" smtClean="0"/>
              <a:t>	return false;</a:t>
            </a:r>
          </a:p>
          <a:p>
            <a:r>
              <a:rPr lang="en-US" sz="2400" dirty="0" smtClean="0"/>
              <a:t>}</a:t>
            </a:r>
            <a:endParaRPr lang="en-US" dirty="0"/>
          </a:p>
        </p:txBody>
      </p:sp>
      <p:cxnSp>
        <p:nvCxnSpPr>
          <p:cNvPr id="7" name="Straight Arrow Connector 6"/>
          <p:cNvCxnSpPr>
            <a:stCxn id="28" idx="1"/>
          </p:cNvCxnSpPr>
          <p:nvPr/>
        </p:nvCxnSpPr>
        <p:spPr>
          <a:xfrm rot="10800000" flipV="1">
            <a:off x="3128963" y="1128711"/>
            <a:ext cx="3629006" cy="157162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29" idx="1"/>
          </p:cNvCxnSpPr>
          <p:nvPr/>
        </p:nvCxnSpPr>
        <p:spPr>
          <a:xfrm rot="10800000" flipV="1">
            <a:off x="4386263" y="1781191"/>
            <a:ext cx="2338362" cy="13334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5529263" y="2700337"/>
            <a:ext cx="1243012" cy="65722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1" idx="1"/>
          </p:cNvCxnSpPr>
          <p:nvPr/>
        </p:nvCxnSpPr>
        <p:spPr>
          <a:xfrm rot="10800000" flipV="1">
            <a:off x="5314951" y="3321015"/>
            <a:ext cx="1538267" cy="6509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flipV="1">
            <a:off x="3481396" y="4200524"/>
            <a:ext cx="3262305" cy="48101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3552831" y="5300662"/>
            <a:ext cx="3005132" cy="6667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57969" y="928656"/>
            <a:ext cx="4243406" cy="400110"/>
          </a:xfrm>
          <a:prstGeom prst="rect">
            <a:avLst/>
          </a:prstGeom>
          <a:noFill/>
        </p:spPr>
        <p:txBody>
          <a:bodyPr wrap="square" rtlCol="0">
            <a:spAutoFit/>
          </a:bodyPr>
          <a:lstStyle/>
          <a:p>
            <a:r>
              <a:rPr lang="en-US" sz="2000" dirty="0" smtClean="0"/>
              <a:t>Starting from index 0 of the array A</a:t>
            </a:r>
            <a:endParaRPr lang="en-US" sz="2000" dirty="0"/>
          </a:p>
        </p:txBody>
      </p:sp>
      <p:sp>
        <p:nvSpPr>
          <p:cNvPr id="29" name="TextBox 28"/>
          <p:cNvSpPr txBox="1"/>
          <p:nvPr/>
        </p:nvSpPr>
        <p:spPr>
          <a:xfrm>
            <a:off x="6724625" y="1581136"/>
            <a:ext cx="4305301" cy="400110"/>
          </a:xfrm>
          <a:prstGeom prst="rect">
            <a:avLst/>
          </a:prstGeom>
          <a:noFill/>
        </p:spPr>
        <p:txBody>
          <a:bodyPr wrap="square" rtlCol="0">
            <a:spAutoFit/>
          </a:bodyPr>
          <a:lstStyle/>
          <a:p>
            <a:r>
              <a:rPr lang="en-US" sz="2000" dirty="0" smtClean="0"/>
              <a:t>Loop to traverse till the end of the array</a:t>
            </a:r>
            <a:endParaRPr lang="en-US" sz="2000" dirty="0"/>
          </a:p>
        </p:txBody>
      </p:sp>
      <p:sp>
        <p:nvSpPr>
          <p:cNvPr id="30" name="TextBox 29"/>
          <p:cNvSpPr txBox="1"/>
          <p:nvPr/>
        </p:nvSpPr>
        <p:spPr>
          <a:xfrm>
            <a:off x="6781777" y="2166944"/>
            <a:ext cx="3614737" cy="707886"/>
          </a:xfrm>
          <a:prstGeom prst="rect">
            <a:avLst/>
          </a:prstGeom>
          <a:noFill/>
        </p:spPr>
        <p:txBody>
          <a:bodyPr wrap="square" rtlCol="0">
            <a:spAutoFit/>
          </a:bodyPr>
          <a:lstStyle/>
          <a:p>
            <a:r>
              <a:rPr lang="en-US" sz="2000" dirty="0" smtClean="0"/>
              <a:t>Checking if the </a:t>
            </a:r>
            <a:r>
              <a:rPr lang="en-US" sz="2000" i="1" dirty="0" err="1" smtClean="0"/>
              <a:t>ith</a:t>
            </a:r>
            <a:r>
              <a:rPr lang="en-US" sz="2000" dirty="0" smtClean="0"/>
              <a:t> element of the array matches with </a:t>
            </a:r>
            <a:r>
              <a:rPr lang="en-US" sz="2000" i="1" dirty="0" smtClean="0"/>
              <a:t>item</a:t>
            </a:r>
            <a:endParaRPr lang="en-US" sz="2000" dirty="0"/>
          </a:p>
        </p:txBody>
      </p:sp>
      <p:sp>
        <p:nvSpPr>
          <p:cNvPr id="31" name="TextBox 30"/>
          <p:cNvSpPr txBox="1"/>
          <p:nvPr/>
        </p:nvSpPr>
        <p:spPr>
          <a:xfrm>
            <a:off x="6853217" y="2967072"/>
            <a:ext cx="3614737" cy="707886"/>
          </a:xfrm>
          <a:prstGeom prst="rect">
            <a:avLst/>
          </a:prstGeom>
          <a:noFill/>
        </p:spPr>
        <p:txBody>
          <a:bodyPr wrap="square" rtlCol="0">
            <a:spAutoFit/>
          </a:bodyPr>
          <a:lstStyle/>
          <a:p>
            <a:r>
              <a:rPr lang="en-US" sz="2000" dirty="0" smtClean="0"/>
              <a:t>If matches, then return true, not searching further.</a:t>
            </a:r>
            <a:endParaRPr lang="en-US" sz="2000" dirty="0"/>
          </a:p>
        </p:txBody>
      </p:sp>
      <p:sp>
        <p:nvSpPr>
          <p:cNvPr id="35" name="TextBox 34"/>
          <p:cNvSpPr txBox="1"/>
          <p:nvPr/>
        </p:nvSpPr>
        <p:spPr>
          <a:xfrm>
            <a:off x="6867505" y="3681472"/>
            <a:ext cx="3614737" cy="1015663"/>
          </a:xfrm>
          <a:prstGeom prst="rect">
            <a:avLst/>
          </a:prstGeom>
          <a:noFill/>
        </p:spPr>
        <p:txBody>
          <a:bodyPr wrap="square" rtlCol="0">
            <a:spAutoFit/>
          </a:bodyPr>
          <a:lstStyle/>
          <a:p>
            <a:r>
              <a:rPr lang="en-US" sz="2000" dirty="0" smtClean="0"/>
              <a:t>If mismatch in the if condition, this line will run moving to the next index of the array.</a:t>
            </a:r>
            <a:endParaRPr lang="en-US" sz="2000" dirty="0"/>
          </a:p>
        </p:txBody>
      </p:sp>
      <p:sp>
        <p:nvSpPr>
          <p:cNvPr id="45" name="TextBox 44"/>
          <p:cNvSpPr txBox="1"/>
          <p:nvPr/>
        </p:nvSpPr>
        <p:spPr>
          <a:xfrm>
            <a:off x="6786544" y="4743435"/>
            <a:ext cx="4694555" cy="1323439"/>
          </a:xfrm>
          <a:prstGeom prst="rect">
            <a:avLst/>
          </a:prstGeom>
          <a:noFill/>
        </p:spPr>
        <p:txBody>
          <a:bodyPr wrap="none" rtlCol="0">
            <a:spAutoFit/>
          </a:bodyPr>
          <a:lstStyle/>
          <a:p>
            <a:r>
              <a:rPr lang="en-US" sz="2000" dirty="0" smtClean="0"/>
              <a:t>The program will reach this line after while </a:t>
            </a:r>
            <a:br>
              <a:rPr lang="en-US" sz="2000" dirty="0" smtClean="0"/>
            </a:br>
            <a:r>
              <a:rPr lang="en-US" sz="2000" dirty="0" smtClean="0"/>
              <a:t>loop is complete. This means all indices are</a:t>
            </a:r>
            <a:br>
              <a:rPr lang="en-US" sz="2000" dirty="0" smtClean="0"/>
            </a:br>
            <a:r>
              <a:rPr lang="en-US" sz="2000" dirty="0" smtClean="0"/>
              <a:t>traversed and item could not be found. </a:t>
            </a:r>
            <a:br>
              <a:rPr lang="en-US" sz="2000" dirty="0" smtClean="0"/>
            </a:br>
            <a:r>
              <a:rPr lang="en-US" sz="2000" dirty="0" smtClean="0"/>
              <a:t>False is returned. </a:t>
            </a:r>
            <a:endParaRPr lang="en-US" sz="2000" dirty="0"/>
          </a:p>
        </p:txBody>
      </p:sp>
      <p:pic>
        <p:nvPicPr>
          <p:cNvPr id="18" name="Picture 17" descr="bracu_logo.png"/>
          <p:cNvPicPr>
            <a:picLocks noChangeAspect="1"/>
          </p:cNvPicPr>
          <p:nvPr/>
        </p:nvPicPr>
        <p:blipFill>
          <a:blip r:embed="rId2" cstate="print"/>
          <a:stretch>
            <a:fillRect/>
          </a:stretch>
        </p:blipFill>
        <p:spPr>
          <a:xfrm>
            <a:off x="10688827" y="14277"/>
            <a:ext cx="1479371" cy="1357323"/>
          </a:xfrm>
          <a:prstGeom prst="rect">
            <a:avLst/>
          </a:prstGeom>
        </p:spPr>
      </p:pic>
    </p:spTree>
    <p:extLst>
      <p:ext uri="{BB962C8B-B14F-4D97-AF65-F5344CB8AC3E}">
        <p14:creationId xmlns:p14="http://schemas.microsoft.com/office/powerpoint/2010/main" xmlns="" val="1934981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573206"/>
            <a:ext cx="10515600" cy="797739"/>
          </a:xfrm>
        </p:spPr>
        <p:txBody>
          <a:bodyPr>
            <a:normAutofit/>
          </a:bodyPr>
          <a:lstStyle/>
          <a:p>
            <a:r>
              <a:rPr lang="en-US" sz="4400" dirty="0" smtClean="0"/>
              <a:t>Linear Search</a:t>
            </a:r>
            <a:endParaRPr lang="en-US" sz="4400" dirty="0"/>
          </a:p>
        </p:txBody>
      </p:sp>
      <p:sp>
        <p:nvSpPr>
          <p:cNvPr id="3" name="Text Placeholder 2"/>
          <p:cNvSpPr>
            <a:spLocks noGrp="1"/>
          </p:cNvSpPr>
          <p:nvPr>
            <p:ph type="body" idx="1"/>
          </p:nvPr>
        </p:nvSpPr>
        <p:spPr>
          <a:xfrm>
            <a:off x="845498" y="1259399"/>
            <a:ext cx="10515600" cy="569391"/>
          </a:xfrm>
        </p:spPr>
        <p:txBody>
          <a:bodyPr/>
          <a:lstStyle/>
          <a:p>
            <a:r>
              <a:rPr lang="en-US" dirty="0" smtClean="0"/>
              <a:t>Time Complexity (Iterative)</a:t>
            </a:r>
            <a:endParaRPr lang="en-US" dirty="0"/>
          </a:p>
        </p:txBody>
      </p:sp>
      <p:sp>
        <p:nvSpPr>
          <p:cNvPr id="4" name="Footer Placeholder 3"/>
          <p:cNvSpPr>
            <a:spLocks noGrp="1"/>
          </p:cNvSpPr>
          <p:nvPr>
            <p:ph type="ftr" sz="quarter" idx="11"/>
          </p:nvPr>
        </p:nvSpPr>
        <p:spPr/>
        <p:txBody>
          <a:bodyPr/>
          <a:lstStyle/>
          <a:p>
            <a:r>
              <a:rPr lang="en-US" smtClean="0"/>
              <a:t>Summer 2020</a:t>
            </a:r>
            <a:endParaRPr lang="en-US"/>
          </a:p>
        </p:txBody>
      </p:sp>
      <p:sp>
        <p:nvSpPr>
          <p:cNvPr id="5" name="TextBox 4"/>
          <p:cNvSpPr txBox="1"/>
          <p:nvPr/>
        </p:nvSpPr>
        <p:spPr>
          <a:xfrm>
            <a:off x="957252" y="1814499"/>
            <a:ext cx="4304127" cy="3477875"/>
          </a:xfrm>
          <a:prstGeom prst="rect">
            <a:avLst/>
          </a:prstGeom>
          <a:noFill/>
          <a:ln>
            <a:solidFill>
              <a:schemeClr val="tx1"/>
            </a:solidFill>
          </a:ln>
        </p:spPr>
        <p:txBody>
          <a:bodyPr wrap="square" rtlCol="0">
            <a:spAutoFit/>
          </a:bodyPr>
          <a:lstStyle/>
          <a:p>
            <a:r>
              <a:rPr lang="en-US" sz="2000" dirty="0" err="1" smtClean="0"/>
              <a:t>boolean</a:t>
            </a:r>
            <a:r>
              <a:rPr lang="en-US" sz="2000" dirty="0" smtClean="0"/>
              <a:t> </a:t>
            </a:r>
            <a:r>
              <a:rPr lang="en-US" sz="2000" dirty="0" err="1" smtClean="0"/>
              <a:t>linearSearch</a:t>
            </a:r>
            <a:r>
              <a:rPr lang="en-US" sz="2000" dirty="0" smtClean="0"/>
              <a:t>(A[], item){</a:t>
            </a:r>
          </a:p>
          <a:p>
            <a:r>
              <a:rPr lang="en-US" sz="2000" dirty="0" smtClean="0"/>
              <a:t>	</a:t>
            </a:r>
          </a:p>
          <a:p>
            <a:r>
              <a:rPr lang="en-US" sz="2000" dirty="0" smtClean="0"/>
              <a:t>	</a:t>
            </a:r>
            <a:r>
              <a:rPr lang="en-US" sz="2000" dirty="0" err="1" smtClean="0"/>
              <a:t>int</a:t>
            </a:r>
            <a:r>
              <a:rPr lang="en-US" sz="2000" dirty="0" smtClean="0"/>
              <a:t> </a:t>
            </a:r>
            <a:r>
              <a:rPr lang="en-US" sz="2000" dirty="0" err="1" smtClean="0"/>
              <a:t>i</a:t>
            </a:r>
            <a:r>
              <a:rPr lang="en-US" sz="2000" dirty="0" smtClean="0"/>
              <a:t> = 0;</a:t>
            </a:r>
          </a:p>
          <a:p>
            <a:r>
              <a:rPr lang="en-US" sz="2000" dirty="0" smtClean="0"/>
              <a:t>	while(</a:t>
            </a:r>
            <a:r>
              <a:rPr lang="en-US" sz="2000" dirty="0" err="1" smtClean="0"/>
              <a:t>i</a:t>
            </a:r>
            <a:r>
              <a:rPr lang="en-US" sz="2000" dirty="0" smtClean="0"/>
              <a:t> &lt; </a:t>
            </a:r>
            <a:r>
              <a:rPr lang="en-US" sz="2000" dirty="0" err="1" smtClean="0"/>
              <a:t>A.length</a:t>
            </a:r>
            <a:r>
              <a:rPr lang="en-US" sz="2000" dirty="0" smtClean="0"/>
              <a:t>){</a:t>
            </a:r>
          </a:p>
          <a:p>
            <a:r>
              <a:rPr lang="en-US" sz="2000" dirty="0" smtClean="0"/>
              <a:t>		if (A[</a:t>
            </a:r>
            <a:r>
              <a:rPr lang="en-US" sz="2000" dirty="0" err="1" smtClean="0"/>
              <a:t>i</a:t>
            </a:r>
            <a:r>
              <a:rPr lang="en-US" sz="2000" dirty="0" smtClean="0"/>
              <a:t>] matches item){</a:t>
            </a:r>
          </a:p>
          <a:p>
            <a:r>
              <a:rPr lang="en-US" sz="2000" dirty="0" smtClean="0"/>
              <a:t>			return true;</a:t>
            </a:r>
          </a:p>
          <a:p>
            <a:r>
              <a:rPr lang="en-US" sz="2000" dirty="0" smtClean="0"/>
              <a:t>		}</a:t>
            </a:r>
          </a:p>
          <a:p>
            <a:r>
              <a:rPr lang="en-US" sz="2000" dirty="0" smtClean="0"/>
              <a:t>		</a:t>
            </a:r>
            <a:r>
              <a:rPr lang="en-US" sz="2000" dirty="0" err="1" smtClean="0"/>
              <a:t>i</a:t>
            </a:r>
            <a:r>
              <a:rPr lang="en-US" sz="2000" dirty="0" smtClean="0"/>
              <a:t>++;</a:t>
            </a:r>
          </a:p>
          <a:p>
            <a:r>
              <a:rPr lang="en-US" sz="2000" dirty="0" smtClean="0"/>
              <a:t>	}</a:t>
            </a:r>
          </a:p>
          <a:p>
            <a:r>
              <a:rPr lang="en-US" sz="2000" dirty="0" smtClean="0"/>
              <a:t>	return false;</a:t>
            </a:r>
          </a:p>
          <a:p>
            <a:r>
              <a:rPr lang="en-US" sz="2000" dirty="0" smtClean="0"/>
              <a:t>}</a:t>
            </a:r>
            <a:endParaRPr lang="en-US" sz="1600" dirty="0"/>
          </a:p>
        </p:txBody>
      </p:sp>
      <p:sp>
        <p:nvSpPr>
          <p:cNvPr id="23" name="TextBox 22"/>
          <p:cNvSpPr txBox="1"/>
          <p:nvPr/>
        </p:nvSpPr>
        <p:spPr>
          <a:xfrm>
            <a:off x="5414647" y="3286121"/>
            <a:ext cx="6837641" cy="1384995"/>
          </a:xfrm>
          <a:prstGeom prst="rect">
            <a:avLst/>
          </a:prstGeom>
          <a:noFill/>
        </p:spPr>
        <p:txBody>
          <a:bodyPr wrap="none" rtlCol="0">
            <a:spAutoFit/>
          </a:bodyPr>
          <a:lstStyle/>
          <a:p>
            <a:pPr algn="just"/>
            <a:r>
              <a:rPr lang="en-US" sz="2000" dirty="0" smtClean="0"/>
              <a:t>The worst case scenario occurs when the loop runs from </a:t>
            </a:r>
          </a:p>
          <a:p>
            <a:pPr algn="just"/>
            <a:r>
              <a:rPr lang="en-US" sz="2000" dirty="0" smtClean="0"/>
              <a:t>i</a:t>
            </a:r>
            <a:r>
              <a:rPr lang="en-US" sz="2000" dirty="0" smtClean="0"/>
              <a:t>ndex </a:t>
            </a:r>
            <a:r>
              <a:rPr lang="en-US" sz="2000" dirty="0" smtClean="0"/>
              <a:t>0 to the end of the array. That is the item is found in </a:t>
            </a:r>
            <a:br>
              <a:rPr lang="en-US" sz="2000" dirty="0" smtClean="0"/>
            </a:br>
            <a:r>
              <a:rPr lang="en-US" sz="2000" dirty="0" smtClean="0"/>
              <a:t>the last index or not found at all.  Recall the above scenario.</a:t>
            </a:r>
          </a:p>
          <a:p>
            <a:pPr algn="just"/>
            <a:r>
              <a:rPr lang="en-US" sz="2000" dirty="0" smtClean="0"/>
              <a:t>If there are </a:t>
            </a:r>
            <a:r>
              <a:rPr lang="en-US" sz="2000" i="1" dirty="0" smtClean="0"/>
              <a:t>n</a:t>
            </a:r>
            <a:r>
              <a:rPr lang="en-US" sz="2000" dirty="0" smtClean="0"/>
              <a:t> indices in an array, the worst case would be </a:t>
            </a:r>
            <a:r>
              <a:rPr lang="en-US" sz="2400" dirty="0" smtClean="0"/>
              <a:t>O(n)</a:t>
            </a:r>
            <a:endParaRPr lang="en-US" dirty="0" smtClean="0"/>
          </a:p>
        </p:txBody>
      </p:sp>
      <p:graphicFrame>
        <p:nvGraphicFramePr>
          <p:cNvPr id="24" name="Table 23"/>
          <p:cNvGraphicFramePr>
            <a:graphicFrameLocks noGrp="1"/>
          </p:cNvGraphicFramePr>
          <p:nvPr>
            <p:extLst>
              <p:ext uri="{D42A27DB-BD31-4B8C-83A1-F6EECF244321}">
                <p14:modId xmlns:p14="http://schemas.microsoft.com/office/powerpoint/2010/main" xmlns="" val="2006269743"/>
              </p:ext>
            </p:extLst>
          </p:nvPr>
        </p:nvGraphicFramePr>
        <p:xfrm>
          <a:off x="7929987" y="2393175"/>
          <a:ext cx="3380835" cy="365760"/>
        </p:xfrm>
        <a:graphic>
          <a:graphicData uri="http://schemas.openxmlformats.org/drawingml/2006/table">
            <a:tbl>
              <a:tblPr firstRow="1" bandRow="1">
                <a:tableStyleId>{5C22544A-7EE6-4342-B048-85BDC9FD1C3A}</a:tableStyleId>
              </a:tblPr>
              <a:tblGrid>
                <a:gridCol w="797059"/>
                <a:gridCol w="795847"/>
                <a:gridCol w="900238"/>
                <a:gridCol w="887691"/>
              </a:tblGrid>
              <a:tr h="350062">
                <a:tc>
                  <a:txBody>
                    <a:bodyPr/>
                    <a:lstStyle/>
                    <a:p>
                      <a:pPr algn="ctr"/>
                      <a:r>
                        <a:rPr lang="en-US" sz="1800" b="0" dirty="0" smtClean="0">
                          <a:solidFill>
                            <a:schemeClr val="tx1"/>
                          </a:solidFill>
                        </a:rPr>
                        <a:t>cxc</a:t>
                      </a:r>
                      <a:endParaRPr lang="en-US" sz="1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800" b="0" dirty="0" err="1" smtClean="0">
                          <a:solidFill>
                            <a:schemeClr val="tx1"/>
                          </a:solidFill>
                        </a:rPr>
                        <a:t>dfd</a:t>
                      </a:r>
                      <a:endParaRPr lang="en-US" sz="1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800" b="0" dirty="0" err="1" smtClean="0">
                          <a:solidFill>
                            <a:schemeClr val="tx1"/>
                          </a:solidFill>
                        </a:rPr>
                        <a:t>dfd</a:t>
                      </a:r>
                      <a:endParaRPr lang="en-US" sz="1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800" b="0" dirty="0" err="1" smtClean="0">
                          <a:solidFill>
                            <a:schemeClr val="tx1"/>
                          </a:solidFill>
                        </a:rPr>
                        <a:t>dfd</a:t>
                      </a:r>
                      <a:endParaRPr lang="en-US" sz="1800" b="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xmlns="" val="2494033690"/>
              </p:ext>
            </p:extLst>
          </p:nvPr>
        </p:nvGraphicFramePr>
        <p:xfrm>
          <a:off x="7917690" y="1825235"/>
          <a:ext cx="3379648" cy="365760"/>
        </p:xfrm>
        <a:graphic>
          <a:graphicData uri="http://schemas.openxmlformats.org/drawingml/2006/table">
            <a:tbl>
              <a:tblPr firstRow="1" bandRow="1">
                <a:tableStyleId>{5C22544A-7EE6-4342-B048-85BDC9FD1C3A}</a:tableStyleId>
              </a:tblPr>
              <a:tblGrid>
                <a:gridCol w="844912"/>
                <a:gridCol w="844912"/>
                <a:gridCol w="844912"/>
                <a:gridCol w="844912"/>
              </a:tblGrid>
              <a:tr h="197364">
                <a:tc>
                  <a:txBody>
                    <a:bodyPr/>
                    <a:lstStyle/>
                    <a:p>
                      <a:pPr algn="ctr"/>
                      <a:r>
                        <a:rPr lang="en-US" dirty="0" smtClean="0">
                          <a:solidFill>
                            <a:schemeClr val="tx1"/>
                          </a:solidFill>
                        </a:rPr>
                        <a:t>0</a:t>
                      </a:r>
                      <a:endParaRPr lang="en-US" dirty="0">
                        <a:solidFill>
                          <a:schemeClr val="tx1"/>
                        </a:solidFill>
                      </a:endParaRPr>
                    </a:p>
                  </a:txBody>
                  <a:tcPr>
                    <a:lnL w="6350" cap="flat" cmpd="sng" algn="ctr">
                      <a:solidFill>
                        <a:schemeClr val="tx1"/>
                      </a:solidFill>
                      <a:prstDash val="solid"/>
                      <a:round/>
                      <a:headEnd type="none" w="med" len="med"/>
                      <a:tailEnd type="none" w="med" len="med"/>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dirty="0" smtClean="0">
                          <a:solidFill>
                            <a:schemeClr val="tx1"/>
                          </a:solidFill>
                        </a:rPr>
                        <a:t>1</a:t>
                      </a:r>
                      <a:endParaRPr lang="en-US" dirty="0">
                        <a:solidFill>
                          <a:schemeClr val="tx1"/>
                        </a:solidFill>
                      </a:endParaRPr>
                    </a:p>
                  </a:txBody>
                  <a:tcP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dirty="0" smtClean="0">
                          <a:solidFill>
                            <a:schemeClr val="tx1"/>
                          </a:solidFill>
                        </a:rPr>
                        <a:t>2</a:t>
                      </a:r>
                      <a:endParaRPr lang="en-US" dirty="0">
                        <a:solidFill>
                          <a:schemeClr val="tx1"/>
                        </a:solidFill>
                      </a:endParaRPr>
                    </a:p>
                  </a:txBody>
                  <a:tcP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dirty="0" smtClean="0">
                          <a:solidFill>
                            <a:schemeClr val="tx1"/>
                          </a:solidFill>
                        </a:rPr>
                        <a:t>3</a:t>
                      </a:r>
                      <a:endParaRPr lang="en-US" dirty="0">
                        <a:solidFill>
                          <a:schemeClr val="tx1"/>
                        </a:solidFill>
                      </a:endParaRPr>
                    </a:p>
                  </a:txBody>
                  <a:tcPr>
                    <a:lnL w="12700" cmpd="sng">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bl>
          </a:graphicData>
        </a:graphic>
      </p:graphicFrame>
      <p:sp>
        <p:nvSpPr>
          <p:cNvPr id="26" name="Multiply 25"/>
          <p:cNvSpPr/>
          <p:nvPr/>
        </p:nvSpPr>
        <p:spPr>
          <a:xfrm>
            <a:off x="8115323" y="2858500"/>
            <a:ext cx="505182" cy="37043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ultiply 26"/>
          <p:cNvSpPr/>
          <p:nvPr/>
        </p:nvSpPr>
        <p:spPr>
          <a:xfrm>
            <a:off x="8894030" y="2858575"/>
            <a:ext cx="505182" cy="37043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ultiply 31"/>
          <p:cNvSpPr/>
          <p:nvPr/>
        </p:nvSpPr>
        <p:spPr>
          <a:xfrm>
            <a:off x="9660513" y="2829642"/>
            <a:ext cx="505182" cy="37043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Multiply 32"/>
          <p:cNvSpPr/>
          <p:nvPr/>
        </p:nvSpPr>
        <p:spPr>
          <a:xfrm>
            <a:off x="10557852" y="2825017"/>
            <a:ext cx="505182" cy="37043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loud Callout 33"/>
          <p:cNvSpPr/>
          <p:nvPr/>
        </p:nvSpPr>
        <p:spPr>
          <a:xfrm>
            <a:off x="5900736" y="1543051"/>
            <a:ext cx="1857376" cy="1357312"/>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Was looking for xyz</a:t>
            </a:r>
            <a:endParaRPr lang="en-US" sz="2000" dirty="0"/>
          </a:p>
        </p:txBody>
      </p:sp>
      <p:sp>
        <p:nvSpPr>
          <p:cNvPr id="36" name="TextBox 35"/>
          <p:cNvSpPr txBox="1"/>
          <p:nvPr/>
        </p:nvSpPr>
        <p:spPr>
          <a:xfrm>
            <a:off x="5443518" y="4743445"/>
            <a:ext cx="6823984" cy="1015663"/>
          </a:xfrm>
          <a:prstGeom prst="rect">
            <a:avLst/>
          </a:prstGeom>
          <a:noFill/>
        </p:spPr>
        <p:txBody>
          <a:bodyPr wrap="none" rtlCol="0">
            <a:spAutoFit/>
          </a:bodyPr>
          <a:lstStyle/>
          <a:p>
            <a:r>
              <a:rPr lang="en-US" sz="2000" dirty="0" smtClean="0"/>
              <a:t>Now for the best case to occur the item we are searching for</a:t>
            </a:r>
          </a:p>
          <a:p>
            <a:r>
              <a:rPr lang="en-US" sz="2000" dirty="0" smtClean="0"/>
              <a:t>appears at the beginning as a result the number of search is </a:t>
            </a:r>
          </a:p>
          <a:p>
            <a:r>
              <a:rPr lang="en-US" sz="2000" dirty="0" smtClean="0"/>
              <a:t>just 1. This is an once is a blue moon situation must be ignored.</a:t>
            </a:r>
            <a:r>
              <a:rPr lang="en-US" dirty="0" smtClean="0"/>
              <a:t> </a:t>
            </a:r>
            <a:endParaRPr lang="en-US" dirty="0"/>
          </a:p>
        </p:txBody>
      </p:sp>
      <p:pic>
        <p:nvPicPr>
          <p:cNvPr id="15" name="Picture 14" descr="bracu_logo.png"/>
          <p:cNvPicPr>
            <a:picLocks noChangeAspect="1"/>
          </p:cNvPicPr>
          <p:nvPr/>
        </p:nvPicPr>
        <p:blipFill>
          <a:blip r:embed="rId2" cstate="print"/>
          <a:stretch>
            <a:fillRect/>
          </a:stretch>
        </p:blipFill>
        <p:spPr>
          <a:xfrm>
            <a:off x="10688827" y="14277"/>
            <a:ext cx="1479371" cy="1357323"/>
          </a:xfrm>
          <a:prstGeom prst="rect">
            <a:avLst/>
          </a:prstGeom>
        </p:spPr>
      </p:pic>
    </p:spTree>
    <p:extLst>
      <p:ext uri="{BB962C8B-B14F-4D97-AF65-F5344CB8AC3E}">
        <p14:creationId xmlns:p14="http://schemas.microsoft.com/office/powerpoint/2010/main" xmlns="" val="193498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2" grpId="0" animBg="1"/>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573206"/>
            <a:ext cx="10515600" cy="797739"/>
          </a:xfrm>
        </p:spPr>
        <p:txBody>
          <a:bodyPr>
            <a:normAutofit/>
          </a:bodyPr>
          <a:lstStyle/>
          <a:p>
            <a:r>
              <a:rPr lang="en-US" sz="4400" dirty="0" smtClean="0"/>
              <a:t>Linear Search</a:t>
            </a:r>
            <a:endParaRPr lang="en-US" sz="4400" dirty="0"/>
          </a:p>
        </p:txBody>
      </p:sp>
      <p:sp>
        <p:nvSpPr>
          <p:cNvPr id="3" name="Text Placeholder 2"/>
          <p:cNvSpPr>
            <a:spLocks noGrp="1"/>
          </p:cNvSpPr>
          <p:nvPr>
            <p:ph type="body" idx="1"/>
          </p:nvPr>
        </p:nvSpPr>
        <p:spPr>
          <a:xfrm>
            <a:off x="845498" y="1259399"/>
            <a:ext cx="10515600" cy="569391"/>
          </a:xfrm>
        </p:spPr>
        <p:txBody>
          <a:bodyPr/>
          <a:lstStyle/>
          <a:p>
            <a:r>
              <a:rPr lang="en-US" dirty="0" smtClean="0"/>
              <a:t>Pseudo code (Recursive)</a:t>
            </a: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Summer 2020</a:t>
            </a:r>
            <a:endParaRPr lang="en-US">
              <a:solidFill>
                <a:prstClr val="black">
                  <a:tint val="75000"/>
                </a:prstClr>
              </a:solidFill>
            </a:endParaRPr>
          </a:p>
        </p:txBody>
      </p:sp>
      <p:sp>
        <p:nvSpPr>
          <p:cNvPr id="5" name="TextBox 4"/>
          <p:cNvSpPr txBox="1"/>
          <p:nvPr/>
        </p:nvSpPr>
        <p:spPr>
          <a:xfrm>
            <a:off x="1028700" y="2185988"/>
            <a:ext cx="5660011" cy="3785652"/>
          </a:xfrm>
          <a:prstGeom prst="rect">
            <a:avLst/>
          </a:prstGeom>
          <a:noFill/>
          <a:ln w="3175">
            <a:solidFill>
              <a:schemeClr val="tx1"/>
            </a:solidFill>
          </a:ln>
        </p:spPr>
        <p:txBody>
          <a:bodyPr wrap="none" rtlCol="0">
            <a:spAutoFit/>
          </a:bodyPr>
          <a:lstStyle/>
          <a:p>
            <a:r>
              <a:rPr lang="en-US" sz="2000" dirty="0" err="1" smtClean="0"/>
              <a:t>boolean</a:t>
            </a:r>
            <a:r>
              <a:rPr lang="en-US" sz="2000" dirty="0" smtClean="0"/>
              <a:t> </a:t>
            </a:r>
            <a:r>
              <a:rPr lang="en-US" sz="2000" dirty="0" err="1" smtClean="0"/>
              <a:t>linSearch</a:t>
            </a:r>
            <a:r>
              <a:rPr lang="en-US" sz="2000" dirty="0" smtClean="0"/>
              <a:t>(A[], </a:t>
            </a:r>
            <a:r>
              <a:rPr lang="en-US" sz="2000" dirty="0" err="1" smtClean="0"/>
              <a:t>i</a:t>
            </a:r>
            <a:r>
              <a:rPr lang="en-US" sz="2000" dirty="0" smtClean="0"/>
              <a:t>, key){</a:t>
            </a:r>
          </a:p>
          <a:p>
            <a:r>
              <a:rPr lang="en-US" sz="2000" dirty="0" smtClean="0"/>
              <a:t> 	if (</a:t>
            </a:r>
            <a:r>
              <a:rPr lang="en-US" sz="2000" dirty="0" err="1" smtClean="0"/>
              <a:t>i</a:t>
            </a:r>
            <a:r>
              <a:rPr lang="en-US" sz="2000" dirty="0" smtClean="0"/>
              <a:t>&gt;=</a:t>
            </a:r>
            <a:r>
              <a:rPr lang="en-US" sz="2000" dirty="0" err="1" smtClean="0"/>
              <a:t>A.length</a:t>
            </a:r>
            <a:r>
              <a:rPr lang="en-US" sz="2000" dirty="0" smtClean="0"/>
              <a:t>){</a:t>
            </a:r>
          </a:p>
          <a:p>
            <a:r>
              <a:rPr lang="en-US" sz="2000" dirty="0" smtClean="0"/>
              <a:t>		return false;</a:t>
            </a:r>
          </a:p>
          <a:p>
            <a:r>
              <a:rPr lang="en-US" sz="2000" dirty="0" smtClean="0"/>
              <a:t>	}else{</a:t>
            </a:r>
          </a:p>
          <a:p>
            <a:r>
              <a:rPr lang="en-US" sz="2000" dirty="0" smtClean="0"/>
              <a:t>		if (A[</a:t>
            </a:r>
            <a:r>
              <a:rPr lang="en-US" sz="2000" dirty="0" err="1" smtClean="0"/>
              <a:t>i</a:t>
            </a:r>
            <a:r>
              <a:rPr lang="en-US" sz="2000" dirty="0" smtClean="0"/>
              <a:t>]==key){</a:t>
            </a:r>
          </a:p>
          <a:p>
            <a:r>
              <a:rPr lang="en-US" sz="2000" dirty="0" smtClean="0"/>
              <a:t>			return true;</a:t>
            </a:r>
          </a:p>
          <a:p>
            <a:r>
              <a:rPr lang="en-US" sz="2000" dirty="0" smtClean="0"/>
              <a:t>		}else{</a:t>
            </a:r>
          </a:p>
          <a:p>
            <a:r>
              <a:rPr lang="en-US" sz="2000" dirty="0" smtClean="0"/>
              <a:t>			</a:t>
            </a:r>
            <a:r>
              <a:rPr lang="en-US" sz="2000" dirty="0" err="1" smtClean="0"/>
              <a:t>i</a:t>
            </a:r>
            <a:r>
              <a:rPr lang="en-US" sz="2000" dirty="0" smtClean="0"/>
              <a:t>++;</a:t>
            </a:r>
          </a:p>
          <a:p>
            <a:r>
              <a:rPr lang="en-US" sz="2000" dirty="0" smtClean="0"/>
              <a:t>			return </a:t>
            </a:r>
            <a:r>
              <a:rPr lang="en-US" sz="2000" dirty="0" err="1" smtClean="0"/>
              <a:t>linSearch</a:t>
            </a:r>
            <a:r>
              <a:rPr lang="en-US" sz="2000" dirty="0" smtClean="0"/>
              <a:t>(A, I, key);</a:t>
            </a:r>
          </a:p>
          <a:p>
            <a:r>
              <a:rPr lang="en-US" sz="2000" dirty="0" smtClean="0"/>
              <a:t>		 }</a:t>
            </a:r>
          </a:p>
          <a:p>
            <a:r>
              <a:rPr lang="en-US" sz="2000" dirty="0" smtClean="0"/>
              <a:t>	}</a:t>
            </a:r>
          </a:p>
          <a:p>
            <a:r>
              <a:rPr lang="en-US" sz="2000" dirty="0" smtClean="0"/>
              <a:t>}	</a:t>
            </a:r>
            <a:endParaRPr lang="en-US" sz="2000" dirty="0"/>
          </a:p>
        </p:txBody>
      </p:sp>
      <p:sp>
        <p:nvSpPr>
          <p:cNvPr id="6" name="TextBox 5"/>
          <p:cNvSpPr txBox="1"/>
          <p:nvPr/>
        </p:nvSpPr>
        <p:spPr>
          <a:xfrm>
            <a:off x="6843706" y="2200270"/>
            <a:ext cx="4978799" cy="1477328"/>
          </a:xfrm>
          <a:prstGeom prst="rect">
            <a:avLst/>
          </a:prstGeom>
          <a:noFill/>
        </p:spPr>
        <p:txBody>
          <a:bodyPr wrap="none" rtlCol="0">
            <a:spAutoFit/>
          </a:bodyPr>
          <a:lstStyle/>
          <a:p>
            <a:r>
              <a:rPr lang="en-US" dirty="0" smtClean="0"/>
              <a:t>Note that the </a:t>
            </a:r>
            <a:r>
              <a:rPr lang="en-US" b="1" dirty="0" smtClean="0"/>
              <a:t>CORE</a:t>
            </a:r>
            <a:r>
              <a:rPr lang="en-US" dirty="0" smtClean="0"/>
              <a:t> of the algorithm is the same. </a:t>
            </a:r>
          </a:p>
          <a:p>
            <a:r>
              <a:rPr lang="en-US" dirty="0" smtClean="0"/>
              <a:t>Using recursion we replacing the loop with method</a:t>
            </a:r>
          </a:p>
          <a:p>
            <a:r>
              <a:rPr lang="en-US" dirty="0" smtClean="0"/>
              <a:t>call. </a:t>
            </a:r>
          </a:p>
          <a:p>
            <a:endParaRPr lang="en-US" dirty="0" smtClean="0"/>
          </a:p>
          <a:p>
            <a:endParaRPr lang="en-US" dirty="0" smtClean="0"/>
          </a:p>
        </p:txBody>
      </p:sp>
      <p:pic>
        <p:nvPicPr>
          <p:cNvPr id="7" name="Picture 6" descr="bracu_logo.png"/>
          <p:cNvPicPr>
            <a:picLocks noChangeAspect="1"/>
          </p:cNvPicPr>
          <p:nvPr/>
        </p:nvPicPr>
        <p:blipFill>
          <a:blip r:embed="rId2" cstate="print"/>
          <a:stretch>
            <a:fillRect/>
          </a:stretch>
        </p:blipFill>
        <p:spPr>
          <a:xfrm>
            <a:off x="10688827" y="14277"/>
            <a:ext cx="1479371" cy="1357323"/>
          </a:xfrm>
          <a:prstGeom prst="rect">
            <a:avLst/>
          </a:prstGeom>
        </p:spPr>
      </p:pic>
    </p:spTree>
    <p:extLst>
      <p:ext uri="{BB962C8B-B14F-4D97-AF65-F5344CB8AC3E}">
        <p14:creationId xmlns:p14="http://schemas.microsoft.com/office/powerpoint/2010/main" xmlns="" val="3079624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573206"/>
            <a:ext cx="10515600" cy="797739"/>
          </a:xfrm>
        </p:spPr>
        <p:txBody>
          <a:bodyPr>
            <a:normAutofit/>
          </a:bodyPr>
          <a:lstStyle/>
          <a:p>
            <a:r>
              <a:rPr lang="en-US" sz="4400" dirty="0" smtClean="0"/>
              <a:t>Linear Search</a:t>
            </a:r>
            <a:endParaRPr lang="en-US" sz="4400" dirty="0"/>
          </a:p>
        </p:txBody>
      </p:sp>
      <p:sp>
        <p:nvSpPr>
          <p:cNvPr id="3" name="Text Placeholder 2"/>
          <p:cNvSpPr>
            <a:spLocks noGrp="1"/>
          </p:cNvSpPr>
          <p:nvPr>
            <p:ph type="body" idx="1"/>
          </p:nvPr>
        </p:nvSpPr>
        <p:spPr>
          <a:xfrm>
            <a:off x="845498" y="1259399"/>
            <a:ext cx="10515600" cy="569391"/>
          </a:xfrm>
        </p:spPr>
        <p:txBody>
          <a:bodyPr/>
          <a:lstStyle/>
          <a:p>
            <a:r>
              <a:rPr lang="en-US" dirty="0" smtClean="0"/>
              <a:t>Recursion Tracing</a:t>
            </a: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Summer 2020</a:t>
            </a:r>
            <a:endParaRPr lang="en-US">
              <a:solidFill>
                <a:prstClr val="black">
                  <a:tint val="75000"/>
                </a:prstClr>
              </a:solidFill>
            </a:endParaRPr>
          </a:p>
        </p:txBody>
      </p:sp>
      <p:sp>
        <p:nvSpPr>
          <p:cNvPr id="6" name="TextBox 5"/>
          <p:cNvSpPr txBox="1"/>
          <p:nvPr/>
        </p:nvSpPr>
        <p:spPr>
          <a:xfrm>
            <a:off x="957257" y="1985958"/>
            <a:ext cx="6186494" cy="3724096"/>
          </a:xfrm>
          <a:prstGeom prst="rect">
            <a:avLst/>
          </a:prstGeom>
          <a:noFill/>
        </p:spPr>
        <p:txBody>
          <a:bodyPr wrap="square" rtlCol="0">
            <a:spAutoFit/>
          </a:bodyPr>
          <a:lstStyle/>
          <a:p>
            <a:pPr algn="just"/>
            <a:r>
              <a:rPr lang="en-US" sz="2000" dirty="0" smtClean="0"/>
              <a:t>Tracing recursive algorithms are not easy like the </a:t>
            </a:r>
            <a:br>
              <a:rPr lang="en-US" sz="2000" dirty="0" smtClean="0"/>
            </a:br>
            <a:r>
              <a:rPr lang="en-US" sz="2000" dirty="0" smtClean="0"/>
              <a:t>iterative ones. Now how to know if a recursive</a:t>
            </a:r>
            <a:br>
              <a:rPr lang="en-US" sz="2000" dirty="0" smtClean="0"/>
            </a:br>
            <a:r>
              <a:rPr lang="en-US" sz="2000" dirty="0" smtClean="0"/>
              <a:t>algorithm </a:t>
            </a:r>
            <a:r>
              <a:rPr lang="en-US" sz="2000" dirty="0" smtClean="0"/>
              <a:t>is correct? Simple, look at the recurrence</a:t>
            </a:r>
            <a:br>
              <a:rPr lang="en-US" sz="2000" dirty="0" smtClean="0"/>
            </a:br>
            <a:r>
              <a:rPr lang="en-US" sz="2000" dirty="0" smtClean="0"/>
              <a:t>equation [the logic of the program]. The logic of linear</a:t>
            </a:r>
            <a:br>
              <a:rPr lang="en-US" sz="2000" dirty="0" smtClean="0"/>
            </a:br>
            <a:r>
              <a:rPr lang="en-US" sz="2000" dirty="0" smtClean="0"/>
              <a:t>search is, searching starts from index 0 and proceed by</a:t>
            </a:r>
            <a:br>
              <a:rPr lang="en-US" sz="2000" dirty="0" smtClean="0"/>
            </a:br>
            <a:r>
              <a:rPr lang="en-US" sz="2000" dirty="0" smtClean="0"/>
              <a:t>one index until you find the element or you reach the </a:t>
            </a:r>
            <a:br>
              <a:rPr lang="en-US" sz="2000" dirty="0" smtClean="0"/>
            </a:br>
            <a:r>
              <a:rPr lang="en-US" sz="2000" dirty="0" smtClean="0"/>
              <a:t>end of the array. </a:t>
            </a:r>
          </a:p>
          <a:p>
            <a:pPr algn="just"/>
            <a:endParaRPr lang="en-US" sz="2000" dirty="0" smtClean="0"/>
          </a:p>
          <a:p>
            <a:pPr algn="just"/>
            <a:r>
              <a:rPr lang="en-US" sz="2000" dirty="0" smtClean="0"/>
              <a:t>You will not get it right on the first day. Practice and </a:t>
            </a:r>
            <a:br>
              <a:rPr lang="en-US" sz="2000" dirty="0" smtClean="0"/>
            </a:br>
            <a:r>
              <a:rPr lang="en-US" sz="2000" dirty="0" smtClean="0"/>
              <a:t>patience. Recursion is fun!!</a:t>
            </a:r>
          </a:p>
          <a:p>
            <a:endParaRPr lang="en-US" dirty="0" smtClean="0"/>
          </a:p>
          <a:p>
            <a:endParaRPr lang="en-US" dirty="0" smtClean="0"/>
          </a:p>
        </p:txBody>
      </p:sp>
      <p:pic>
        <p:nvPicPr>
          <p:cNvPr id="7" name="Picture 6" descr="bracu_logo.png"/>
          <p:cNvPicPr>
            <a:picLocks noChangeAspect="1"/>
          </p:cNvPicPr>
          <p:nvPr/>
        </p:nvPicPr>
        <p:blipFill>
          <a:blip r:embed="rId2" cstate="print"/>
          <a:stretch>
            <a:fillRect/>
          </a:stretch>
        </p:blipFill>
        <p:spPr>
          <a:xfrm>
            <a:off x="10688827" y="14277"/>
            <a:ext cx="1479371" cy="1357323"/>
          </a:xfrm>
          <a:prstGeom prst="rect">
            <a:avLst/>
          </a:prstGeom>
        </p:spPr>
      </p:pic>
    </p:spTree>
    <p:extLst>
      <p:ext uri="{BB962C8B-B14F-4D97-AF65-F5344CB8AC3E}">
        <p14:creationId xmlns:p14="http://schemas.microsoft.com/office/powerpoint/2010/main" xmlns="" val="3079624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573206"/>
            <a:ext cx="10515600" cy="797739"/>
          </a:xfrm>
        </p:spPr>
        <p:txBody>
          <a:bodyPr>
            <a:normAutofit/>
          </a:bodyPr>
          <a:lstStyle/>
          <a:p>
            <a:r>
              <a:rPr lang="en-US" sz="4400" dirty="0" smtClean="0"/>
              <a:t>Linear Search</a:t>
            </a:r>
            <a:endParaRPr lang="en-US" sz="4400" dirty="0"/>
          </a:p>
        </p:txBody>
      </p:sp>
      <p:sp>
        <p:nvSpPr>
          <p:cNvPr id="3" name="Text Placeholder 2"/>
          <p:cNvSpPr>
            <a:spLocks noGrp="1"/>
          </p:cNvSpPr>
          <p:nvPr>
            <p:ph type="body" idx="1"/>
          </p:nvPr>
        </p:nvSpPr>
        <p:spPr>
          <a:xfrm>
            <a:off x="845498" y="1259399"/>
            <a:ext cx="2940690" cy="569391"/>
          </a:xfrm>
        </p:spPr>
        <p:txBody>
          <a:bodyPr/>
          <a:lstStyle/>
          <a:p>
            <a:r>
              <a:rPr lang="en-US" dirty="0" smtClean="0"/>
              <a:t>Recursion </a:t>
            </a:r>
            <a:r>
              <a:rPr lang="en-US" dirty="0" smtClean="0"/>
              <a:t>Tracing </a:t>
            </a: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Summer 2020</a:t>
            </a:r>
            <a:endParaRPr lang="en-US">
              <a:solidFill>
                <a:prstClr val="black">
                  <a:tint val="75000"/>
                </a:prstClr>
              </a:solidFill>
            </a:endParaRPr>
          </a:p>
        </p:txBody>
      </p:sp>
      <p:sp>
        <p:nvSpPr>
          <p:cNvPr id="5" name="TextBox 4"/>
          <p:cNvSpPr txBox="1"/>
          <p:nvPr/>
        </p:nvSpPr>
        <p:spPr>
          <a:xfrm>
            <a:off x="985836" y="2185988"/>
            <a:ext cx="5387565" cy="3477875"/>
          </a:xfrm>
          <a:prstGeom prst="rect">
            <a:avLst/>
          </a:prstGeom>
          <a:noFill/>
          <a:ln w="3175">
            <a:solidFill>
              <a:schemeClr val="tx1"/>
            </a:solidFill>
          </a:ln>
        </p:spPr>
        <p:txBody>
          <a:bodyPr wrap="none" rtlCol="0">
            <a:spAutoFit/>
          </a:bodyPr>
          <a:lstStyle/>
          <a:p>
            <a:r>
              <a:rPr lang="en-US" dirty="0" err="1" smtClean="0"/>
              <a:t>boolean</a:t>
            </a:r>
            <a:r>
              <a:rPr lang="en-US" dirty="0" smtClean="0"/>
              <a:t> </a:t>
            </a:r>
            <a:r>
              <a:rPr lang="en-US" dirty="0" err="1" smtClean="0"/>
              <a:t>linSearch</a:t>
            </a:r>
            <a:r>
              <a:rPr lang="en-US" dirty="0" smtClean="0"/>
              <a:t>(A[], </a:t>
            </a:r>
            <a:r>
              <a:rPr lang="en-US" dirty="0" err="1" smtClean="0"/>
              <a:t>i</a:t>
            </a:r>
            <a:r>
              <a:rPr lang="en-US" dirty="0" smtClean="0"/>
              <a:t>, key){</a:t>
            </a:r>
          </a:p>
          <a:p>
            <a:r>
              <a:rPr lang="en-US" dirty="0" smtClean="0"/>
              <a:t> 	if (</a:t>
            </a:r>
            <a:r>
              <a:rPr lang="en-US" dirty="0" err="1" smtClean="0"/>
              <a:t>i</a:t>
            </a:r>
            <a:r>
              <a:rPr lang="en-US" dirty="0" smtClean="0"/>
              <a:t>&gt;=</a:t>
            </a:r>
            <a:r>
              <a:rPr lang="en-US" dirty="0" err="1" smtClean="0"/>
              <a:t>A.length</a:t>
            </a:r>
            <a:r>
              <a:rPr lang="en-US" dirty="0" smtClean="0"/>
              <a:t>){</a:t>
            </a:r>
          </a:p>
          <a:p>
            <a:r>
              <a:rPr lang="en-US" dirty="0" smtClean="0"/>
              <a:t>    </a:t>
            </a:r>
            <a:r>
              <a:rPr lang="en-US" sz="2000" b="1" dirty="0" smtClean="0">
                <a:solidFill>
                  <a:srgbClr val="FF0000"/>
                </a:solidFill>
              </a:rPr>
              <a:t>1.</a:t>
            </a:r>
            <a:r>
              <a:rPr lang="en-US" dirty="0" smtClean="0"/>
              <a:t>		return false;</a:t>
            </a:r>
          </a:p>
          <a:p>
            <a:r>
              <a:rPr lang="en-US" dirty="0" smtClean="0"/>
              <a:t>	}else{</a:t>
            </a:r>
          </a:p>
          <a:p>
            <a:r>
              <a:rPr lang="en-US" dirty="0" smtClean="0"/>
              <a:t>		if (A[</a:t>
            </a:r>
            <a:r>
              <a:rPr lang="en-US" dirty="0" err="1" smtClean="0"/>
              <a:t>i</a:t>
            </a:r>
            <a:r>
              <a:rPr lang="en-US" dirty="0" smtClean="0"/>
              <a:t>]==key){</a:t>
            </a:r>
          </a:p>
          <a:p>
            <a:r>
              <a:rPr lang="en-US" dirty="0" smtClean="0"/>
              <a:t>	</a:t>
            </a:r>
            <a:r>
              <a:rPr lang="en-US" sz="2000" b="1" dirty="0" smtClean="0">
                <a:solidFill>
                  <a:srgbClr val="FF0000"/>
                </a:solidFill>
              </a:rPr>
              <a:t>2.</a:t>
            </a:r>
            <a:r>
              <a:rPr lang="en-US" dirty="0" smtClean="0"/>
              <a:t>		return true;</a:t>
            </a:r>
          </a:p>
          <a:p>
            <a:r>
              <a:rPr lang="en-US" dirty="0" smtClean="0"/>
              <a:t>		}else{</a:t>
            </a:r>
          </a:p>
          <a:p>
            <a:r>
              <a:rPr lang="en-US" dirty="0" smtClean="0"/>
              <a:t>			</a:t>
            </a:r>
            <a:r>
              <a:rPr lang="en-US" dirty="0" err="1" smtClean="0"/>
              <a:t>i</a:t>
            </a:r>
            <a:r>
              <a:rPr lang="en-US" dirty="0" smtClean="0"/>
              <a:t>++;</a:t>
            </a:r>
          </a:p>
          <a:p>
            <a:r>
              <a:rPr lang="en-US" dirty="0" smtClean="0"/>
              <a:t>	</a:t>
            </a:r>
            <a:r>
              <a:rPr lang="en-US" b="1" dirty="0" smtClean="0">
                <a:solidFill>
                  <a:srgbClr val="FF0000"/>
                </a:solidFill>
              </a:rPr>
              <a:t>3.</a:t>
            </a:r>
            <a:r>
              <a:rPr lang="en-US" dirty="0" smtClean="0"/>
              <a:t>		return </a:t>
            </a:r>
            <a:r>
              <a:rPr lang="en-US" dirty="0" err="1" smtClean="0"/>
              <a:t>linSearch</a:t>
            </a:r>
            <a:r>
              <a:rPr lang="en-US" dirty="0" smtClean="0"/>
              <a:t>(A, </a:t>
            </a:r>
            <a:r>
              <a:rPr lang="en-US" dirty="0" err="1" smtClean="0"/>
              <a:t>i</a:t>
            </a:r>
            <a:r>
              <a:rPr lang="en-US" dirty="0" smtClean="0"/>
              <a:t>, </a:t>
            </a:r>
            <a:r>
              <a:rPr lang="en-US" dirty="0" smtClean="0"/>
              <a:t>key);</a:t>
            </a:r>
          </a:p>
          <a:p>
            <a:r>
              <a:rPr lang="en-US" dirty="0" smtClean="0"/>
              <a:t>		 }</a:t>
            </a:r>
          </a:p>
          <a:p>
            <a:r>
              <a:rPr lang="en-US" dirty="0" smtClean="0"/>
              <a:t>	}</a:t>
            </a:r>
          </a:p>
          <a:p>
            <a:r>
              <a:rPr lang="en-US" dirty="0" smtClean="0"/>
              <a:t>}	</a:t>
            </a:r>
            <a:endParaRPr lang="en-US" dirty="0"/>
          </a:p>
        </p:txBody>
      </p:sp>
      <p:sp>
        <p:nvSpPr>
          <p:cNvPr id="7" name="TextBox 6"/>
          <p:cNvSpPr txBox="1"/>
          <p:nvPr/>
        </p:nvSpPr>
        <p:spPr>
          <a:xfrm>
            <a:off x="6115050" y="185737"/>
            <a:ext cx="5357814" cy="1200329"/>
          </a:xfrm>
          <a:prstGeom prst="rect">
            <a:avLst/>
          </a:prstGeom>
          <a:noFill/>
          <a:ln>
            <a:solidFill>
              <a:schemeClr val="tx1"/>
            </a:solidFill>
          </a:ln>
        </p:spPr>
        <p:txBody>
          <a:bodyPr wrap="square" rtlCol="0">
            <a:spAutoFit/>
          </a:bodyPr>
          <a:lstStyle/>
          <a:p>
            <a:r>
              <a:rPr lang="en-US" dirty="0" smtClean="0"/>
              <a:t>Let A = </a:t>
            </a:r>
            <a:br>
              <a:rPr lang="en-US" dirty="0" smtClean="0"/>
            </a:br>
            <a:r>
              <a:rPr lang="en-US" dirty="0" smtClean="0"/>
              <a:t/>
            </a:r>
            <a:br>
              <a:rPr lang="en-US" dirty="0" smtClean="0"/>
            </a:br>
            <a:r>
              <a:rPr lang="en-US" dirty="0" err="1" smtClean="0"/>
              <a:t>i</a:t>
            </a:r>
            <a:r>
              <a:rPr lang="en-US" dirty="0" smtClean="0"/>
              <a:t> = 0 and key = 7. </a:t>
            </a:r>
            <a:r>
              <a:rPr lang="en-US" dirty="0" err="1" smtClean="0"/>
              <a:t>linSearch</a:t>
            </a:r>
            <a:r>
              <a:rPr lang="en-US" dirty="0" smtClean="0"/>
              <a:t>() method invoked with parameters</a:t>
            </a:r>
            <a:endParaRPr lang="en-US" dirty="0"/>
          </a:p>
        </p:txBody>
      </p:sp>
      <p:graphicFrame>
        <p:nvGraphicFramePr>
          <p:cNvPr id="8" name="Table 7"/>
          <p:cNvGraphicFramePr>
            <a:graphicFrameLocks noGrp="1"/>
          </p:cNvGraphicFramePr>
          <p:nvPr/>
        </p:nvGraphicFramePr>
        <p:xfrm>
          <a:off x="6986587" y="219602"/>
          <a:ext cx="1819276" cy="370840"/>
        </p:xfrm>
        <a:graphic>
          <a:graphicData uri="http://schemas.openxmlformats.org/drawingml/2006/table">
            <a:tbl>
              <a:tblPr firstRow="1" bandRow="1">
                <a:tableStyleId>{5C22544A-7EE6-4342-B048-85BDC9FD1C3A}</a:tableStyleId>
              </a:tblPr>
              <a:tblGrid>
                <a:gridCol w="454819"/>
                <a:gridCol w="454819"/>
                <a:gridCol w="454819"/>
                <a:gridCol w="454819"/>
              </a:tblGrid>
              <a:tr h="370840">
                <a:tc>
                  <a:txBody>
                    <a:bodyPr/>
                    <a:lstStyle/>
                    <a:p>
                      <a:pPr algn="ctr"/>
                      <a:r>
                        <a:rPr lang="en-US" dirty="0" smtClean="0">
                          <a:solidFill>
                            <a:schemeClr val="tx1"/>
                          </a:solidFill>
                        </a:rPr>
                        <a:t>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TextBox 8"/>
          <p:cNvSpPr txBox="1"/>
          <p:nvPr/>
        </p:nvSpPr>
        <p:spPr>
          <a:xfrm>
            <a:off x="6100763" y="1543050"/>
            <a:ext cx="5358390" cy="369332"/>
          </a:xfrm>
          <a:prstGeom prst="rect">
            <a:avLst/>
          </a:prstGeom>
          <a:noFill/>
          <a:ln>
            <a:solidFill>
              <a:schemeClr val="tx1"/>
            </a:solidFill>
          </a:ln>
        </p:spPr>
        <p:txBody>
          <a:bodyPr wrap="none" rtlCol="0">
            <a:spAutoFit/>
          </a:bodyPr>
          <a:lstStyle/>
          <a:p>
            <a:r>
              <a:rPr lang="en-US" dirty="0" smtClean="0"/>
              <a:t>Every method call is saved in stack, with current values </a:t>
            </a:r>
            <a:endParaRPr lang="en-US" dirty="0"/>
          </a:p>
        </p:txBody>
      </p:sp>
      <p:graphicFrame>
        <p:nvGraphicFramePr>
          <p:cNvPr id="10" name="Table 9"/>
          <p:cNvGraphicFramePr>
            <a:graphicFrameLocks noGrp="1"/>
          </p:cNvGraphicFramePr>
          <p:nvPr/>
        </p:nvGraphicFramePr>
        <p:xfrm>
          <a:off x="6872282" y="2200263"/>
          <a:ext cx="4533900" cy="1920240"/>
        </p:xfrm>
        <a:graphic>
          <a:graphicData uri="http://schemas.openxmlformats.org/drawingml/2006/table">
            <a:tbl>
              <a:tblPr firstRow="1" bandRow="1">
                <a:tableStyleId>{5C22544A-7EE6-4342-B048-85BDC9FD1C3A}</a:tableStyleId>
              </a:tblPr>
              <a:tblGrid>
                <a:gridCol w="1511300"/>
                <a:gridCol w="1511300"/>
                <a:gridCol w="1511300"/>
              </a:tblGrid>
              <a:tr h="932643">
                <a:tc>
                  <a:txBody>
                    <a:bodyPr/>
                    <a:lstStyle/>
                    <a:p>
                      <a:r>
                        <a:rPr lang="en-US" sz="2000" dirty="0" smtClean="0">
                          <a:solidFill>
                            <a:schemeClr val="tx1"/>
                          </a:solidFill>
                        </a:rPr>
                        <a:t>Step</a:t>
                      </a:r>
                      <a:r>
                        <a:rPr lang="en-US" sz="2000" baseline="0" dirty="0" smtClean="0">
                          <a:solidFill>
                            <a:schemeClr val="tx1"/>
                          </a:solidFill>
                        </a:rPr>
                        <a:t> no.</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solidFill>
                            <a:schemeClr val="tx1"/>
                          </a:solidFill>
                        </a:rPr>
                        <a:t>Variable </a:t>
                      </a:r>
                      <a:br>
                        <a:rPr lang="en-US" sz="2000" dirty="0" smtClean="0">
                          <a:solidFill>
                            <a:schemeClr val="tx1"/>
                          </a:solidFill>
                        </a:rPr>
                      </a:br>
                      <a:r>
                        <a:rPr lang="en-US" sz="2000" dirty="0" smtClean="0">
                          <a:solidFill>
                            <a:schemeClr val="tx1"/>
                          </a:solidFill>
                        </a:rPr>
                        <a:t>Values (Stack)</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solidFill>
                            <a:schemeClr val="tx1"/>
                          </a:solidFill>
                        </a:rPr>
                        <a:t>Scope</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47857">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 unchanged</a:t>
                      </a:r>
                    </a:p>
                    <a:p>
                      <a:pPr algn="ctr"/>
                      <a:r>
                        <a:rPr lang="en-US" dirty="0" err="1" smtClean="0"/>
                        <a:t>i</a:t>
                      </a:r>
                      <a:r>
                        <a:rPr lang="en-US" dirty="0" smtClean="0"/>
                        <a:t> = 0</a:t>
                      </a:r>
                    </a:p>
                    <a:p>
                      <a:pPr algn="ctr"/>
                      <a:r>
                        <a:rPr lang="en-US" dirty="0" smtClean="0"/>
                        <a:t>key = 7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Scope</a:t>
                      </a:r>
                      <a:r>
                        <a:rPr lang="en-US" baseline="0" dirty="0" smtClean="0"/>
                        <a:t> 3</a:t>
                      </a:r>
                    </a:p>
                    <a:p>
                      <a:pPr algn="ctr"/>
                      <a:r>
                        <a:rPr lang="en-US" baseline="0" dirty="0" err="1" smtClean="0"/>
                        <a:t>i</a:t>
                      </a:r>
                      <a:r>
                        <a:rPr lang="en-US" baseline="0" dirty="0" smtClean="0"/>
                        <a:t> becomes 1</a:t>
                      </a:r>
                    </a:p>
                    <a:p>
                      <a:pPr algn="ctr"/>
                      <a:r>
                        <a:rPr lang="en-US" baseline="0" dirty="0" smtClean="0"/>
                        <a:t>recursive call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 name="Left Brace 12"/>
          <p:cNvSpPr/>
          <p:nvPr/>
        </p:nvSpPr>
        <p:spPr>
          <a:xfrm rot="21446576">
            <a:off x="2473530" y="4338414"/>
            <a:ext cx="400050" cy="563119"/>
          </a:xfrm>
          <a:prstGeom prst="leftBrace">
            <a:avLst>
              <a:gd name="adj1" fmla="val 8333"/>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rgbClr val="FF0000"/>
                </a:solidFill>
              </a:ln>
            </a:endParaRPr>
          </a:p>
        </p:txBody>
      </p:sp>
      <p:sp>
        <p:nvSpPr>
          <p:cNvPr id="14" name="Left Brace 13"/>
          <p:cNvSpPr/>
          <p:nvPr/>
        </p:nvSpPr>
        <p:spPr>
          <a:xfrm rot="21446576">
            <a:off x="2383117" y="3476364"/>
            <a:ext cx="400050" cy="566849"/>
          </a:xfrm>
          <a:prstGeom prst="leftBrace">
            <a:avLst>
              <a:gd name="adj1" fmla="val 8333"/>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rgbClr val="FF0000"/>
                </a:solidFill>
              </a:ln>
            </a:endParaRPr>
          </a:p>
        </p:txBody>
      </p:sp>
      <p:sp>
        <p:nvSpPr>
          <p:cNvPr id="15" name="Left Brace 14"/>
          <p:cNvSpPr/>
          <p:nvPr/>
        </p:nvSpPr>
        <p:spPr>
          <a:xfrm rot="21446576">
            <a:off x="1696067" y="2693950"/>
            <a:ext cx="247776" cy="508508"/>
          </a:xfrm>
          <a:prstGeom prst="leftBrace">
            <a:avLst>
              <a:gd name="adj1" fmla="val 8333"/>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rgbClr val="FF0000"/>
                </a:solidFill>
              </a:ln>
            </a:endParaRPr>
          </a:p>
        </p:txBody>
      </p:sp>
      <p:graphicFrame>
        <p:nvGraphicFramePr>
          <p:cNvPr id="16" name="Table 15"/>
          <p:cNvGraphicFramePr>
            <a:graphicFrameLocks noGrp="1"/>
          </p:cNvGraphicFramePr>
          <p:nvPr/>
        </p:nvGraphicFramePr>
        <p:xfrm>
          <a:off x="6872748" y="4131615"/>
          <a:ext cx="4527755" cy="914400"/>
        </p:xfrm>
        <a:graphic>
          <a:graphicData uri="http://schemas.openxmlformats.org/drawingml/2006/table">
            <a:tbl>
              <a:tblPr firstRow="1" bandRow="1">
                <a:tableStyleId>{5C22544A-7EE6-4342-B048-85BDC9FD1C3A}</a:tableStyleId>
              </a:tblPr>
              <a:tblGrid>
                <a:gridCol w="1504337"/>
                <a:gridCol w="1504337"/>
                <a:gridCol w="1519081"/>
              </a:tblGrid>
              <a:tr h="760944">
                <a:tc>
                  <a:txBody>
                    <a:bodyPr/>
                    <a:lstStyle/>
                    <a:p>
                      <a:pPr algn="ctr"/>
                      <a:r>
                        <a:rPr lang="en-US" b="0" dirty="0" smtClean="0">
                          <a:solidFill>
                            <a:schemeClr val="tx1"/>
                          </a:solidFill>
                        </a:rPr>
                        <a:t>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0" dirty="0" smtClean="0">
                          <a:solidFill>
                            <a:schemeClr val="tx1"/>
                          </a:solidFill>
                        </a:rPr>
                        <a:t>i =1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0" dirty="0" smtClean="0">
                          <a:solidFill>
                            <a:schemeClr val="tx1"/>
                          </a:solidFill>
                        </a:rPr>
                        <a:t>Scope</a:t>
                      </a:r>
                      <a:r>
                        <a:rPr lang="en-US" b="0" baseline="0" dirty="0" smtClean="0">
                          <a:solidFill>
                            <a:schemeClr val="tx1"/>
                          </a:solidFill>
                        </a:rPr>
                        <a:t> 3</a:t>
                      </a:r>
                    </a:p>
                    <a:p>
                      <a:pPr algn="ctr"/>
                      <a:r>
                        <a:rPr lang="en-US" b="0" baseline="0" dirty="0" err="1" smtClean="0">
                          <a:solidFill>
                            <a:schemeClr val="tx1"/>
                          </a:solidFill>
                        </a:rPr>
                        <a:t>i</a:t>
                      </a:r>
                      <a:r>
                        <a:rPr lang="en-US" b="0" baseline="0" dirty="0" smtClean="0">
                          <a:solidFill>
                            <a:schemeClr val="tx1"/>
                          </a:solidFill>
                        </a:rPr>
                        <a:t> becomes 2</a:t>
                      </a:r>
                    </a:p>
                    <a:p>
                      <a:pPr algn="ctr"/>
                      <a:r>
                        <a:rPr lang="en-US" b="0" baseline="0" dirty="0" smtClean="0">
                          <a:solidFill>
                            <a:schemeClr val="tx1"/>
                          </a:solidFill>
                        </a:rPr>
                        <a:t>recursive call</a:t>
                      </a:r>
                      <a:endParaRPr lang="en-US"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17" name="Table 16"/>
          <p:cNvGraphicFramePr>
            <a:graphicFrameLocks noGrp="1"/>
          </p:cNvGraphicFramePr>
          <p:nvPr/>
        </p:nvGraphicFramePr>
        <p:xfrm>
          <a:off x="6877712" y="5057418"/>
          <a:ext cx="4522791" cy="760944"/>
        </p:xfrm>
        <a:graphic>
          <a:graphicData uri="http://schemas.openxmlformats.org/drawingml/2006/table">
            <a:tbl>
              <a:tblPr firstRow="1" bandRow="1">
                <a:tableStyleId>{5C22544A-7EE6-4342-B048-85BDC9FD1C3A}</a:tableStyleId>
              </a:tblPr>
              <a:tblGrid>
                <a:gridCol w="1507597"/>
                <a:gridCol w="1507597"/>
                <a:gridCol w="1507597"/>
              </a:tblGrid>
              <a:tr h="760944">
                <a:tc>
                  <a:txBody>
                    <a:bodyPr/>
                    <a:lstStyle/>
                    <a:p>
                      <a:pPr algn="ctr"/>
                      <a:r>
                        <a:rPr lang="en-US" b="0" dirty="0" smtClean="0">
                          <a:solidFill>
                            <a:schemeClr val="tx1"/>
                          </a:solidFill>
                        </a:rPr>
                        <a:t>3</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b="0" dirty="0" err="1" smtClean="0">
                          <a:solidFill>
                            <a:schemeClr val="tx1"/>
                          </a:solidFill>
                        </a:rPr>
                        <a:t>i</a:t>
                      </a:r>
                      <a:r>
                        <a:rPr lang="en-US" b="0" baseline="0" dirty="0" smtClean="0">
                          <a:solidFill>
                            <a:schemeClr val="tx1"/>
                          </a:solidFill>
                        </a:rPr>
                        <a:t> = 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b="0" dirty="0" smtClean="0">
                          <a:solidFill>
                            <a:schemeClr val="tx1"/>
                          </a:solidFill>
                        </a:rPr>
                        <a:t>Scope 2 return</a:t>
                      </a:r>
                      <a:r>
                        <a:rPr lang="en-US" b="0" baseline="0" dirty="0" smtClean="0">
                          <a:solidFill>
                            <a:schemeClr val="tx1"/>
                          </a:solidFill>
                        </a:rPr>
                        <a:t> true</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bl>
          </a:graphicData>
        </a:graphic>
      </p:graphicFrame>
      <p:pic>
        <p:nvPicPr>
          <p:cNvPr id="18" name="Picture 17" descr="bracu_logo.png"/>
          <p:cNvPicPr>
            <a:picLocks noChangeAspect="1"/>
          </p:cNvPicPr>
          <p:nvPr/>
        </p:nvPicPr>
        <p:blipFill>
          <a:blip r:embed="rId2" cstate="print">
            <a:clrChange>
              <a:clrFrom>
                <a:srgbClr val="000000">
                  <a:alpha val="0"/>
                </a:srgbClr>
              </a:clrFrom>
              <a:clrTo>
                <a:srgbClr val="000000">
                  <a:alpha val="0"/>
                </a:srgbClr>
              </a:clrTo>
            </a:clrChange>
          </a:blip>
          <a:stretch>
            <a:fillRect/>
          </a:stretch>
        </p:blipFill>
        <p:spPr>
          <a:xfrm>
            <a:off x="10688827" y="14277"/>
            <a:ext cx="1479371" cy="1357323"/>
          </a:xfrm>
          <a:prstGeom prst="rect">
            <a:avLst/>
          </a:prstGeom>
        </p:spPr>
      </p:pic>
    </p:spTree>
    <p:extLst>
      <p:ext uri="{BB962C8B-B14F-4D97-AF65-F5344CB8AC3E}">
        <p14:creationId xmlns:p14="http://schemas.microsoft.com/office/powerpoint/2010/main" xmlns="" val="307962451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7|4.5|0.6|1.9|0.9|2.5|2|0.4|0.5|0.7|9|1.2|0.7|0.6|0.5|0.4|0.4|0.5|0.7|3.2"/>
</p:tagLst>
</file>

<file path=ppt/tags/tag2.xml><?xml version="1.0" encoding="utf-8"?>
<p:tagLst xmlns:a="http://schemas.openxmlformats.org/drawingml/2006/main" xmlns:r="http://schemas.openxmlformats.org/officeDocument/2006/relationships" xmlns:p="http://schemas.openxmlformats.org/presentationml/2006/main">
  <p:tag name="TIMING" val="|2.2|1.7|1|0.5|0.5|0.4|0.4|0.4|0.4|0.4|0.5|0.5|0.4|3.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TotalTime>
  <Words>477</Words>
  <Application>Microsoft Office PowerPoint</Application>
  <PresentationFormat>Custom</PresentationFormat>
  <Paragraphs>168</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Linear Search</vt:lpstr>
      <vt:lpstr>Linear Search</vt:lpstr>
      <vt:lpstr>Linear Search</vt:lpstr>
      <vt:lpstr>Linear Search</vt:lpstr>
      <vt:lpstr>Linear Search</vt:lpstr>
      <vt:lpstr>Linear Search</vt:lpstr>
      <vt:lpstr>Linear Search</vt:lpstr>
      <vt:lpstr>Linear Search</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user</cp:lastModifiedBy>
  <cp:revision>68</cp:revision>
  <dcterms:created xsi:type="dcterms:W3CDTF">2020-07-06T13:48:32Z</dcterms:created>
  <dcterms:modified xsi:type="dcterms:W3CDTF">2020-07-11T18:30:08Z</dcterms:modified>
</cp:coreProperties>
</file>