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3" r:id="rId5"/>
    <p:sldId id="262"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0" d="100"/>
          <a:sy n="70" d="100"/>
        </p:scale>
        <p:origin x="-150" y="1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054B3-B698-492C-B45C-6F4318F06F5D}" type="datetimeFigureOut">
              <a:rPr lang="en-US" smtClean="0"/>
              <a:pPr/>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E854A-19F9-4EFD-8D84-72309CF245DF}" type="slidenum">
              <a:rPr lang="en-US" smtClean="0"/>
              <a:pPr/>
              <a:t>‹#›</a:t>
            </a:fld>
            <a:endParaRPr lang="en-US"/>
          </a:p>
        </p:txBody>
      </p:sp>
    </p:spTree>
    <p:extLst>
      <p:ext uri="{BB962C8B-B14F-4D97-AF65-F5344CB8AC3E}">
        <p14:creationId xmlns="" xmlns:p14="http://schemas.microsoft.com/office/powerpoint/2010/main" val="373468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E854A-19F9-4EFD-8D84-72309CF245DF}" type="slidenum">
              <a:rPr lang="en-US" smtClean="0"/>
              <a:pPr/>
              <a:t>1</a:t>
            </a:fld>
            <a:endParaRPr lang="en-US"/>
          </a:p>
        </p:txBody>
      </p:sp>
    </p:spTree>
    <p:extLst>
      <p:ext uri="{BB962C8B-B14F-4D97-AF65-F5344CB8AC3E}">
        <p14:creationId xmlns="" xmlns:p14="http://schemas.microsoft.com/office/powerpoint/2010/main" val="315909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9D4887-CD3A-49EF-B2EB-EC2E2B8D1708}"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354600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5FE0-D728-4FFF-926A-2579B0B2F7B7}"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161296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303FE-1A97-408E-9975-3687411FBDA3}"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15585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D287A-F4EF-4A16-9F31-369C255DE07A}"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390288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3"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897C4-5D04-48A5-9BB5-6130D6826B90}"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154007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2FB877-193A-498F-BBE5-E50FE9EE8751}"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368530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1" y="2505076"/>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6"/>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5C894-54C5-472B-B12D-253975E6BFB3}" type="datetime1">
              <a:rPr lang="en-US" smtClean="0"/>
              <a:pPr/>
              <a:t>7/12/2020</a:t>
            </a:fld>
            <a:endParaRPr lang="en-US"/>
          </a:p>
        </p:txBody>
      </p:sp>
      <p:sp>
        <p:nvSpPr>
          <p:cNvPr id="8" name="Footer Placeholder 7"/>
          <p:cNvSpPr>
            <a:spLocks noGrp="1"/>
          </p:cNvSpPr>
          <p:nvPr>
            <p:ph type="ftr" sz="quarter" idx="11"/>
          </p:nvPr>
        </p:nvSpPr>
        <p:spPr/>
        <p:txBody>
          <a:bodyPr/>
          <a:lstStyle/>
          <a:p>
            <a:r>
              <a:rPr lang="en-US" smtClean="0"/>
              <a:t>Summer 2020</a:t>
            </a:r>
            <a:endParaRPr lang="en-US"/>
          </a:p>
        </p:txBody>
      </p:sp>
      <p:sp>
        <p:nvSpPr>
          <p:cNvPr id="9" name="Slide Number Placeholder 8"/>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158707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06F26A-A414-41F7-BA91-318281618ECF}" type="datetime1">
              <a:rPr lang="en-US" smtClean="0"/>
              <a:pPr/>
              <a:t>7/12/2020</a:t>
            </a:fld>
            <a:endParaRPr lang="en-US"/>
          </a:p>
        </p:txBody>
      </p:sp>
      <p:sp>
        <p:nvSpPr>
          <p:cNvPr id="4" name="Footer Placeholder 3"/>
          <p:cNvSpPr>
            <a:spLocks noGrp="1"/>
          </p:cNvSpPr>
          <p:nvPr>
            <p:ph type="ftr" sz="quarter" idx="11"/>
          </p:nvPr>
        </p:nvSpPr>
        <p:spPr/>
        <p:txBody>
          <a:bodyPr/>
          <a:lstStyle/>
          <a:p>
            <a:r>
              <a:rPr lang="en-US" smtClean="0"/>
              <a:t>Summer 2020</a:t>
            </a:r>
            <a:endParaRPr lang="en-US"/>
          </a:p>
        </p:txBody>
      </p:sp>
      <p:sp>
        <p:nvSpPr>
          <p:cNvPr id="5" name="Slide Number Placeholder 4"/>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163897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C6438-551B-47AB-A56E-1381E95FEA82}" type="datetime1">
              <a:rPr lang="en-US" smtClean="0"/>
              <a:pPr/>
              <a:t>7/12/2020</a:t>
            </a:fld>
            <a:endParaRPr lang="en-US"/>
          </a:p>
        </p:txBody>
      </p:sp>
      <p:sp>
        <p:nvSpPr>
          <p:cNvPr id="3" name="Footer Placeholder 2"/>
          <p:cNvSpPr>
            <a:spLocks noGrp="1"/>
          </p:cNvSpPr>
          <p:nvPr>
            <p:ph type="ftr" sz="quarter" idx="11"/>
          </p:nvPr>
        </p:nvSpPr>
        <p:spPr/>
        <p:txBody>
          <a:bodyPr/>
          <a:lstStyle/>
          <a:p>
            <a:r>
              <a:rPr lang="en-US" smtClean="0"/>
              <a:t>Summer 2020</a:t>
            </a:r>
            <a:endParaRPr lang="en-US"/>
          </a:p>
        </p:txBody>
      </p:sp>
      <p:sp>
        <p:nvSpPr>
          <p:cNvPr id="4" name="Slide Number Placeholder 3"/>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263617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6"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90"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D28FB-65F8-4EFE-825A-F83B5C4FFC1B}"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272360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6"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90"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986BF-C7E0-43CC-B149-2C30670FCC9F}"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318765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4"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E5C79-26DE-4B7B-BCE5-EE1819D79F61}" type="datetime1">
              <a:rPr lang="en-US" smtClean="0"/>
              <a:pPr/>
              <a:t>7/12/2020</a:t>
            </a:fld>
            <a:endParaRPr lang="en-US"/>
          </a:p>
        </p:txBody>
      </p:sp>
      <p:sp>
        <p:nvSpPr>
          <p:cNvPr id="5" name="Footer Placeholder 4"/>
          <p:cNvSpPr>
            <a:spLocks noGrp="1"/>
          </p:cNvSpPr>
          <p:nvPr>
            <p:ph type="ftr" sz="quarter" idx="3"/>
          </p:nvPr>
        </p:nvSpPr>
        <p:spPr>
          <a:xfrm>
            <a:off x="4038604"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Summer 2020</a:t>
            </a:r>
            <a:endParaRPr lang="en-US"/>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55194-D7F2-4063-8F8F-1C777E69D7E9}" type="slidenum">
              <a:rPr lang="en-US" smtClean="0"/>
              <a:pPr/>
              <a:t>‹#›</a:t>
            </a:fld>
            <a:endParaRPr lang="en-US"/>
          </a:p>
        </p:txBody>
      </p:sp>
    </p:spTree>
    <p:extLst>
      <p:ext uri="{BB962C8B-B14F-4D97-AF65-F5344CB8AC3E}">
        <p14:creationId xmlns="" xmlns:p14="http://schemas.microsoft.com/office/powerpoint/2010/main" val="122321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5817" y="2101756"/>
            <a:ext cx="5479584" cy="1754326"/>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CSE221</a:t>
            </a:r>
          </a:p>
          <a:p>
            <a:pPr algn="ctr"/>
            <a:endParaRPr lang="en-US" sz="3600" dirty="0">
              <a:latin typeface="Times New Roman" panose="02020603050405020304" pitchFamily="18" charset="0"/>
              <a:cs typeface="Times New Roman" panose="02020603050405020304" pitchFamily="18" charset="0"/>
            </a:endParaRPr>
          </a:p>
          <a:p>
            <a:pPr algn="ctr"/>
            <a:r>
              <a:rPr lang="en-US" sz="3600" dirty="0" smtClean="0">
                <a:latin typeface="Times New Roman" panose="02020603050405020304" pitchFamily="18" charset="0"/>
                <a:cs typeface="Times New Roman" panose="02020603050405020304" pitchFamily="18" charset="0"/>
              </a:rPr>
              <a:t>Algorithms: </a:t>
            </a:r>
            <a:r>
              <a:rPr lang="en-US" sz="3600" i="1" dirty="0" smtClean="0">
                <a:latin typeface="Times New Roman" panose="02020603050405020304" pitchFamily="18" charset="0"/>
                <a:cs typeface="Times New Roman" panose="02020603050405020304" pitchFamily="18" charset="0"/>
              </a:rPr>
              <a:t>Ternary Search</a:t>
            </a:r>
          </a:p>
        </p:txBody>
      </p:sp>
      <p:sp>
        <p:nvSpPr>
          <p:cNvPr id="3" name="Footer Placeholder 2"/>
          <p:cNvSpPr>
            <a:spLocks noGrp="1"/>
          </p:cNvSpPr>
          <p:nvPr>
            <p:ph type="ftr" sz="quarter" idx="11"/>
          </p:nvPr>
        </p:nvSpPr>
        <p:spPr/>
        <p:txBody>
          <a:bodyPr/>
          <a:lstStyle/>
          <a:p>
            <a:r>
              <a:rPr lang="en-US" smtClean="0"/>
              <a:t>Summer 2020</a:t>
            </a:r>
            <a:endParaRPr lang="en-US"/>
          </a:p>
        </p:txBody>
      </p:sp>
      <p:pic>
        <p:nvPicPr>
          <p:cNvPr id="4" name="Picture 3" descr="bracu_logo.png"/>
          <p:cNvPicPr>
            <a:picLocks noChangeAspect="1"/>
          </p:cNvPicPr>
          <p:nvPr/>
        </p:nvPicPr>
        <p:blipFill>
          <a:blip r:embed="rId3" cstate="print"/>
          <a:stretch>
            <a:fillRect/>
          </a:stretch>
        </p:blipFill>
        <p:spPr>
          <a:xfrm>
            <a:off x="10688827" y="14277"/>
            <a:ext cx="1479371" cy="1357323"/>
          </a:xfrm>
          <a:prstGeom prst="rect">
            <a:avLst/>
          </a:prstGeom>
        </p:spPr>
      </p:pic>
    </p:spTree>
    <p:extLst>
      <p:ext uri="{BB962C8B-B14F-4D97-AF65-F5344CB8AC3E}">
        <p14:creationId xmlns="" xmlns:p14="http://schemas.microsoft.com/office/powerpoint/2010/main" val="1899436474"/>
      </p:ext>
    </p:extLst>
  </p:cSld>
  <p:clrMapOvr>
    <a:masterClrMapping/>
  </p:clrMapOvr>
  <mc:AlternateContent xmlns:mc="http://schemas.openxmlformats.org/markup-compatibility/2006">
    <mc:Choice xmlns="" xmlns:p14="http://schemas.microsoft.com/office/powerpoint/2010/main" Requires="p14">
      <p:transition spd="slow" p14:dur="2000" advTm="7423"/>
    </mc:Choice>
    <mc:Fallback>
      <p:transition spd="slow" advTm="742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Ternary Search</a:t>
            </a:r>
            <a:endParaRPr lang="en-US" dirty="0"/>
          </a:p>
        </p:txBody>
      </p:sp>
      <p:sp>
        <p:nvSpPr>
          <p:cNvPr id="4" name="Content Placeholder 3"/>
          <p:cNvSpPr>
            <a:spLocks noGrp="1"/>
          </p:cNvSpPr>
          <p:nvPr>
            <p:ph idx="1"/>
          </p:nvPr>
        </p:nvSpPr>
        <p:spPr>
          <a:xfrm>
            <a:off x="838204" y="1468425"/>
            <a:ext cx="10515600" cy="4351338"/>
          </a:xfrm>
        </p:spPr>
        <p:txBody>
          <a:bodyPr>
            <a:normAutofit fontScale="25000" lnSpcReduction="20000"/>
          </a:bodyPr>
          <a:lstStyle/>
          <a:p>
            <a:pPr>
              <a:lnSpc>
                <a:spcPct val="170000"/>
              </a:lnSpc>
            </a:pPr>
            <a:r>
              <a:rPr lang="en-US" sz="8000" dirty="0" smtClean="0"/>
              <a:t>A divide and conquer algorithm</a:t>
            </a:r>
          </a:p>
          <a:p>
            <a:pPr>
              <a:lnSpc>
                <a:spcPct val="170000"/>
              </a:lnSpc>
            </a:pPr>
            <a:r>
              <a:rPr lang="en-US" sz="8000" dirty="0" smtClean="0"/>
              <a:t>Very similar to binary search except that the array is broken down into 3 portions</a:t>
            </a:r>
          </a:p>
          <a:p>
            <a:pPr>
              <a:lnSpc>
                <a:spcPct val="170000"/>
              </a:lnSpc>
            </a:pPr>
            <a:r>
              <a:rPr lang="en-US" sz="8000" dirty="0" smtClean="0"/>
              <a:t>There are 2 “</a:t>
            </a:r>
            <a:r>
              <a:rPr lang="en-US" sz="8000" dirty="0" err="1" smtClean="0"/>
              <a:t>mids</a:t>
            </a:r>
            <a:r>
              <a:rPr lang="en-US" sz="8000" dirty="0" smtClean="0"/>
              <a:t>” and we check for the item, </a:t>
            </a:r>
            <a:r>
              <a:rPr lang="en-US" sz="8000" b="1" i="1" dirty="0" smtClean="0"/>
              <a:t>k</a:t>
            </a:r>
            <a:r>
              <a:rPr lang="en-US" sz="8000" dirty="0" smtClean="0"/>
              <a:t> inside both of them </a:t>
            </a:r>
            <a:endParaRPr lang="en-US" sz="8000" u="sng" dirty="0" smtClean="0"/>
          </a:p>
          <a:p>
            <a:pPr>
              <a:lnSpc>
                <a:spcPct val="170000"/>
              </a:lnSpc>
            </a:pPr>
            <a:r>
              <a:rPr lang="en-US" sz="8000" dirty="0" smtClean="0"/>
              <a:t>If we find then bingo! Else we check </a:t>
            </a:r>
            <a:r>
              <a:rPr lang="en-US" sz="8000" dirty="0" smtClean="0">
                <a:solidFill>
                  <a:srgbClr val="FF0000"/>
                </a:solidFill>
              </a:rPr>
              <a:t>if k &lt; first mid </a:t>
            </a:r>
            <a:r>
              <a:rPr lang="en-US" sz="8000" dirty="0" smtClean="0"/>
              <a:t>or </a:t>
            </a:r>
            <a:r>
              <a:rPr lang="en-US" sz="8000" dirty="0" smtClean="0">
                <a:solidFill>
                  <a:srgbClr val="FF0000"/>
                </a:solidFill>
              </a:rPr>
              <a:t>k &gt; second mid </a:t>
            </a:r>
            <a:r>
              <a:rPr lang="en-US" sz="8000" dirty="0" smtClean="0"/>
              <a:t>or</a:t>
            </a:r>
            <a:r>
              <a:rPr lang="en-US" sz="8000" dirty="0" smtClean="0">
                <a:solidFill>
                  <a:srgbClr val="FF0000"/>
                </a:solidFill>
              </a:rPr>
              <a:t> k &gt; first mid and k &lt; second mid</a:t>
            </a:r>
            <a:r>
              <a:rPr lang="en-US" sz="8000" dirty="0" smtClean="0"/>
              <a:t>? If the first condition is true we look into the rightmost portion of the array. If the second condition is true we look into the leftmost portion of the array else we look into the centre portion.</a:t>
            </a:r>
          </a:p>
          <a:p>
            <a:pPr>
              <a:lnSpc>
                <a:spcPct val="170000"/>
              </a:lnSpc>
            </a:pPr>
            <a:r>
              <a:rPr lang="en-US" sz="8000" dirty="0" smtClean="0"/>
              <a:t>Note that the red marked conditions are true if and only if the array is sorted. </a:t>
            </a:r>
          </a:p>
          <a:p>
            <a:endParaRPr lang="en-US" dirty="0"/>
          </a:p>
          <a:p>
            <a:pPr marL="0" indent="0">
              <a:buNone/>
            </a:pPr>
            <a:endParaRPr lang="en-US" dirty="0" smtClean="0"/>
          </a:p>
          <a:p>
            <a:pPr marL="0"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Summer 2020</a:t>
            </a:r>
            <a:endParaRPr lang="en-US"/>
          </a:p>
        </p:txBody>
      </p:sp>
      <p:pic>
        <p:nvPicPr>
          <p:cNvPr id="5" name="Picture 4"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 xmlns:p14="http://schemas.microsoft.com/office/powerpoint/2010/main" val="64134311"/>
      </p:ext>
    </p:extLst>
  </p:cSld>
  <p:clrMapOvr>
    <a:masterClrMapping/>
  </p:clrMapOvr>
  <mc:AlternateContent xmlns:mc="http://schemas.openxmlformats.org/markup-compatibility/2006">
    <mc:Choice xmlns="" xmlns:p14="http://schemas.microsoft.com/office/powerpoint/2010/main" Requires="p14">
      <p:transition spd="slow" p14:dur="2000" advTm="31865"/>
    </mc:Choice>
    <mc:Fallback>
      <p:transition spd="slow" advTm="318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3" y="289420"/>
            <a:ext cx="10515600" cy="797739"/>
          </a:xfrm>
        </p:spPr>
        <p:txBody>
          <a:bodyPr>
            <a:normAutofit/>
          </a:bodyPr>
          <a:lstStyle/>
          <a:p>
            <a:r>
              <a:rPr lang="en-US" sz="3600" dirty="0" smtClean="0"/>
              <a:t>Ternary Search</a:t>
            </a:r>
            <a:endParaRPr lang="en-US" sz="3600" dirty="0"/>
          </a:p>
        </p:txBody>
      </p:sp>
      <p:sp>
        <p:nvSpPr>
          <p:cNvPr id="3" name="Text Placeholder 2"/>
          <p:cNvSpPr>
            <a:spLocks noGrp="1"/>
          </p:cNvSpPr>
          <p:nvPr>
            <p:ph type="body" idx="1"/>
          </p:nvPr>
        </p:nvSpPr>
        <p:spPr>
          <a:xfrm>
            <a:off x="845501" y="959847"/>
            <a:ext cx="10515600" cy="569391"/>
          </a:xfrm>
        </p:spPr>
        <p:txBody>
          <a:bodyPr/>
          <a:lstStyle/>
          <a:p>
            <a:r>
              <a:rPr lang="en-US" dirty="0" smtClean="0"/>
              <a:t>Pseudo code (Iterative)</a:t>
            </a:r>
            <a:endParaRPr lang="en-US" dirty="0"/>
          </a:p>
        </p:txBody>
      </p:sp>
      <p:sp>
        <p:nvSpPr>
          <p:cNvPr id="4" name="Footer Placeholder 3"/>
          <p:cNvSpPr>
            <a:spLocks noGrp="1"/>
          </p:cNvSpPr>
          <p:nvPr>
            <p:ph type="ftr" sz="quarter" idx="11"/>
          </p:nvPr>
        </p:nvSpPr>
        <p:spPr/>
        <p:txBody>
          <a:bodyPr/>
          <a:lstStyle/>
          <a:p>
            <a:r>
              <a:rPr lang="en-US" smtClean="0"/>
              <a:t>Summer 2020</a:t>
            </a:r>
            <a:endParaRPr lang="en-US"/>
          </a:p>
        </p:txBody>
      </p:sp>
      <p:sp>
        <p:nvSpPr>
          <p:cNvPr id="5" name="TextBox 4"/>
          <p:cNvSpPr txBox="1"/>
          <p:nvPr/>
        </p:nvSpPr>
        <p:spPr>
          <a:xfrm>
            <a:off x="957253" y="1436116"/>
            <a:ext cx="6014788" cy="5078313"/>
          </a:xfrm>
          <a:prstGeom prst="rect">
            <a:avLst/>
          </a:prstGeom>
          <a:noFill/>
          <a:ln>
            <a:solidFill>
              <a:schemeClr val="tx1"/>
            </a:solidFill>
          </a:ln>
        </p:spPr>
        <p:txBody>
          <a:bodyPr wrap="none" rtlCol="0">
            <a:spAutoFit/>
          </a:bodyPr>
          <a:lstStyle/>
          <a:p>
            <a:r>
              <a:rPr lang="en-US" dirty="0" err="1" smtClean="0"/>
              <a:t>boolean</a:t>
            </a:r>
            <a:r>
              <a:rPr lang="en-US" dirty="0" smtClean="0"/>
              <a:t> </a:t>
            </a:r>
            <a:r>
              <a:rPr lang="en-US" dirty="0" err="1" smtClean="0"/>
              <a:t>binarySearch</a:t>
            </a:r>
            <a:r>
              <a:rPr lang="en-US" dirty="0" smtClean="0"/>
              <a:t>(A[], </a:t>
            </a:r>
            <a:r>
              <a:rPr lang="en-US" dirty="0" smtClean="0">
                <a:latin typeface="Brush Script MT" pitchFamily="66" charset="0"/>
              </a:rPr>
              <a:t>l</a:t>
            </a:r>
            <a:r>
              <a:rPr lang="en-US" dirty="0" smtClean="0"/>
              <a:t> , r, item){</a:t>
            </a:r>
          </a:p>
          <a:p>
            <a:r>
              <a:rPr lang="en-US" dirty="0" smtClean="0"/>
              <a:t>	while (</a:t>
            </a:r>
            <a:r>
              <a:rPr lang="en-US" dirty="0" smtClean="0">
                <a:latin typeface="Brush Script MT" pitchFamily="66" charset="0"/>
              </a:rPr>
              <a:t>l</a:t>
            </a:r>
            <a:r>
              <a:rPr lang="en-US" dirty="0" smtClean="0"/>
              <a:t> &lt;=r){</a:t>
            </a:r>
          </a:p>
          <a:p>
            <a:r>
              <a:rPr lang="en-US" dirty="0" smtClean="0"/>
              <a:t>		mid1 =</a:t>
            </a:r>
            <a:r>
              <a:rPr lang="en-US" dirty="0" smtClean="0">
                <a:latin typeface="Brush Script MT" pitchFamily="66" charset="0"/>
              </a:rPr>
              <a:t> l</a:t>
            </a:r>
            <a:r>
              <a:rPr lang="en-US" dirty="0" smtClean="0"/>
              <a:t> + (r - </a:t>
            </a:r>
            <a:r>
              <a:rPr lang="en-US" dirty="0" smtClean="0">
                <a:latin typeface="Brush Script MT" pitchFamily="66" charset="0"/>
              </a:rPr>
              <a:t>l</a:t>
            </a:r>
            <a:r>
              <a:rPr lang="en-US" dirty="0" smtClean="0"/>
              <a:t>)/3;</a:t>
            </a:r>
          </a:p>
          <a:p>
            <a:r>
              <a:rPr lang="en-US" dirty="0" smtClean="0"/>
              <a:t>		mid2 = r - (r - </a:t>
            </a:r>
            <a:r>
              <a:rPr lang="en-US" dirty="0" smtClean="0">
                <a:latin typeface="Brush Script MT" pitchFamily="66" charset="0"/>
              </a:rPr>
              <a:t>l</a:t>
            </a:r>
            <a:r>
              <a:rPr lang="en-US" dirty="0" smtClean="0"/>
              <a:t>)/3</a:t>
            </a:r>
          </a:p>
          <a:p>
            <a:r>
              <a:rPr lang="en-US" dirty="0" smtClean="0"/>
              <a:t>		if (A[mid1]==item || A[mid2]==item){</a:t>
            </a:r>
          </a:p>
          <a:p>
            <a:r>
              <a:rPr lang="en-US" dirty="0" smtClean="0"/>
              <a:t>			return true;</a:t>
            </a:r>
          </a:p>
          <a:p>
            <a:r>
              <a:rPr lang="en-US" dirty="0" smtClean="0"/>
              <a:t>		}else{</a:t>
            </a:r>
          </a:p>
          <a:p>
            <a:r>
              <a:rPr lang="en-US" dirty="0" smtClean="0"/>
              <a:t>			if (item&lt;A[mid1]){</a:t>
            </a:r>
          </a:p>
          <a:p>
            <a:r>
              <a:rPr lang="en-US" dirty="0" smtClean="0"/>
              <a:t>				r = mid1-1;</a:t>
            </a:r>
          </a:p>
          <a:p>
            <a:r>
              <a:rPr lang="en-US" dirty="0" smtClean="0"/>
              <a:t>			}</a:t>
            </a:r>
            <a:r>
              <a:rPr lang="en-US" dirty="0" err="1" smtClean="0"/>
              <a:t>elseif</a:t>
            </a:r>
            <a:r>
              <a:rPr lang="en-US" dirty="0" smtClean="0"/>
              <a:t> (item&gt;A[mid2]){</a:t>
            </a:r>
          </a:p>
          <a:p>
            <a:r>
              <a:rPr lang="en-US" dirty="0" smtClean="0"/>
              <a:t>				</a:t>
            </a:r>
            <a:r>
              <a:rPr lang="en-US" dirty="0" smtClean="0">
                <a:latin typeface="Brush Script MT" pitchFamily="66" charset="0"/>
              </a:rPr>
              <a:t> l</a:t>
            </a:r>
            <a:r>
              <a:rPr lang="en-US" dirty="0" smtClean="0"/>
              <a:t> = mid2+1;</a:t>
            </a:r>
          </a:p>
          <a:p>
            <a:r>
              <a:rPr lang="en-US" dirty="0" smtClean="0"/>
              <a:t>			}else{</a:t>
            </a:r>
          </a:p>
          <a:p>
            <a:r>
              <a:rPr lang="en-US" dirty="0" smtClean="0"/>
              <a:t>				</a:t>
            </a:r>
            <a:r>
              <a:rPr lang="en-US" dirty="0" smtClean="0">
                <a:latin typeface="Brush Script MT" pitchFamily="66" charset="0"/>
              </a:rPr>
              <a:t> l</a:t>
            </a:r>
            <a:r>
              <a:rPr lang="en-US" dirty="0" smtClean="0"/>
              <a:t> =mid1+1; r = mid2-1;</a:t>
            </a:r>
          </a:p>
          <a:p>
            <a:r>
              <a:rPr lang="en-US" dirty="0" smtClean="0"/>
              <a:t>			}</a:t>
            </a:r>
          </a:p>
          <a:p>
            <a:r>
              <a:rPr lang="en-US" dirty="0" smtClean="0"/>
              <a:t>		}</a:t>
            </a:r>
          </a:p>
          <a:p>
            <a:r>
              <a:rPr lang="en-US" dirty="0" smtClean="0"/>
              <a:t>	}</a:t>
            </a:r>
          </a:p>
          <a:p>
            <a:r>
              <a:rPr lang="en-US" dirty="0" smtClean="0"/>
              <a:t>	return false;</a:t>
            </a:r>
          </a:p>
          <a:p>
            <a:r>
              <a:rPr lang="en-US" dirty="0" smtClean="0"/>
              <a:t>}</a:t>
            </a:r>
            <a:endParaRPr lang="en-US" dirty="0"/>
          </a:p>
        </p:txBody>
      </p:sp>
      <p:cxnSp>
        <p:nvCxnSpPr>
          <p:cNvPr id="7" name="Straight Arrow Connector 6"/>
          <p:cNvCxnSpPr/>
          <p:nvPr/>
        </p:nvCxnSpPr>
        <p:spPr>
          <a:xfrm rot="10800000" flipV="1">
            <a:off x="3216173" y="1087820"/>
            <a:ext cx="3799482" cy="78975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9" idx="1"/>
          </p:cNvCxnSpPr>
          <p:nvPr/>
        </p:nvCxnSpPr>
        <p:spPr>
          <a:xfrm rot="10800000" flipV="1">
            <a:off x="4666596" y="1781190"/>
            <a:ext cx="2467947" cy="5363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990898" y="2207171"/>
            <a:ext cx="1119351" cy="34684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5692839" y="3011214"/>
            <a:ext cx="1464706" cy="517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6127861" y="4130566"/>
            <a:ext cx="1029684" cy="1207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136156" y="6041643"/>
            <a:ext cx="3005132" cy="666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125022" y="842929"/>
            <a:ext cx="4243406" cy="707886"/>
          </a:xfrm>
          <a:prstGeom prst="rect">
            <a:avLst/>
          </a:prstGeom>
          <a:noFill/>
        </p:spPr>
        <p:txBody>
          <a:bodyPr wrap="square" rtlCol="0">
            <a:spAutoFit/>
          </a:bodyPr>
          <a:lstStyle/>
          <a:p>
            <a:r>
              <a:rPr lang="en-US" sz="2000" dirty="0" smtClean="0">
                <a:latin typeface="Brush Script MT" pitchFamily="66" charset="0"/>
              </a:rPr>
              <a:t>l</a:t>
            </a:r>
            <a:r>
              <a:rPr lang="en-US" sz="2000" dirty="0" smtClean="0"/>
              <a:t> must always be less or equal to r for the loop to run</a:t>
            </a:r>
            <a:endParaRPr lang="en-US" sz="2000" dirty="0"/>
          </a:p>
        </p:txBody>
      </p:sp>
      <p:sp>
        <p:nvSpPr>
          <p:cNvPr id="29" name="TextBox 28"/>
          <p:cNvSpPr txBox="1"/>
          <p:nvPr/>
        </p:nvSpPr>
        <p:spPr>
          <a:xfrm>
            <a:off x="7134542" y="1581136"/>
            <a:ext cx="4305301" cy="400110"/>
          </a:xfrm>
          <a:prstGeom prst="rect">
            <a:avLst/>
          </a:prstGeom>
          <a:noFill/>
        </p:spPr>
        <p:txBody>
          <a:bodyPr wrap="square" rtlCol="0">
            <a:spAutoFit/>
          </a:bodyPr>
          <a:lstStyle/>
          <a:p>
            <a:r>
              <a:rPr lang="en-US" sz="2000" dirty="0" smtClean="0"/>
              <a:t>Find the mid1 and mid2 index</a:t>
            </a:r>
            <a:endParaRPr lang="en-US" sz="2000" dirty="0"/>
          </a:p>
        </p:txBody>
      </p:sp>
      <p:sp>
        <p:nvSpPr>
          <p:cNvPr id="30" name="TextBox 29"/>
          <p:cNvSpPr txBox="1"/>
          <p:nvPr/>
        </p:nvSpPr>
        <p:spPr>
          <a:xfrm>
            <a:off x="7134542" y="1981200"/>
            <a:ext cx="4976836" cy="707886"/>
          </a:xfrm>
          <a:prstGeom prst="rect">
            <a:avLst/>
          </a:prstGeom>
          <a:noFill/>
        </p:spPr>
        <p:txBody>
          <a:bodyPr wrap="square" rtlCol="0">
            <a:spAutoFit/>
          </a:bodyPr>
          <a:lstStyle/>
          <a:p>
            <a:r>
              <a:rPr lang="en-US" sz="2000" dirty="0" smtClean="0"/>
              <a:t>Check if item matches, return true if does else next step.</a:t>
            </a:r>
            <a:endParaRPr lang="en-US" sz="2000" dirty="0"/>
          </a:p>
        </p:txBody>
      </p:sp>
      <p:sp>
        <p:nvSpPr>
          <p:cNvPr id="31" name="TextBox 30"/>
          <p:cNvSpPr txBox="1"/>
          <p:nvPr/>
        </p:nvSpPr>
        <p:spPr>
          <a:xfrm>
            <a:off x="7148830" y="2738464"/>
            <a:ext cx="3614738" cy="1015663"/>
          </a:xfrm>
          <a:prstGeom prst="rect">
            <a:avLst/>
          </a:prstGeom>
          <a:noFill/>
        </p:spPr>
        <p:txBody>
          <a:bodyPr wrap="square" rtlCol="0">
            <a:spAutoFit/>
          </a:bodyPr>
          <a:lstStyle/>
          <a:p>
            <a:r>
              <a:rPr lang="en-US" sz="2000" dirty="0" smtClean="0"/>
              <a:t>Check if the item is smaller, if yes shift the search range to leftmost portion by moving r</a:t>
            </a:r>
            <a:endParaRPr lang="en-US" sz="2000" dirty="0"/>
          </a:p>
        </p:txBody>
      </p:sp>
      <p:sp>
        <p:nvSpPr>
          <p:cNvPr id="35" name="TextBox 34"/>
          <p:cNvSpPr txBox="1"/>
          <p:nvPr/>
        </p:nvSpPr>
        <p:spPr>
          <a:xfrm>
            <a:off x="7191692" y="3867204"/>
            <a:ext cx="4364432" cy="1015663"/>
          </a:xfrm>
          <a:prstGeom prst="rect">
            <a:avLst/>
          </a:prstGeom>
          <a:noFill/>
        </p:spPr>
        <p:txBody>
          <a:bodyPr wrap="square" rtlCol="0">
            <a:spAutoFit/>
          </a:bodyPr>
          <a:lstStyle/>
          <a:p>
            <a:r>
              <a:rPr lang="en-US" sz="2000" dirty="0" smtClean="0"/>
              <a:t>If the above condition is dissatisfied, shift the search range to rightmost portion by moving </a:t>
            </a:r>
            <a:r>
              <a:rPr lang="en-US" sz="2000" dirty="0" smtClean="0">
                <a:latin typeface="Brush Script MT" pitchFamily="66" charset="0"/>
              </a:rPr>
              <a:t>l</a:t>
            </a:r>
            <a:r>
              <a:rPr lang="en-US" sz="2000" dirty="0" smtClean="0"/>
              <a:t> </a:t>
            </a:r>
            <a:endParaRPr lang="en-US" sz="2000" dirty="0"/>
          </a:p>
        </p:txBody>
      </p:sp>
      <p:sp>
        <p:nvSpPr>
          <p:cNvPr id="45" name="TextBox 44"/>
          <p:cNvSpPr txBox="1"/>
          <p:nvPr/>
        </p:nvSpPr>
        <p:spPr>
          <a:xfrm>
            <a:off x="7295489" y="5778843"/>
            <a:ext cx="4694555" cy="707886"/>
          </a:xfrm>
          <a:prstGeom prst="rect">
            <a:avLst/>
          </a:prstGeom>
          <a:noFill/>
        </p:spPr>
        <p:txBody>
          <a:bodyPr wrap="none" rtlCol="0">
            <a:spAutoFit/>
          </a:bodyPr>
          <a:lstStyle/>
          <a:p>
            <a:r>
              <a:rPr lang="en-US" sz="2000" dirty="0" smtClean="0"/>
              <a:t>The program will reach this line after while </a:t>
            </a:r>
            <a:br>
              <a:rPr lang="en-US" sz="2000" dirty="0" smtClean="0"/>
            </a:br>
            <a:r>
              <a:rPr lang="en-US" sz="2000" dirty="0" smtClean="0"/>
              <a:t>loop is complete. False is returned. </a:t>
            </a:r>
            <a:endParaRPr lang="en-US" sz="2000" dirty="0"/>
          </a:p>
        </p:txBody>
      </p:sp>
      <p:sp>
        <p:nvSpPr>
          <p:cNvPr id="34" name="TextBox 33"/>
          <p:cNvSpPr txBox="1"/>
          <p:nvPr/>
        </p:nvSpPr>
        <p:spPr>
          <a:xfrm>
            <a:off x="7195633" y="4890687"/>
            <a:ext cx="4575420" cy="707886"/>
          </a:xfrm>
          <a:prstGeom prst="rect">
            <a:avLst/>
          </a:prstGeom>
          <a:noFill/>
        </p:spPr>
        <p:txBody>
          <a:bodyPr wrap="none" rtlCol="0">
            <a:spAutoFit/>
          </a:bodyPr>
          <a:lstStyle/>
          <a:p>
            <a:r>
              <a:rPr lang="en-US" sz="2000" dirty="0" smtClean="0"/>
              <a:t>Else shift the search domain to the middle</a:t>
            </a:r>
          </a:p>
          <a:p>
            <a:r>
              <a:rPr lang="en-US" sz="2000" dirty="0" smtClean="0"/>
              <a:t>portion </a:t>
            </a:r>
            <a:endParaRPr lang="en-US" sz="2000" dirty="0"/>
          </a:p>
        </p:txBody>
      </p:sp>
      <p:cxnSp>
        <p:nvCxnSpPr>
          <p:cNvPr id="36" name="Straight Arrow Connector 35"/>
          <p:cNvCxnSpPr/>
          <p:nvPr/>
        </p:nvCxnSpPr>
        <p:spPr>
          <a:xfrm rot="10800000">
            <a:off x="6305267" y="5049673"/>
            <a:ext cx="955345" cy="24566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19"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 xmlns:p14="http://schemas.microsoft.com/office/powerpoint/2010/main" val="193498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5">
                                            <p:txEl>
                                              <p:pRg st="4" end="4"/>
                                            </p:txEl>
                                          </p:spTgt>
                                        </p:tgtEl>
                                        <p:attrNameLst>
                                          <p:attrName>style.color</p:attrName>
                                        </p:attrNameLst>
                                      </p:cBhvr>
                                      <p:to>
                                        <a:srgbClr val="FC2227"/>
                                      </p:to>
                                    </p:animClr>
                                  </p:childTnLst>
                                </p:cTn>
                              </p:par>
                              <p:par>
                                <p:cTn id="7" presetID="6" presetClass="emph" presetSubtype="0" autoRev="1" fill="hold" nodeType="withEffect">
                                  <p:stCondLst>
                                    <p:cond delay="0"/>
                                  </p:stCondLst>
                                  <p:childTnLst>
                                    <p:animScale>
                                      <p:cBhvr>
                                        <p:cTn id="8" dur="1000" fill="hold"/>
                                        <p:tgtEl>
                                          <p:spTgt spid="5">
                                            <p:txEl>
                                              <p:pRg st="4" end="4"/>
                                            </p:txEl>
                                          </p:spTgt>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2" end="2"/>
                                            </p:txEl>
                                          </p:spTgt>
                                        </p:tgtEl>
                                        <p:attrNameLst>
                                          <p:attrName>style.color</p:attrName>
                                        </p:attrNameLst>
                                      </p:cBhvr>
                                      <p:to>
                                        <p:clrVal>
                                          <a:schemeClr val="accent2"/>
                                        </p:clrVal>
                                      </p:to>
                                    </p:set>
                                    <p:set>
                                      <p:cBhvr>
                                        <p:cTn id="13" dur="500" fill="hold"/>
                                        <p:tgtEl>
                                          <p:spTgt spid="5">
                                            <p:txEl>
                                              <p:pRg st="2" end="2"/>
                                            </p:txEl>
                                          </p:spTgt>
                                        </p:tgtEl>
                                        <p:attrNameLst>
                                          <p:attrName>fillcolor</p:attrName>
                                        </p:attrNameLst>
                                      </p:cBhvr>
                                      <p:to>
                                        <p:clrVal>
                                          <a:schemeClr val="accent2"/>
                                        </p:clrVal>
                                      </p:to>
                                    </p:set>
                                    <p:set>
                                      <p:cBhvr>
                                        <p:cTn id="14" dur="500" fill="hold"/>
                                        <p:tgtEl>
                                          <p:spTgt spid="5">
                                            <p:txEl>
                                              <p:pRg st="2" end="2"/>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3" end="3"/>
                                            </p:txEl>
                                          </p:spTgt>
                                        </p:tgtEl>
                                        <p:attrNameLst>
                                          <p:attrName>style.color</p:attrName>
                                        </p:attrNameLst>
                                      </p:cBhvr>
                                      <p:to>
                                        <p:clrVal>
                                          <a:schemeClr val="accent2"/>
                                        </p:clrVal>
                                      </p:to>
                                    </p:set>
                                    <p:set>
                                      <p:cBhvr>
                                        <p:cTn id="19" dur="500" fill="hold"/>
                                        <p:tgtEl>
                                          <p:spTgt spid="5">
                                            <p:txEl>
                                              <p:pRg st="3" end="3"/>
                                            </p:txEl>
                                          </p:spTgt>
                                        </p:tgtEl>
                                        <p:attrNameLst>
                                          <p:attrName>fillcolor</p:attrName>
                                        </p:attrNameLst>
                                      </p:cBhvr>
                                      <p:to>
                                        <p:clrVal>
                                          <a:schemeClr val="accent2"/>
                                        </p:clrVal>
                                      </p:to>
                                    </p:set>
                                    <p:set>
                                      <p:cBhvr>
                                        <p:cTn id="20" dur="500" fill="hold"/>
                                        <p:tgtEl>
                                          <p:spTgt spid="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Summer 2020</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2494033690"/>
              </p:ext>
            </p:extLst>
          </p:nvPr>
        </p:nvGraphicFramePr>
        <p:xfrm>
          <a:off x="1572504" y="3147551"/>
          <a:ext cx="9059110" cy="370840"/>
        </p:xfrm>
        <a:graphic>
          <a:graphicData uri="http://schemas.openxmlformats.org/drawingml/2006/table">
            <a:tbl>
              <a:tblPr firstRow="1" bandRow="1">
                <a:tableStyleId>{5C22544A-7EE6-4342-B048-85BDC9FD1C3A}</a:tableStyleId>
              </a:tblPr>
              <a:tblGrid>
                <a:gridCol w="905911"/>
                <a:gridCol w="905911"/>
                <a:gridCol w="905911"/>
                <a:gridCol w="905911"/>
                <a:gridCol w="905911"/>
                <a:gridCol w="905911"/>
                <a:gridCol w="905911"/>
                <a:gridCol w="905911"/>
                <a:gridCol w="905911"/>
                <a:gridCol w="905911"/>
              </a:tblGrid>
              <a:tr h="370840">
                <a:tc>
                  <a:txBody>
                    <a:bodyPr/>
                    <a:lstStyle/>
                    <a:p>
                      <a:pPr algn="ctr"/>
                      <a:r>
                        <a:rPr lang="en-US" sz="1800" dirty="0" smtClean="0">
                          <a:solidFill>
                            <a:schemeClr val="tx1"/>
                          </a:solidFill>
                        </a:rPr>
                        <a:t>0</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2</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3</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4</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5</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6</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7</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8</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800" dirty="0" smtClean="0">
                          <a:solidFill>
                            <a:schemeClr val="tx1"/>
                          </a:solidFill>
                        </a:rPr>
                        <a:t>9</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sp>
        <p:nvSpPr>
          <p:cNvPr id="16" name="TextBox 15"/>
          <p:cNvSpPr txBox="1"/>
          <p:nvPr/>
        </p:nvSpPr>
        <p:spPr>
          <a:xfrm>
            <a:off x="1815392" y="2466249"/>
            <a:ext cx="328612" cy="646331"/>
          </a:xfrm>
          <a:prstGeom prst="rect">
            <a:avLst/>
          </a:prstGeom>
          <a:noFill/>
        </p:spPr>
        <p:txBody>
          <a:bodyPr wrap="square" rtlCol="0">
            <a:spAutoFit/>
          </a:bodyPr>
          <a:lstStyle/>
          <a:p>
            <a:r>
              <a:rPr lang="en-US" sz="3600" dirty="0" smtClean="0">
                <a:latin typeface="Brush Script MT" pitchFamily="66" charset="0"/>
              </a:rPr>
              <a:t>l</a:t>
            </a:r>
            <a:endParaRPr lang="en-US" dirty="0" smtClean="0">
              <a:latin typeface="Brush Script MT" pitchFamily="66" charset="0"/>
            </a:endParaRPr>
          </a:p>
        </p:txBody>
      </p:sp>
      <p:sp>
        <p:nvSpPr>
          <p:cNvPr id="18" name="TextBox 17"/>
          <p:cNvSpPr txBox="1"/>
          <p:nvPr/>
        </p:nvSpPr>
        <p:spPr>
          <a:xfrm>
            <a:off x="4303354" y="2479899"/>
            <a:ext cx="882811" cy="646331"/>
          </a:xfrm>
          <a:prstGeom prst="rect">
            <a:avLst/>
          </a:prstGeom>
          <a:noFill/>
        </p:spPr>
        <p:txBody>
          <a:bodyPr wrap="square" rtlCol="0">
            <a:spAutoFit/>
          </a:bodyPr>
          <a:lstStyle/>
          <a:p>
            <a:r>
              <a:rPr lang="en-US" sz="3600" dirty="0" smtClean="0">
                <a:latin typeface="Brush Script MT" pitchFamily="66" charset="0"/>
              </a:rPr>
              <a:t>mid1</a:t>
            </a:r>
            <a:endParaRPr lang="en-US" dirty="0" smtClean="0">
              <a:latin typeface="Brush Script MT" pitchFamily="66" charset="0"/>
            </a:endParaRPr>
          </a:p>
        </p:txBody>
      </p:sp>
      <p:sp>
        <p:nvSpPr>
          <p:cNvPr id="20" name="TextBox 19"/>
          <p:cNvSpPr txBox="1"/>
          <p:nvPr/>
        </p:nvSpPr>
        <p:spPr>
          <a:xfrm>
            <a:off x="4441299" y="4586952"/>
            <a:ext cx="651140" cy="369332"/>
          </a:xfrm>
          <a:prstGeom prst="rect">
            <a:avLst/>
          </a:prstGeom>
          <a:noFill/>
          <a:ln>
            <a:solidFill>
              <a:schemeClr val="tx1"/>
            </a:solidFill>
          </a:ln>
        </p:spPr>
        <p:txBody>
          <a:bodyPr wrap="none" rtlCol="0">
            <a:spAutoFit/>
          </a:bodyPr>
          <a:lstStyle/>
          <a:p>
            <a:r>
              <a:rPr lang="en-US" b="1" dirty="0" smtClean="0">
                <a:solidFill>
                  <a:srgbClr val="FF0000"/>
                </a:solidFill>
              </a:rPr>
              <a:t>17&gt;8</a:t>
            </a:r>
            <a:endParaRPr lang="en-US" b="1" dirty="0">
              <a:solidFill>
                <a:srgbClr val="FF0000"/>
              </a:solidFill>
            </a:endParaRPr>
          </a:p>
        </p:txBody>
      </p:sp>
      <p:sp>
        <p:nvSpPr>
          <p:cNvPr id="23" name="Multiply 22"/>
          <p:cNvSpPr/>
          <p:nvPr/>
        </p:nvSpPr>
        <p:spPr>
          <a:xfrm>
            <a:off x="4535094" y="4009444"/>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4" name="TextBox 23"/>
          <p:cNvSpPr txBox="1"/>
          <p:nvPr/>
        </p:nvSpPr>
        <p:spPr>
          <a:xfrm>
            <a:off x="7069943" y="4541259"/>
            <a:ext cx="821059" cy="369332"/>
          </a:xfrm>
          <a:prstGeom prst="rect">
            <a:avLst/>
          </a:prstGeom>
          <a:noFill/>
          <a:ln>
            <a:solidFill>
              <a:schemeClr val="tx1"/>
            </a:solidFill>
          </a:ln>
        </p:spPr>
        <p:txBody>
          <a:bodyPr wrap="none" rtlCol="0">
            <a:spAutoFit/>
          </a:bodyPr>
          <a:lstStyle/>
          <a:p>
            <a:r>
              <a:rPr lang="en-US" b="1" dirty="0" smtClean="0">
                <a:solidFill>
                  <a:srgbClr val="FF0000"/>
                </a:solidFill>
              </a:rPr>
              <a:t>17&gt; 14</a:t>
            </a:r>
            <a:endParaRPr lang="en-US" b="1" dirty="0">
              <a:solidFill>
                <a:srgbClr val="FF0000"/>
              </a:solidFill>
            </a:endParaRPr>
          </a:p>
        </p:txBody>
      </p:sp>
      <p:sp>
        <p:nvSpPr>
          <p:cNvPr id="26" name="Multiply 25"/>
          <p:cNvSpPr/>
          <p:nvPr/>
        </p:nvSpPr>
        <p:spPr>
          <a:xfrm>
            <a:off x="7252962" y="4012403"/>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8" name="TextBox 27"/>
          <p:cNvSpPr txBox="1"/>
          <p:nvPr/>
        </p:nvSpPr>
        <p:spPr>
          <a:xfrm>
            <a:off x="1558209" y="3636127"/>
            <a:ext cx="916435" cy="369332"/>
          </a:xfrm>
          <a:prstGeom prst="rect">
            <a:avLst/>
          </a:prstGeom>
          <a:noFill/>
          <a:ln>
            <a:solidFill>
              <a:schemeClr val="tx1"/>
            </a:solidFill>
          </a:ln>
        </p:spPr>
        <p:txBody>
          <a:bodyPr wrap="square" rtlCol="0">
            <a:spAutoFit/>
          </a:bodyPr>
          <a:lstStyle/>
          <a:p>
            <a:pPr algn="ctr"/>
            <a:r>
              <a:rPr lang="en-US" dirty="0" smtClean="0"/>
              <a:t>2</a:t>
            </a:r>
            <a:endParaRPr lang="en-US" dirty="0"/>
          </a:p>
        </p:txBody>
      </p:sp>
      <p:sp>
        <p:nvSpPr>
          <p:cNvPr id="29" name="TextBox 28"/>
          <p:cNvSpPr txBox="1"/>
          <p:nvPr/>
        </p:nvSpPr>
        <p:spPr>
          <a:xfrm>
            <a:off x="2474645" y="3635928"/>
            <a:ext cx="904493" cy="369332"/>
          </a:xfrm>
          <a:prstGeom prst="rect">
            <a:avLst/>
          </a:prstGeom>
          <a:noFill/>
          <a:ln>
            <a:solidFill>
              <a:schemeClr val="tx1"/>
            </a:solidFill>
          </a:ln>
        </p:spPr>
        <p:txBody>
          <a:bodyPr wrap="square" rtlCol="0">
            <a:spAutoFit/>
          </a:bodyPr>
          <a:lstStyle/>
          <a:p>
            <a:pPr algn="ctr"/>
            <a:r>
              <a:rPr lang="en-US" dirty="0" smtClean="0"/>
              <a:t>4</a:t>
            </a:r>
            <a:endParaRPr lang="en-US" dirty="0"/>
          </a:p>
        </p:txBody>
      </p:sp>
      <p:sp>
        <p:nvSpPr>
          <p:cNvPr id="30" name="TextBox 29"/>
          <p:cNvSpPr txBox="1"/>
          <p:nvPr/>
        </p:nvSpPr>
        <p:spPr>
          <a:xfrm>
            <a:off x="5201942" y="3632221"/>
            <a:ext cx="894693" cy="369332"/>
          </a:xfrm>
          <a:prstGeom prst="rect">
            <a:avLst/>
          </a:prstGeom>
          <a:noFill/>
          <a:ln>
            <a:solidFill>
              <a:schemeClr val="tx1"/>
            </a:solidFill>
          </a:ln>
        </p:spPr>
        <p:txBody>
          <a:bodyPr wrap="square" rtlCol="0">
            <a:spAutoFit/>
          </a:bodyPr>
          <a:lstStyle/>
          <a:p>
            <a:pPr algn="ctr"/>
            <a:r>
              <a:rPr lang="en-US" dirty="0" smtClean="0"/>
              <a:t>10</a:t>
            </a:r>
            <a:endParaRPr lang="en-US" dirty="0"/>
          </a:p>
        </p:txBody>
      </p:sp>
      <p:sp>
        <p:nvSpPr>
          <p:cNvPr id="31" name="TextBox 30"/>
          <p:cNvSpPr txBox="1"/>
          <p:nvPr/>
        </p:nvSpPr>
        <p:spPr>
          <a:xfrm>
            <a:off x="4305377" y="3636517"/>
            <a:ext cx="885824" cy="369332"/>
          </a:xfrm>
          <a:prstGeom prst="rect">
            <a:avLst/>
          </a:prstGeom>
          <a:noFill/>
          <a:ln>
            <a:solidFill>
              <a:schemeClr val="tx1"/>
            </a:solidFill>
          </a:ln>
        </p:spPr>
        <p:txBody>
          <a:bodyPr wrap="square" rtlCol="0">
            <a:spAutoFit/>
          </a:bodyPr>
          <a:lstStyle/>
          <a:p>
            <a:pPr algn="ctr"/>
            <a:r>
              <a:rPr lang="en-US" dirty="0" smtClean="0"/>
              <a:t>8</a:t>
            </a:r>
            <a:endParaRPr lang="en-US" dirty="0"/>
          </a:p>
        </p:txBody>
      </p:sp>
      <p:sp>
        <p:nvSpPr>
          <p:cNvPr id="32" name="TextBox 31"/>
          <p:cNvSpPr txBox="1"/>
          <p:nvPr/>
        </p:nvSpPr>
        <p:spPr>
          <a:xfrm>
            <a:off x="3389045" y="3631351"/>
            <a:ext cx="907097" cy="369332"/>
          </a:xfrm>
          <a:prstGeom prst="rect">
            <a:avLst/>
          </a:prstGeom>
          <a:noFill/>
          <a:ln>
            <a:solidFill>
              <a:schemeClr val="tx1"/>
            </a:solidFill>
          </a:ln>
        </p:spPr>
        <p:txBody>
          <a:bodyPr wrap="square" rtlCol="0">
            <a:spAutoFit/>
          </a:bodyPr>
          <a:lstStyle/>
          <a:p>
            <a:pPr algn="ctr"/>
            <a:r>
              <a:rPr lang="en-US" dirty="0" smtClean="0"/>
              <a:t>6</a:t>
            </a:r>
            <a:endParaRPr lang="en-US" dirty="0"/>
          </a:p>
        </p:txBody>
      </p:sp>
      <p:sp>
        <p:nvSpPr>
          <p:cNvPr id="34" name="TextBox 33"/>
          <p:cNvSpPr txBox="1"/>
          <p:nvPr/>
        </p:nvSpPr>
        <p:spPr>
          <a:xfrm>
            <a:off x="8901031" y="4557178"/>
            <a:ext cx="821059" cy="369332"/>
          </a:xfrm>
          <a:prstGeom prst="rect">
            <a:avLst/>
          </a:prstGeom>
          <a:noFill/>
          <a:ln>
            <a:solidFill>
              <a:schemeClr val="tx1"/>
            </a:solidFill>
          </a:ln>
        </p:spPr>
        <p:txBody>
          <a:bodyPr wrap="none" rtlCol="0">
            <a:spAutoFit/>
          </a:bodyPr>
          <a:lstStyle/>
          <a:p>
            <a:r>
              <a:rPr lang="en-US" b="1" dirty="0" smtClean="0">
                <a:solidFill>
                  <a:srgbClr val="FF0000"/>
                </a:solidFill>
              </a:rPr>
              <a:t>17&lt; 18</a:t>
            </a:r>
            <a:endParaRPr lang="en-US" b="1" dirty="0">
              <a:solidFill>
                <a:srgbClr val="FF0000"/>
              </a:solidFill>
            </a:endParaRPr>
          </a:p>
        </p:txBody>
      </p:sp>
      <p:sp>
        <p:nvSpPr>
          <p:cNvPr id="27" name="Title 1"/>
          <p:cNvSpPr txBox="1">
            <a:spLocks/>
          </p:cNvSpPr>
          <p:nvPr/>
        </p:nvSpPr>
        <p:spPr>
          <a:xfrm>
            <a:off x="831852" y="687512"/>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Ternary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8" name="Text Placeholder 2"/>
          <p:cNvSpPr txBox="1">
            <a:spLocks/>
          </p:cNvSpPr>
          <p:nvPr/>
        </p:nvSpPr>
        <p:spPr>
          <a:xfrm>
            <a:off x="845500" y="1259401"/>
            <a:ext cx="4583753"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Simulation</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37" name="TextBox 36"/>
          <p:cNvSpPr txBox="1"/>
          <p:nvPr/>
        </p:nvSpPr>
        <p:spPr>
          <a:xfrm>
            <a:off x="6105266" y="3627005"/>
            <a:ext cx="901622" cy="369332"/>
          </a:xfrm>
          <a:prstGeom prst="rect">
            <a:avLst/>
          </a:prstGeom>
          <a:noFill/>
          <a:ln>
            <a:solidFill>
              <a:schemeClr val="tx1"/>
            </a:solidFill>
          </a:ln>
        </p:spPr>
        <p:txBody>
          <a:bodyPr wrap="square" rtlCol="0">
            <a:spAutoFit/>
          </a:bodyPr>
          <a:lstStyle/>
          <a:p>
            <a:pPr algn="ctr"/>
            <a:r>
              <a:rPr lang="en-US" dirty="0" smtClean="0"/>
              <a:t>12</a:t>
            </a:r>
            <a:endParaRPr lang="en-US" dirty="0"/>
          </a:p>
        </p:txBody>
      </p:sp>
      <p:sp>
        <p:nvSpPr>
          <p:cNvPr id="40" name="TextBox 39"/>
          <p:cNvSpPr txBox="1"/>
          <p:nvPr/>
        </p:nvSpPr>
        <p:spPr>
          <a:xfrm>
            <a:off x="7017829" y="3626806"/>
            <a:ext cx="903459"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41" name="TextBox 40"/>
          <p:cNvSpPr txBox="1"/>
          <p:nvPr/>
        </p:nvSpPr>
        <p:spPr>
          <a:xfrm>
            <a:off x="9730569" y="3623099"/>
            <a:ext cx="894163" cy="369332"/>
          </a:xfrm>
          <a:prstGeom prst="rect">
            <a:avLst/>
          </a:prstGeom>
          <a:noFill/>
          <a:ln>
            <a:solidFill>
              <a:schemeClr val="tx1"/>
            </a:solidFill>
          </a:ln>
        </p:spPr>
        <p:txBody>
          <a:bodyPr wrap="square" rtlCol="0">
            <a:spAutoFit/>
          </a:bodyPr>
          <a:lstStyle/>
          <a:p>
            <a:pPr algn="ctr"/>
            <a:r>
              <a:rPr lang="en-US" dirty="0" smtClean="0"/>
              <a:t>20</a:t>
            </a:r>
            <a:endParaRPr lang="en-US" dirty="0"/>
          </a:p>
        </p:txBody>
      </p:sp>
      <p:sp>
        <p:nvSpPr>
          <p:cNvPr id="42" name="TextBox 41"/>
          <p:cNvSpPr txBox="1"/>
          <p:nvPr/>
        </p:nvSpPr>
        <p:spPr>
          <a:xfrm>
            <a:off x="8821942" y="3619444"/>
            <a:ext cx="904292" cy="369332"/>
          </a:xfrm>
          <a:prstGeom prst="rect">
            <a:avLst/>
          </a:prstGeom>
          <a:noFill/>
          <a:ln>
            <a:solidFill>
              <a:schemeClr val="tx1"/>
            </a:solidFill>
          </a:ln>
        </p:spPr>
        <p:txBody>
          <a:bodyPr wrap="square" rtlCol="0">
            <a:spAutoFit/>
          </a:bodyPr>
          <a:lstStyle/>
          <a:p>
            <a:pPr algn="ctr"/>
            <a:r>
              <a:rPr lang="en-US" dirty="0" smtClean="0"/>
              <a:t>18</a:t>
            </a:r>
            <a:endParaRPr lang="en-US" dirty="0"/>
          </a:p>
        </p:txBody>
      </p:sp>
      <p:sp>
        <p:nvSpPr>
          <p:cNvPr id="43" name="TextBox 42"/>
          <p:cNvSpPr txBox="1"/>
          <p:nvPr/>
        </p:nvSpPr>
        <p:spPr>
          <a:xfrm>
            <a:off x="7933154" y="3622229"/>
            <a:ext cx="878680" cy="369332"/>
          </a:xfrm>
          <a:prstGeom prst="rect">
            <a:avLst/>
          </a:prstGeom>
          <a:noFill/>
          <a:ln>
            <a:solidFill>
              <a:schemeClr val="tx1"/>
            </a:solidFill>
          </a:ln>
        </p:spPr>
        <p:txBody>
          <a:bodyPr wrap="square" rtlCol="0">
            <a:spAutoFit/>
          </a:bodyPr>
          <a:lstStyle/>
          <a:p>
            <a:pPr algn="ctr"/>
            <a:r>
              <a:rPr lang="en-US" dirty="0" smtClean="0"/>
              <a:t>16</a:t>
            </a:r>
            <a:endParaRPr lang="en-US" dirty="0"/>
          </a:p>
        </p:txBody>
      </p:sp>
      <p:sp>
        <p:nvSpPr>
          <p:cNvPr id="44" name="TextBox 43"/>
          <p:cNvSpPr txBox="1"/>
          <p:nvPr/>
        </p:nvSpPr>
        <p:spPr>
          <a:xfrm>
            <a:off x="9998441" y="2491699"/>
            <a:ext cx="328612" cy="646331"/>
          </a:xfrm>
          <a:prstGeom prst="rect">
            <a:avLst/>
          </a:prstGeom>
          <a:noFill/>
        </p:spPr>
        <p:txBody>
          <a:bodyPr wrap="square" rtlCol="0">
            <a:spAutoFit/>
          </a:bodyPr>
          <a:lstStyle/>
          <a:p>
            <a:r>
              <a:rPr lang="en-US" sz="3600" dirty="0" smtClean="0">
                <a:latin typeface="Brush Script MT" pitchFamily="66" charset="0"/>
              </a:rPr>
              <a:t>r</a:t>
            </a:r>
          </a:p>
        </p:txBody>
      </p:sp>
      <p:sp>
        <p:nvSpPr>
          <p:cNvPr id="45" name="TextBox 44"/>
          <p:cNvSpPr txBox="1"/>
          <p:nvPr/>
        </p:nvSpPr>
        <p:spPr>
          <a:xfrm>
            <a:off x="7021578" y="2495819"/>
            <a:ext cx="1003306" cy="646331"/>
          </a:xfrm>
          <a:prstGeom prst="rect">
            <a:avLst/>
          </a:prstGeom>
          <a:noFill/>
        </p:spPr>
        <p:txBody>
          <a:bodyPr wrap="square" rtlCol="0">
            <a:spAutoFit/>
          </a:bodyPr>
          <a:lstStyle/>
          <a:p>
            <a:r>
              <a:rPr lang="en-US" sz="3600" dirty="0" smtClean="0">
                <a:latin typeface="Brush Script MT" pitchFamily="66" charset="0"/>
              </a:rPr>
              <a:t>mid2</a:t>
            </a:r>
            <a:endParaRPr lang="en-US" dirty="0" smtClean="0">
              <a:latin typeface="Brush Script MT" pitchFamily="66" charset="0"/>
            </a:endParaRPr>
          </a:p>
        </p:txBody>
      </p:sp>
      <p:sp>
        <p:nvSpPr>
          <p:cNvPr id="46" name="Oval Callout 45"/>
          <p:cNvSpPr/>
          <p:nvPr/>
        </p:nvSpPr>
        <p:spPr>
          <a:xfrm>
            <a:off x="6182436" y="750627"/>
            <a:ext cx="1624084" cy="1282889"/>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455391" y="1078173"/>
            <a:ext cx="1149482" cy="646331"/>
          </a:xfrm>
          <a:prstGeom prst="rect">
            <a:avLst/>
          </a:prstGeom>
          <a:noFill/>
          <a:ln>
            <a:noFill/>
          </a:ln>
        </p:spPr>
        <p:txBody>
          <a:bodyPr wrap="none" rtlCol="0">
            <a:spAutoFit/>
          </a:bodyPr>
          <a:lstStyle/>
          <a:p>
            <a:r>
              <a:rPr lang="en-US" dirty="0" smtClean="0"/>
              <a:t>Searching </a:t>
            </a:r>
            <a:br>
              <a:rPr lang="en-US" dirty="0" smtClean="0"/>
            </a:br>
            <a:r>
              <a:rPr lang="en-US" dirty="0" smtClean="0"/>
              <a:t>for 17</a:t>
            </a:r>
          </a:p>
        </p:txBody>
      </p:sp>
      <p:sp>
        <p:nvSpPr>
          <p:cNvPr id="48" name="TextBox 47"/>
          <p:cNvSpPr txBox="1"/>
          <p:nvPr/>
        </p:nvSpPr>
        <p:spPr>
          <a:xfrm>
            <a:off x="8191171" y="2509467"/>
            <a:ext cx="328612" cy="646331"/>
          </a:xfrm>
          <a:prstGeom prst="rect">
            <a:avLst/>
          </a:prstGeom>
          <a:noFill/>
        </p:spPr>
        <p:txBody>
          <a:bodyPr wrap="square" rtlCol="0">
            <a:spAutoFit/>
          </a:bodyPr>
          <a:lstStyle/>
          <a:p>
            <a:r>
              <a:rPr lang="en-US" sz="3600" dirty="0" smtClean="0">
                <a:latin typeface="Brush Script MT" pitchFamily="66" charset="0"/>
              </a:rPr>
              <a:t>l</a:t>
            </a:r>
            <a:endParaRPr lang="en-US" dirty="0" smtClean="0">
              <a:latin typeface="Brush Script MT" pitchFamily="66" charset="0"/>
            </a:endParaRPr>
          </a:p>
        </p:txBody>
      </p:sp>
      <p:sp>
        <p:nvSpPr>
          <p:cNvPr id="49" name="TextBox 48"/>
          <p:cNvSpPr txBox="1"/>
          <p:nvPr/>
        </p:nvSpPr>
        <p:spPr>
          <a:xfrm>
            <a:off x="7908622" y="1922640"/>
            <a:ext cx="882811" cy="646331"/>
          </a:xfrm>
          <a:prstGeom prst="rect">
            <a:avLst/>
          </a:prstGeom>
          <a:noFill/>
        </p:spPr>
        <p:txBody>
          <a:bodyPr wrap="square" rtlCol="0">
            <a:spAutoFit/>
          </a:bodyPr>
          <a:lstStyle/>
          <a:p>
            <a:r>
              <a:rPr lang="en-US" sz="3600" dirty="0" smtClean="0">
                <a:latin typeface="Brush Script MT" pitchFamily="66" charset="0"/>
              </a:rPr>
              <a:t>mid1</a:t>
            </a:r>
            <a:endParaRPr lang="en-US" dirty="0" smtClean="0">
              <a:latin typeface="Brush Script MT" pitchFamily="66" charset="0"/>
            </a:endParaRPr>
          </a:p>
        </p:txBody>
      </p:sp>
      <p:sp>
        <p:nvSpPr>
          <p:cNvPr id="50" name="TextBox 49"/>
          <p:cNvSpPr txBox="1"/>
          <p:nvPr/>
        </p:nvSpPr>
        <p:spPr>
          <a:xfrm>
            <a:off x="9712461" y="1938535"/>
            <a:ext cx="1003306" cy="646331"/>
          </a:xfrm>
          <a:prstGeom prst="rect">
            <a:avLst/>
          </a:prstGeom>
          <a:noFill/>
        </p:spPr>
        <p:txBody>
          <a:bodyPr wrap="square" rtlCol="0">
            <a:spAutoFit/>
          </a:bodyPr>
          <a:lstStyle/>
          <a:p>
            <a:r>
              <a:rPr lang="en-US" sz="3600" dirty="0" smtClean="0">
                <a:latin typeface="Brush Script MT" pitchFamily="66" charset="0"/>
              </a:rPr>
              <a:t>mid2</a:t>
            </a:r>
            <a:endParaRPr lang="en-US" dirty="0" smtClean="0">
              <a:latin typeface="Brush Script MT" pitchFamily="66" charset="0"/>
            </a:endParaRPr>
          </a:p>
        </p:txBody>
      </p:sp>
      <p:sp>
        <p:nvSpPr>
          <p:cNvPr id="51" name="Multiply 50"/>
          <p:cNvSpPr/>
          <p:nvPr/>
        </p:nvSpPr>
        <p:spPr>
          <a:xfrm>
            <a:off x="8183284" y="3987380"/>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52" name="Multiply 51"/>
          <p:cNvSpPr/>
          <p:nvPr/>
        </p:nvSpPr>
        <p:spPr>
          <a:xfrm>
            <a:off x="9957494" y="4001029"/>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53" name="TextBox 52"/>
          <p:cNvSpPr txBox="1"/>
          <p:nvPr/>
        </p:nvSpPr>
        <p:spPr>
          <a:xfrm>
            <a:off x="9135155" y="2498091"/>
            <a:ext cx="328612" cy="646331"/>
          </a:xfrm>
          <a:prstGeom prst="rect">
            <a:avLst/>
          </a:prstGeom>
          <a:noFill/>
        </p:spPr>
        <p:txBody>
          <a:bodyPr wrap="square" rtlCol="0">
            <a:spAutoFit/>
          </a:bodyPr>
          <a:lstStyle/>
          <a:p>
            <a:r>
              <a:rPr lang="en-US" sz="3600" dirty="0" smtClean="0">
                <a:latin typeface="Brush Script MT" pitchFamily="66" charset="0"/>
              </a:rPr>
              <a:t>l</a:t>
            </a:r>
            <a:endParaRPr lang="en-US" dirty="0" smtClean="0">
              <a:latin typeface="Brush Script MT" pitchFamily="66" charset="0"/>
            </a:endParaRPr>
          </a:p>
        </p:txBody>
      </p:sp>
      <p:sp>
        <p:nvSpPr>
          <p:cNvPr id="54" name="TextBox 53"/>
          <p:cNvSpPr txBox="1"/>
          <p:nvPr/>
        </p:nvSpPr>
        <p:spPr>
          <a:xfrm>
            <a:off x="9168185" y="2016291"/>
            <a:ext cx="328612" cy="646331"/>
          </a:xfrm>
          <a:prstGeom prst="rect">
            <a:avLst/>
          </a:prstGeom>
          <a:noFill/>
        </p:spPr>
        <p:txBody>
          <a:bodyPr wrap="square" rtlCol="0">
            <a:spAutoFit/>
          </a:bodyPr>
          <a:lstStyle/>
          <a:p>
            <a:r>
              <a:rPr lang="en-US" sz="3600" dirty="0" smtClean="0">
                <a:latin typeface="Brush Script MT" pitchFamily="66" charset="0"/>
              </a:rPr>
              <a:t>r</a:t>
            </a:r>
          </a:p>
        </p:txBody>
      </p:sp>
      <p:sp>
        <p:nvSpPr>
          <p:cNvPr id="55" name="TextBox 54"/>
          <p:cNvSpPr txBox="1"/>
          <p:nvPr/>
        </p:nvSpPr>
        <p:spPr>
          <a:xfrm>
            <a:off x="8838958" y="1542768"/>
            <a:ext cx="882811" cy="646331"/>
          </a:xfrm>
          <a:prstGeom prst="rect">
            <a:avLst/>
          </a:prstGeom>
          <a:noFill/>
        </p:spPr>
        <p:txBody>
          <a:bodyPr wrap="square" rtlCol="0">
            <a:spAutoFit/>
          </a:bodyPr>
          <a:lstStyle/>
          <a:p>
            <a:r>
              <a:rPr lang="en-US" sz="3600" dirty="0" smtClean="0">
                <a:latin typeface="Brush Script MT" pitchFamily="66" charset="0"/>
              </a:rPr>
              <a:t>mid1</a:t>
            </a:r>
            <a:endParaRPr lang="en-US" dirty="0" smtClean="0">
              <a:latin typeface="Brush Script MT" pitchFamily="66" charset="0"/>
            </a:endParaRPr>
          </a:p>
        </p:txBody>
      </p:sp>
      <p:sp>
        <p:nvSpPr>
          <p:cNvPr id="56" name="TextBox 55"/>
          <p:cNvSpPr txBox="1"/>
          <p:nvPr/>
        </p:nvSpPr>
        <p:spPr>
          <a:xfrm>
            <a:off x="8841261" y="1067335"/>
            <a:ext cx="1003306" cy="646331"/>
          </a:xfrm>
          <a:prstGeom prst="rect">
            <a:avLst/>
          </a:prstGeom>
          <a:noFill/>
        </p:spPr>
        <p:txBody>
          <a:bodyPr wrap="square" rtlCol="0">
            <a:spAutoFit/>
          </a:bodyPr>
          <a:lstStyle/>
          <a:p>
            <a:r>
              <a:rPr lang="en-US" sz="3600" dirty="0" smtClean="0">
                <a:latin typeface="Brush Script MT" pitchFamily="66" charset="0"/>
              </a:rPr>
              <a:t>mid2</a:t>
            </a:r>
            <a:endParaRPr lang="en-US" dirty="0" smtClean="0">
              <a:latin typeface="Brush Script MT" pitchFamily="66" charset="0"/>
            </a:endParaRPr>
          </a:p>
        </p:txBody>
      </p:sp>
      <p:sp>
        <p:nvSpPr>
          <p:cNvPr id="57" name="TextBox 56"/>
          <p:cNvSpPr txBox="1"/>
          <p:nvPr/>
        </p:nvSpPr>
        <p:spPr>
          <a:xfrm>
            <a:off x="8267417" y="2507619"/>
            <a:ext cx="328612" cy="646331"/>
          </a:xfrm>
          <a:prstGeom prst="rect">
            <a:avLst/>
          </a:prstGeom>
          <a:noFill/>
        </p:spPr>
        <p:txBody>
          <a:bodyPr wrap="square" rtlCol="0">
            <a:spAutoFit/>
          </a:bodyPr>
          <a:lstStyle/>
          <a:p>
            <a:r>
              <a:rPr lang="en-US" sz="3600" dirty="0" smtClean="0">
                <a:latin typeface="Brush Script MT" pitchFamily="66" charset="0"/>
              </a:rPr>
              <a:t>r</a:t>
            </a:r>
          </a:p>
        </p:txBody>
      </p:sp>
      <p:sp>
        <p:nvSpPr>
          <p:cNvPr id="58" name="Multiply 57"/>
          <p:cNvSpPr/>
          <p:nvPr/>
        </p:nvSpPr>
        <p:spPr>
          <a:xfrm>
            <a:off x="9059028" y="4003300"/>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59" name="TextBox 58"/>
          <p:cNvSpPr txBox="1"/>
          <p:nvPr/>
        </p:nvSpPr>
        <p:spPr>
          <a:xfrm>
            <a:off x="8054871" y="4557179"/>
            <a:ext cx="768159" cy="369332"/>
          </a:xfrm>
          <a:prstGeom prst="rect">
            <a:avLst/>
          </a:prstGeom>
          <a:noFill/>
          <a:ln>
            <a:solidFill>
              <a:schemeClr val="tx1"/>
            </a:solidFill>
          </a:ln>
        </p:spPr>
        <p:txBody>
          <a:bodyPr wrap="none" rtlCol="0">
            <a:spAutoFit/>
          </a:bodyPr>
          <a:lstStyle/>
          <a:p>
            <a:r>
              <a:rPr lang="en-US" b="1" dirty="0" smtClean="0">
                <a:solidFill>
                  <a:srgbClr val="FF0000"/>
                </a:solidFill>
              </a:rPr>
              <a:t>17&gt;16</a:t>
            </a:r>
            <a:endParaRPr lang="en-US" b="1" dirty="0">
              <a:solidFill>
                <a:srgbClr val="FF0000"/>
              </a:solidFill>
            </a:endParaRPr>
          </a:p>
        </p:txBody>
      </p:sp>
      <p:sp>
        <p:nvSpPr>
          <p:cNvPr id="60" name="TextBox 59"/>
          <p:cNvSpPr txBox="1"/>
          <p:nvPr/>
        </p:nvSpPr>
        <p:spPr>
          <a:xfrm>
            <a:off x="9801815" y="4557179"/>
            <a:ext cx="768159" cy="369332"/>
          </a:xfrm>
          <a:prstGeom prst="rect">
            <a:avLst/>
          </a:prstGeom>
          <a:noFill/>
          <a:ln>
            <a:solidFill>
              <a:schemeClr val="tx1"/>
            </a:solidFill>
          </a:ln>
        </p:spPr>
        <p:txBody>
          <a:bodyPr wrap="none" rtlCol="0">
            <a:spAutoFit/>
          </a:bodyPr>
          <a:lstStyle/>
          <a:p>
            <a:r>
              <a:rPr lang="en-US" b="1" dirty="0" smtClean="0">
                <a:solidFill>
                  <a:srgbClr val="FF0000"/>
                </a:solidFill>
              </a:rPr>
              <a:t>17&lt;20</a:t>
            </a:r>
            <a:endParaRPr lang="en-US" b="1" dirty="0">
              <a:solidFill>
                <a:srgbClr val="FF0000"/>
              </a:solidFill>
            </a:endParaRPr>
          </a:p>
        </p:txBody>
      </p:sp>
      <p:sp>
        <p:nvSpPr>
          <p:cNvPr id="61" name="Oval 60"/>
          <p:cNvSpPr/>
          <p:nvPr/>
        </p:nvSpPr>
        <p:spPr>
          <a:xfrm>
            <a:off x="8024884" y="2388357"/>
            <a:ext cx="1501253" cy="7233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 xmlns:p14="http://schemas.microsoft.com/office/powerpoint/2010/main" val="32774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linds(horizont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2" nodeType="clickEffect">
                                  <p:stCondLst>
                                    <p:cond delay="0"/>
                                  </p:stCondLst>
                                  <p:childTnLst>
                                    <p:animEffect transition="out" filter="blinds(horizontal)">
                                      <p:cBhvr>
                                        <p:cTn id="40" dur="500"/>
                                        <p:tgtEl>
                                          <p:spTgt spid="16"/>
                                        </p:tgtEl>
                                      </p:cBhvr>
                                    </p:animEffect>
                                    <p:set>
                                      <p:cBhvr>
                                        <p:cTn id="41" dur="1" fill="hold">
                                          <p:stCondLst>
                                            <p:cond delay="499"/>
                                          </p:stCondLst>
                                        </p:cTn>
                                        <p:tgtEl>
                                          <p:spTgt spid="16"/>
                                        </p:tgtEl>
                                        <p:attrNameLst>
                                          <p:attrName>style.visibility</p:attrName>
                                        </p:attrNameLst>
                                      </p:cBhvr>
                                      <p:to>
                                        <p:strVal val="hidden"/>
                                      </p:to>
                                    </p:set>
                                  </p:childTnLst>
                                </p:cTn>
                              </p:par>
                              <p:par>
                                <p:cTn id="42" presetID="3" presetClass="entr" presetSubtype="1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blinds(horizontal)">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p:cBhvr>
                                        <p:cTn id="48" dur="2000" fill="hold"/>
                                        <p:tgtEl>
                                          <p:spTgt spid="28"/>
                                        </p:tgtEl>
                                        <p:attrNameLst>
                                          <p:attrName>fillcolor</p:attrName>
                                        </p:attrNameLst>
                                      </p:cBhvr>
                                      <p:to>
                                        <a:srgbClr val="FC2227"/>
                                      </p:to>
                                    </p:animClr>
                                    <p:set>
                                      <p:cBhvr>
                                        <p:cTn id="49" dur="2000" fill="hold"/>
                                        <p:tgtEl>
                                          <p:spTgt spid="28"/>
                                        </p:tgtEl>
                                        <p:attrNameLst>
                                          <p:attrName>fill.type</p:attrName>
                                        </p:attrNameLst>
                                      </p:cBhvr>
                                      <p:to>
                                        <p:strVal val="solid"/>
                                      </p:to>
                                    </p:set>
                                    <p:set>
                                      <p:cBhvr>
                                        <p:cTn id="50" dur="2000" fill="hold"/>
                                        <p:tgtEl>
                                          <p:spTgt spid="28"/>
                                        </p:tgtEl>
                                        <p:attrNameLst>
                                          <p:attrName>fill.on</p:attrName>
                                        </p:attrNameLst>
                                      </p:cBhvr>
                                      <p:to>
                                        <p:strVal val="true"/>
                                      </p:to>
                                    </p:set>
                                  </p:childTnLst>
                                </p:cTn>
                              </p:par>
                              <p:par>
                                <p:cTn id="51" presetID="1" presetClass="emph" presetSubtype="2" fill="hold" nodeType="withEffect">
                                  <p:stCondLst>
                                    <p:cond delay="0"/>
                                  </p:stCondLst>
                                  <p:childTnLst>
                                    <p:animClr clrSpc="rgb">
                                      <p:cBhvr>
                                        <p:cTn id="52" dur="2000" fill="hold"/>
                                        <p:tgtEl>
                                          <p:spTgt spid="29"/>
                                        </p:tgtEl>
                                        <p:attrNameLst>
                                          <p:attrName>fillcolor</p:attrName>
                                        </p:attrNameLst>
                                      </p:cBhvr>
                                      <p:to>
                                        <a:srgbClr val="FC2227"/>
                                      </p:to>
                                    </p:animClr>
                                    <p:set>
                                      <p:cBhvr>
                                        <p:cTn id="53" dur="2000" fill="hold"/>
                                        <p:tgtEl>
                                          <p:spTgt spid="29"/>
                                        </p:tgtEl>
                                        <p:attrNameLst>
                                          <p:attrName>fill.type</p:attrName>
                                        </p:attrNameLst>
                                      </p:cBhvr>
                                      <p:to>
                                        <p:strVal val="solid"/>
                                      </p:to>
                                    </p:set>
                                    <p:set>
                                      <p:cBhvr>
                                        <p:cTn id="54" dur="2000" fill="hold"/>
                                        <p:tgtEl>
                                          <p:spTgt spid="29"/>
                                        </p:tgtEl>
                                        <p:attrNameLst>
                                          <p:attrName>fill.on</p:attrName>
                                        </p:attrNameLst>
                                      </p:cBhvr>
                                      <p:to>
                                        <p:strVal val="true"/>
                                      </p:to>
                                    </p:set>
                                  </p:childTnLst>
                                </p:cTn>
                              </p:par>
                              <p:par>
                                <p:cTn id="55" presetID="1" presetClass="emph" presetSubtype="2" fill="hold" nodeType="withEffect">
                                  <p:stCondLst>
                                    <p:cond delay="0"/>
                                  </p:stCondLst>
                                  <p:childTnLst>
                                    <p:animClr clrSpc="rgb">
                                      <p:cBhvr>
                                        <p:cTn id="56" dur="2000" fill="hold"/>
                                        <p:tgtEl>
                                          <p:spTgt spid="32"/>
                                        </p:tgtEl>
                                        <p:attrNameLst>
                                          <p:attrName>fillcolor</p:attrName>
                                        </p:attrNameLst>
                                      </p:cBhvr>
                                      <p:to>
                                        <a:srgbClr val="FC2227"/>
                                      </p:to>
                                    </p:animClr>
                                    <p:set>
                                      <p:cBhvr>
                                        <p:cTn id="57" dur="2000" fill="hold"/>
                                        <p:tgtEl>
                                          <p:spTgt spid="32"/>
                                        </p:tgtEl>
                                        <p:attrNameLst>
                                          <p:attrName>fill.type</p:attrName>
                                        </p:attrNameLst>
                                      </p:cBhvr>
                                      <p:to>
                                        <p:strVal val="solid"/>
                                      </p:to>
                                    </p:set>
                                    <p:set>
                                      <p:cBhvr>
                                        <p:cTn id="58" dur="2000" fill="hold"/>
                                        <p:tgtEl>
                                          <p:spTgt spid="32"/>
                                        </p:tgtEl>
                                        <p:attrNameLst>
                                          <p:attrName>fill.on</p:attrName>
                                        </p:attrNameLst>
                                      </p:cBhvr>
                                      <p:to>
                                        <p:strVal val="true"/>
                                      </p:to>
                                    </p:set>
                                  </p:childTnLst>
                                </p:cTn>
                              </p:par>
                              <p:par>
                                <p:cTn id="59" presetID="1" presetClass="emph" presetSubtype="2" fill="hold" nodeType="withEffect">
                                  <p:stCondLst>
                                    <p:cond delay="0"/>
                                  </p:stCondLst>
                                  <p:childTnLst>
                                    <p:animClr clrSpc="rgb">
                                      <p:cBhvr>
                                        <p:cTn id="60" dur="2000" fill="hold"/>
                                        <p:tgtEl>
                                          <p:spTgt spid="31"/>
                                        </p:tgtEl>
                                        <p:attrNameLst>
                                          <p:attrName>fillcolor</p:attrName>
                                        </p:attrNameLst>
                                      </p:cBhvr>
                                      <p:to>
                                        <a:srgbClr val="FC2227"/>
                                      </p:to>
                                    </p:animClr>
                                    <p:set>
                                      <p:cBhvr>
                                        <p:cTn id="61" dur="2000" fill="hold"/>
                                        <p:tgtEl>
                                          <p:spTgt spid="31"/>
                                        </p:tgtEl>
                                        <p:attrNameLst>
                                          <p:attrName>fill.type</p:attrName>
                                        </p:attrNameLst>
                                      </p:cBhvr>
                                      <p:to>
                                        <p:strVal val="solid"/>
                                      </p:to>
                                    </p:set>
                                    <p:set>
                                      <p:cBhvr>
                                        <p:cTn id="62" dur="2000" fill="hold"/>
                                        <p:tgtEl>
                                          <p:spTgt spid="31"/>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p:cBhvr>
                                        <p:cTn id="66" dur="2000" fill="hold"/>
                                        <p:tgtEl>
                                          <p:spTgt spid="30"/>
                                        </p:tgtEl>
                                        <p:attrNameLst>
                                          <p:attrName>fillcolor</p:attrName>
                                        </p:attrNameLst>
                                      </p:cBhvr>
                                      <p:to>
                                        <a:srgbClr val="FC2227"/>
                                      </p:to>
                                    </p:animClr>
                                    <p:set>
                                      <p:cBhvr>
                                        <p:cTn id="67" dur="2000" fill="hold"/>
                                        <p:tgtEl>
                                          <p:spTgt spid="30"/>
                                        </p:tgtEl>
                                        <p:attrNameLst>
                                          <p:attrName>fill.type</p:attrName>
                                        </p:attrNameLst>
                                      </p:cBhvr>
                                      <p:to>
                                        <p:strVal val="solid"/>
                                      </p:to>
                                    </p:set>
                                    <p:set>
                                      <p:cBhvr>
                                        <p:cTn id="68" dur="2000" fill="hold"/>
                                        <p:tgtEl>
                                          <p:spTgt spid="30"/>
                                        </p:tgtEl>
                                        <p:attrNameLst>
                                          <p:attrName>fill.on</p:attrName>
                                        </p:attrNameLst>
                                      </p:cBhvr>
                                      <p:to>
                                        <p:strVal val="true"/>
                                      </p:to>
                                    </p:set>
                                  </p:childTnLst>
                                </p:cTn>
                              </p:par>
                              <p:par>
                                <p:cTn id="69" presetID="1" presetClass="emph" presetSubtype="2" fill="hold" nodeType="withEffect">
                                  <p:stCondLst>
                                    <p:cond delay="0"/>
                                  </p:stCondLst>
                                  <p:childTnLst>
                                    <p:animClr clrSpc="rgb">
                                      <p:cBhvr>
                                        <p:cTn id="70" dur="2000" fill="hold"/>
                                        <p:tgtEl>
                                          <p:spTgt spid="37"/>
                                        </p:tgtEl>
                                        <p:attrNameLst>
                                          <p:attrName>fillcolor</p:attrName>
                                        </p:attrNameLst>
                                      </p:cBhvr>
                                      <p:to>
                                        <a:srgbClr val="FC2227"/>
                                      </p:to>
                                    </p:animClr>
                                    <p:set>
                                      <p:cBhvr>
                                        <p:cTn id="71" dur="2000" fill="hold"/>
                                        <p:tgtEl>
                                          <p:spTgt spid="37"/>
                                        </p:tgtEl>
                                        <p:attrNameLst>
                                          <p:attrName>fill.type</p:attrName>
                                        </p:attrNameLst>
                                      </p:cBhvr>
                                      <p:to>
                                        <p:strVal val="solid"/>
                                      </p:to>
                                    </p:set>
                                    <p:set>
                                      <p:cBhvr>
                                        <p:cTn id="72" dur="2000" fill="hold"/>
                                        <p:tgtEl>
                                          <p:spTgt spid="37"/>
                                        </p:tgtEl>
                                        <p:attrNameLst>
                                          <p:attrName>fill.on</p:attrName>
                                        </p:attrNameLst>
                                      </p:cBhvr>
                                      <p:to>
                                        <p:strVal val="true"/>
                                      </p:to>
                                    </p:set>
                                  </p:childTnLst>
                                </p:cTn>
                              </p:par>
                              <p:par>
                                <p:cTn id="73" presetID="1" presetClass="emph" presetSubtype="2" fill="hold" nodeType="withEffect">
                                  <p:stCondLst>
                                    <p:cond delay="0"/>
                                  </p:stCondLst>
                                  <p:childTnLst>
                                    <p:animClr clrSpc="rgb">
                                      <p:cBhvr>
                                        <p:cTn id="74" dur="2000" fill="hold"/>
                                        <p:tgtEl>
                                          <p:spTgt spid="40"/>
                                        </p:tgtEl>
                                        <p:attrNameLst>
                                          <p:attrName>fillcolor</p:attrName>
                                        </p:attrNameLst>
                                      </p:cBhvr>
                                      <p:to>
                                        <a:srgbClr val="FC2227"/>
                                      </p:to>
                                    </p:animClr>
                                    <p:set>
                                      <p:cBhvr>
                                        <p:cTn id="75" dur="2000" fill="hold"/>
                                        <p:tgtEl>
                                          <p:spTgt spid="40"/>
                                        </p:tgtEl>
                                        <p:attrNameLst>
                                          <p:attrName>fill.type</p:attrName>
                                        </p:attrNameLst>
                                      </p:cBhvr>
                                      <p:to>
                                        <p:strVal val="solid"/>
                                      </p:to>
                                    </p:set>
                                    <p:set>
                                      <p:cBhvr>
                                        <p:cTn id="76" dur="2000" fill="hold"/>
                                        <p:tgtEl>
                                          <p:spTgt spid="40"/>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grpId="1" nodeType="clickEffect">
                                  <p:stCondLst>
                                    <p:cond delay="0"/>
                                  </p:stCondLst>
                                  <p:childTnLst>
                                    <p:animEffect transition="out" filter="blinds(horizontal)">
                                      <p:cBhvr>
                                        <p:cTn id="80" dur="500"/>
                                        <p:tgtEl>
                                          <p:spTgt spid="18"/>
                                        </p:tgtEl>
                                      </p:cBhvr>
                                    </p:animEffect>
                                    <p:set>
                                      <p:cBhvr>
                                        <p:cTn id="81" dur="1" fill="hold">
                                          <p:stCondLst>
                                            <p:cond delay="499"/>
                                          </p:stCondLst>
                                        </p:cTn>
                                        <p:tgtEl>
                                          <p:spTgt spid="18"/>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45"/>
                                        </p:tgtEl>
                                      </p:cBhvr>
                                    </p:animEffect>
                                    <p:set>
                                      <p:cBhvr>
                                        <p:cTn id="84" dur="1" fill="hold">
                                          <p:stCondLst>
                                            <p:cond delay="499"/>
                                          </p:stCondLst>
                                        </p:cTn>
                                        <p:tgtEl>
                                          <p:spTgt spid="45"/>
                                        </p:tgtEl>
                                        <p:attrNameLst>
                                          <p:attrName>style.visibility</p:attrName>
                                        </p:attrNameLst>
                                      </p:cBhvr>
                                      <p:to>
                                        <p:strVal val="hidden"/>
                                      </p:to>
                                    </p:set>
                                  </p:childTnLst>
                                </p:cTn>
                              </p:par>
                              <p:par>
                                <p:cTn id="85" presetID="3" presetClass="exit" presetSubtype="10" fill="hold" grpId="1" nodeType="withEffect">
                                  <p:stCondLst>
                                    <p:cond delay="0"/>
                                  </p:stCondLst>
                                  <p:childTnLst>
                                    <p:animEffect transition="out" filter="blinds(horizontal)">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par>
                                <p:cTn id="88" presetID="3" presetClass="exit" presetSubtype="10" fill="hold" grpId="1" nodeType="withEffect">
                                  <p:stCondLst>
                                    <p:cond delay="0"/>
                                  </p:stCondLst>
                                  <p:childTnLst>
                                    <p:animEffect transition="out" filter="blinds(horizontal)">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3" presetClass="exit" presetSubtype="10" fill="hold" grpId="1" nodeType="withEffect">
                                  <p:stCondLst>
                                    <p:cond delay="0"/>
                                  </p:stCondLst>
                                  <p:childTnLst>
                                    <p:animEffect transition="out" filter="blinds(horizontal)">
                                      <p:cBhvr>
                                        <p:cTn id="92" dur="500"/>
                                        <p:tgtEl>
                                          <p:spTgt spid="23"/>
                                        </p:tgtEl>
                                      </p:cBhvr>
                                    </p:animEffect>
                                    <p:set>
                                      <p:cBhvr>
                                        <p:cTn id="93" dur="1" fill="hold">
                                          <p:stCondLst>
                                            <p:cond delay="499"/>
                                          </p:stCondLst>
                                        </p:cTn>
                                        <p:tgtEl>
                                          <p:spTgt spid="23"/>
                                        </p:tgtEl>
                                        <p:attrNameLst>
                                          <p:attrName>style.visibility</p:attrName>
                                        </p:attrNameLst>
                                      </p:cBhvr>
                                      <p:to>
                                        <p:strVal val="hidden"/>
                                      </p:to>
                                    </p:set>
                                  </p:childTnLst>
                                </p:cTn>
                              </p:par>
                              <p:par>
                                <p:cTn id="94" presetID="3" presetClass="exit" presetSubtype="10" fill="hold" grpId="1" nodeType="withEffect">
                                  <p:stCondLst>
                                    <p:cond delay="0"/>
                                  </p:stCondLst>
                                  <p:childTnLst>
                                    <p:animEffect transition="out" filter="blinds(horizontal)">
                                      <p:cBhvr>
                                        <p:cTn id="95" dur="500"/>
                                        <p:tgtEl>
                                          <p:spTgt spid="26"/>
                                        </p:tgtEl>
                                      </p:cBhvr>
                                    </p:animEffect>
                                    <p:set>
                                      <p:cBhvr>
                                        <p:cTn id="96" dur="1" fill="hold">
                                          <p:stCondLst>
                                            <p:cond delay="499"/>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blinds(horizontal)">
                                      <p:cBhvr>
                                        <p:cTn id="101" dur="500"/>
                                        <p:tgtEl>
                                          <p:spTgt spid="49"/>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blinds(horizontal)">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blinds(horizontal)">
                                      <p:cBhvr>
                                        <p:cTn id="109" dur="500"/>
                                        <p:tgtEl>
                                          <p:spTgt spid="51"/>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blinds(horizontal)">
                                      <p:cBhvr>
                                        <p:cTn id="114" dur="500"/>
                                        <p:tgtEl>
                                          <p:spTgt spid="52"/>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59"/>
                                        </p:tgtEl>
                                        <p:attrNameLst>
                                          <p:attrName>style.visibility</p:attrName>
                                        </p:attrNameLst>
                                      </p:cBhvr>
                                      <p:to>
                                        <p:strVal val="visible"/>
                                      </p:to>
                                    </p:set>
                                    <p:animEffect transition="in" filter="blinds(horizontal)">
                                      <p:cBhvr>
                                        <p:cTn id="119" dur="500"/>
                                        <p:tgtEl>
                                          <p:spTgt spid="59"/>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60"/>
                                        </p:tgtEl>
                                        <p:attrNameLst>
                                          <p:attrName>style.visibility</p:attrName>
                                        </p:attrNameLst>
                                      </p:cBhvr>
                                      <p:to>
                                        <p:strVal val="visible"/>
                                      </p:to>
                                    </p:set>
                                    <p:animEffect transition="in" filter="blinds(horizontal)">
                                      <p:cBhvr>
                                        <p:cTn id="122" dur="500"/>
                                        <p:tgtEl>
                                          <p:spTgt spid="6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xit" presetSubtype="10" fill="hold" grpId="1" nodeType="clickEffect">
                                  <p:stCondLst>
                                    <p:cond delay="0"/>
                                  </p:stCondLst>
                                  <p:childTnLst>
                                    <p:animEffect transition="out" filter="blinds(horizontal)">
                                      <p:cBhvr>
                                        <p:cTn id="126" dur="500"/>
                                        <p:tgtEl>
                                          <p:spTgt spid="48"/>
                                        </p:tgtEl>
                                      </p:cBhvr>
                                    </p:animEffect>
                                    <p:set>
                                      <p:cBhvr>
                                        <p:cTn id="127" dur="1" fill="hold">
                                          <p:stCondLst>
                                            <p:cond delay="499"/>
                                          </p:stCondLst>
                                        </p:cTn>
                                        <p:tgtEl>
                                          <p:spTgt spid="48"/>
                                        </p:tgtEl>
                                        <p:attrNameLst>
                                          <p:attrName>style.visibility</p:attrName>
                                        </p:attrNameLst>
                                      </p:cBhvr>
                                      <p:to>
                                        <p:strVal val="hidden"/>
                                      </p:to>
                                    </p:set>
                                  </p:childTnLst>
                                </p:cTn>
                              </p:par>
                              <p:par>
                                <p:cTn id="128" presetID="3" presetClass="entr" presetSubtype="10" fill="hold" grpId="0" nodeType="with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blinds(horizontal)">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1" nodeType="clickEffect">
                                  <p:stCondLst>
                                    <p:cond delay="0"/>
                                  </p:stCondLst>
                                  <p:childTnLst>
                                    <p:animEffect transition="out" filter="blinds(horizontal)">
                                      <p:cBhvr>
                                        <p:cTn id="134" dur="500"/>
                                        <p:tgtEl>
                                          <p:spTgt spid="44"/>
                                        </p:tgtEl>
                                      </p:cBhvr>
                                    </p:animEffect>
                                    <p:set>
                                      <p:cBhvr>
                                        <p:cTn id="135" dur="1" fill="hold">
                                          <p:stCondLst>
                                            <p:cond delay="499"/>
                                          </p:stCondLst>
                                        </p:cTn>
                                        <p:tgtEl>
                                          <p:spTgt spid="44"/>
                                        </p:tgtEl>
                                        <p:attrNameLst>
                                          <p:attrName>style.visibility</p:attrName>
                                        </p:attrNameLst>
                                      </p:cBhvr>
                                      <p:to>
                                        <p:strVal val="hidden"/>
                                      </p:to>
                                    </p:set>
                                  </p:childTnLst>
                                </p:cTn>
                              </p:par>
                              <p:par>
                                <p:cTn id="136" presetID="3" presetClass="entr" presetSubtype="1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Effect transition="in" filter="blinds(horizontal)">
                                      <p:cBhvr>
                                        <p:cTn id="138" dur="500"/>
                                        <p:tgtEl>
                                          <p:spTgt spid="54"/>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p:cBhvr>
                                        <p:cTn id="142" dur="2000" fill="hold"/>
                                        <p:tgtEl>
                                          <p:spTgt spid="43"/>
                                        </p:tgtEl>
                                        <p:attrNameLst>
                                          <p:attrName>fillcolor</p:attrName>
                                        </p:attrNameLst>
                                      </p:cBhvr>
                                      <p:to>
                                        <a:srgbClr val="FC2227"/>
                                      </p:to>
                                    </p:animClr>
                                    <p:set>
                                      <p:cBhvr>
                                        <p:cTn id="143" dur="2000" fill="hold"/>
                                        <p:tgtEl>
                                          <p:spTgt spid="43"/>
                                        </p:tgtEl>
                                        <p:attrNameLst>
                                          <p:attrName>fill.type</p:attrName>
                                        </p:attrNameLst>
                                      </p:cBhvr>
                                      <p:to>
                                        <p:strVal val="solid"/>
                                      </p:to>
                                    </p:set>
                                    <p:set>
                                      <p:cBhvr>
                                        <p:cTn id="144" dur="2000" fill="hold"/>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2" fill="hold" nodeType="clickEffect">
                                  <p:stCondLst>
                                    <p:cond delay="0"/>
                                  </p:stCondLst>
                                  <p:childTnLst>
                                    <p:animClr clrSpc="rgb">
                                      <p:cBhvr>
                                        <p:cTn id="148" dur="2000" fill="hold"/>
                                        <p:tgtEl>
                                          <p:spTgt spid="41"/>
                                        </p:tgtEl>
                                        <p:attrNameLst>
                                          <p:attrName>fillcolor</p:attrName>
                                        </p:attrNameLst>
                                      </p:cBhvr>
                                      <p:to>
                                        <a:srgbClr val="FC2227"/>
                                      </p:to>
                                    </p:animClr>
                                    <p:set>
                                      <p:cBhvr>
                                        <p:cTn id="149" dur="2000" fill="hold"/>
                                        <p:tgtEl>
                                          <p:spTgt spid="41"/>
                                        </p:tgtEl>
                                        <p:attrNameLst>
                                          <p:attrName>fill.type</p:attrName>
                                        </p:attrNameLst>
                                      </p:cBhvr>
                                      <p:to>
                                        <p:strVal val="solid"/>
                                      </p:to>
                                    </p:set>
                                    <p:set>
                                      <p:cBhvr>
                                        <p:cTn id="150" dur="2000" fill="hold"/>
                                        <p:tgtEl>
                                          <p:spTgt spid="41"/>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1" nodeType="clickEffect">
                                  <p:stCondLst>
                                    <p:cond delay="0"/>
                                  </p:stCondLst>
                                  <p:childTnLst>
                                    <p:animEffect transition="out" filter="blinds(horizontal)">
                                      <p:cBhvr>
                                        <p:cTn id="154" dur="500"/>
                                        <p:tgtEl>
                                          <p:spTgt spid="51"/>
                                        </p:tgtEl>
                                      </p:cBhvr>
                                    </p:animEffect>
                                    <p:set>
                                      <p:cBhvr>
                                        <p:cTn id="155" dur="1" fill="hold">
                                          <p:stCondLst>
                                            <p:cond delay="499"/>
                                          </p:stCondLst>
                                        </p:cTn>
                                        <p:tgtEl>
                                          <p:spTgt spid="51"/>
                                        </p:tgtEl>
                                        <p:attrNameLst>
                                          <p:attrName>style.visibility</p:attrName>
                                        </p:attrNameLst>
                                      </p:cBhvr>
                                      <p:to>
                                        <p:strVal val="hidden"/>
                                      </p:to>
                                    </p:set>
                                  </p:childTnLst>
                                </p:cTn>
                              </p:par>
                              <p:par>
                                <p:cTn id="156" presetID="3" presetClass="exit" presetSubtype="10" fill="hold" grpId="1" nodeType="withEffect">
                                  <p:stCondLst>
                                    <p:cond delay="0"/>
                                  </p:stCondLst>
                                  <p:childTnLst>
                                    <p:animEffect transition="out" filter="blinds(horizontal)">
                                      <p:cBhvr>
                                        <p:cTn id="157" dur="500"/>
                                        <p:tgtEl>
                                          <p:spTgt spid="52"/>
                                        </p:tgtEl>
                                      </p:cBhvr>
                                    </p:animEffect>
                                    <p:set>
                                      <p:cBhvr>
                                        <p:cTn id="158" dur="1" fill="hold">
                                          <p:stCondLst>
                                            <p:cond delay="499"/>
                                          </p:stCondLst>
                                        </p:cTn>
                                        <p:tgtEl>
                                          <p:spTgt spid="52"/>
                                        </p:tgtEl>
                                        <p:attrNameLst>
                                          <p:attrName>style.visibility</p:attrName>
                                        </p:attrNameLst>
                                      </p:cBhvr>
                                      <p:to>
                                        <p:strVal val="hidden"/>
                                      </p:to>
                                    </p:set>
                                  </p:childTnLst>
                                </p:cTn>
                              </p:par>
                              <p:par>
                                <p:cTn id="159" presetID="3" presetClass="exit" presetSubtype="10" fill="hold" grpId="1" nodeType="withEffect">
                                  <p:stCondLst>
                                    <p:cond delay="0"/>
                                  </p:stCondLst>
                                  <p:childTnLst>
                                    <p:animEffect transition="out" filter="blinds(horizontal)">
                                      <p:cBhvr>
                                        <p:cTn id="160" dur="500"/>
                                        <p:tgtEl>
                                          <p:spTgt spid="59"/>
                                        </p:tgtEl>
                                      </p:cBhvr>
                                    </p:animEffect>
                                    <p:set>
                                      <p:cBhvr>
                                        <p:cTn id="161" dur="1" fill="hold">
                                          <p:stCondLst>
                                            <p:cond delay="499"/>
                                          </p:stCondLst>
                                        </p:cTn>
                                        <p:tgtEl>
                                          <p:spTgt spid="59"/>
                                        </p:tgtEl>
                                        <p:attrNameLst>
                                          <p:attrName>style.visibility</p:attrName>
                                        </p:attrNameLst>
                                      </p:cBhvr>
                                      <p:to>
                                        <p:strVal val="hidden"/>
                                      </p:to>
                                    </p:set>
                                  </p:childTnLst>
                                </p:cTn>
                              </p:par>
                              <p:par>
                                <p:cTn id="162" presetID="3" presetClass="exit" presetSubtype="10" fill="hold" grpId="1" nodeType="withEffect">
                                  <p:stCondLst>
                                    <p:cond delay="0"/>
                                  </p:stCondLst>
                                  <p:childTnLst>
                                    <p:animEffect transition="out" filter="blinds(horizontal)">
                                      <p:cBhvr>
                                        <p:cTn id="163" dur="500"/>
                                        <p:tgtEl>
                                          <p:spTgt spid="60"/>
                                        </p:tgtEl>
                                      </p:cBhvr>
                                    </p:animEffect>
                                    <p:set>
                                      <p:cBhvr>
                                        <p:cTn id="164" dur="1" fill="hold">
                                          <p:stCondLst>
                                            <p:cond delay="499"/>
                                          </p:stCondLst>
                                        </p:cTn>
                                        <p:tgtEl>
                                          <p:spTgt spid="60"/>
                                        </p:tgtEl>
                                        <p:attrNameLst>
                                          <p:attrName>style.visibility</p:attrName>
                                        </p:attrNameLst>
                                      </p:cBhvr>
                                      <p:to>
                                        <p:strVal val="hidden"/>
                                      </p:to>
                                    </p:set>
                                  </p:childTnLst>
                                </p:cTn>
                              </p:par>
                              <p:par>
                                <p:cTn id="165" presetID="3" presetClass="exit" presetSubtype="10" fill="hold" grpId="1" nodeType="withEffect">
                                  <p:stCondLst>
                                    <p:cond delay="0"/>
                                  </p:stCondLst>
                                  <p:childTnLst>
                                    <p:animEffect transition="out" filter="blinds(horizontal)">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3" presetClass="exit" presetSubtype="10" fill="hold" grpId="1" nodeType="withEffect">
                                  <p:stCondLst>
                                    <p:cond delay="0"/>
                                  </p:stCondLst>
                                  <p:childTnLst>
                                    <p:animEffect transition="out" filter="blinds(horizontal)">
                                      <p:cBhvr>
                                        <p:cTn id="169" dur="500"/>
                                        <p:tgtEl>
                                          <p:spTgt spid="50"/>
                                        </p:tgtEl>
                                      </p:cBhvr>
                                    </p:animEffect>
                                    <p:set>
                                      <p:cBhvr>
                                        <p:cTn id="170" dur="1" fill="hold">
                                          <p:stCondLst>
                                            <p:cond delay="499"/>
                                          </p:stCondLst>
                                        </p:cTn>
                                        <p:tgtEl>
                                          <p:spTgt spid="50"/>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blinds(horizontal)">
                                      <p:cBhvr>
                                        <p:cTn id="175" dur="500"/>
                                        <p:tgtEl>
                                          <p:spTgt spid="55"/>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56"/>
                                        </p:tgtEl>
                                        <p:attrNameLst>
                                          <p:attrName>style.visibility</p:attrName>
                                        </p:attrNameLst>
                                      </p:cBhvr>
                                      <p:to>
                                        <p:strVal val="visible"/>
                                      </p:to>
                                    </p:set>
                                    <p:animEffect transition="in" filter="blinds(horizontal)">
                                      <p:cBhvr>
                                        <p:cTn id="178" dur="500"/>
                                        <p:tgtEl>
                                          <p:spTgt spid="56"/>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58"/>
                                        </p:tgtEl>
                                        <p:attrNameLst>
                                          <p:attrName>style.visibility</p:attrName>
                                        </p:attrNameLst>
                                      </p:cBhvr>
                                      <p:to>
                                        <p:strVal val="visible"/>
                                      </p:to>
                                    </p:set>
                                    <p:animEffect transition="in" filter="blinds(horizontal)">
                                      <p:cBhvr>
                                        <p:cTn id="183" dur="500"/>
                                        <p:tgtEl>
                                          <p:spTgt spid="58"/>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blinds(horizontal)">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3" presetClass="exit" presetSubtype="10" fill="hold" grpId="1" nodeType="clickEffect">
                                  <p:stCondLst>
                                    <p:cond delay="0"/>
                                  </p:stCondLst>
                                  <p:childTnLst>
                                    <p:animEffect transition="out" filter="blinds(horizontal)">
                                      <p:cBhvr>
                                        <p:cTn id="192" dur="500"/>
                                        <p:tgtEl>
                                          <p:spTgt spid="54"/>
                                        </p:tgtEl>
                                      </p:cBhvr>
                                    </p:animEffect>
                                    <p:set>
                                      <p:cBhvr>
                                        <p:cTn id="193" dur="1" fill="hold">
                                          <p:stCondLst>
                                            <p:cond delay="499"/>
                                          </p:stCondLst>
                                        </p:cTn>
                                        <p:tgtEl>
                                          <p:spTgt spid="54"/>
                                        </p:tgtEl>
                                        <p:attrNameLst>
                                          <p:attrName>style.visibility</p:attrName>
                                        </p:attrNameLst>
                                      </p:cBhvr>
                                      <p:to>
                                        <p:strVal val="hidden"/>
                                      </p:to>
                                    </p:set>
                                  </p:childTnLst>
                                </p:cTn>
                              </p:par>
                              <p:par>
                                <p:cTn id="194" presetID="3" presetClass="entr" presetSubtype="10" fill="hold" grpId="0" nodeType="withEffect">
                                  <p:stCondLst>
                                    <p:cond delay="0"/>
                                  </p:stCondLst>
                                  <p:childTnLst>
                                    <p:set>
                                      <p:cBhvr>
                                        <p:cTn id="195" dur="1" fill="hold">
                                          <p:stCondLst>
                                            <p:cond delay="0"/>
                                          </p:stCondLst>
                                        </p:cTn>
                                        <p:tgtEl>
                                          <p:spTgt spid="57"/>
                                        </p:tgtEl>
                                        <p:attrNameLst>
                                          <p:attrName>style.visibility</p:attrName>
                                        </p:attrNameLst>
                                      </p:cBhvr>
                                      <p:to>
                                        <p:strVal val="visible"/>
                                      </p:to>
                                    </p:set>
                                    <p:animEffect transition="in" filter="blinds(horizontal)">
                                      <p:cBhvr>
                                        <p:cTn id="196" dur="500"/>
                                        <p:tgtEl>
                                          <p:spTgt spid="57"/>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mph" presetSubtype="2" fill="hold" nodeType="clickEffect">
                                  <p:stCondLst>
                                    <p:cond delay="0"/>
                                  </p:stCondLst>
                                  <p:childTnLst>
                                    <p:animClr clrSpc="rgb">
                                      <p:cBhvr>
                                        <p:cTn id="200" dur="2000" fill="hold"/>
                                        <p:tgtEl>
                                          <p:spTgt spid="42"/>
                                        </p:tgtEl>
                                        <p:attrNameLst>
                                          <p:attrName>fillcolor</p:attrName>
                                        </p:attrNameLst>
                                      </p:cBhvr>
                                      <p:to>
                                        <a:srgbClr val="FC2227"/>
                                      </p:to>
                                    </p:animClr>
                                    <p:set>
                                      <p:cBhvr>
                                        <p:cTn id="201" dur="2000" fill="hold"/>
                                        <p:tgtEl>
                                          <p:spTgt spid="42"/>
                                        </p:tgtEl>
                                        <p:attrNameLst>
                                          <p:attrName>fill.type</p:attrName>
                                        </p:attrNameLst>
                                      </p:cBhvr>
                                      <p:to>
                                        <p:strVal val="solid"/>
                                      </p:to>
                                    </p:set>
                                    <p:set>
                                      <p:cBhvr>
                                        <p:cTn id="202" dur="2000" fill="hold"/>
                                        <p:tgtEl>
                                          <p:spTgt spid="42"/>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grpId="0" nodeType="clickEffect">
                                  <p:stCondLst>
                                    <p:cond delay="0"/>
                                  </p:stCondLst>
                                  <p:childTnLst>
                                    <p:set>
                                      <p:cBhvr>
                                        <p:cTn id="206" dur="1" fill="hold">
                                          <p:stCondLst>
                                            <p:cond delay="0"/>
                                          </p:stCondLst>
                                        </p:cTn>
                                        <p:tgtEl>
                                          <p:spTgt spid="61"/>
                                        </p:tgtEl>
                                        <p:attrNameLst>
                                          <p:attrName>style.visibility</p:attrName>
                                        </p:attrNameLst>
                                      </p:cBhvr>
                                      <p:to>
                                        <p:strVal val="visible"/>
                                      </p:to>
                                    </p:set>
                                    <p:animEffect transition="in" filter="blinds(horizontal)">
                                      <p:cBhvr>
                                        <p:cTn id="20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16" grpId="2"/>
      <p:bldP spid="18" grpId="0"/>
      <p:bldP spid="18" grpId="1"/>
      <p:bldP spid="20" grpId="0" animBg="1"/>
      <p:bldP spid="20" grpId="1" animBg="1"/>
      <p:bldP spid="23" grpId="0" animBg="1"/>
      <p:bldP spid="23" grpId="1" animBg="1"/>
      <p:bldP spid="24" grpId="0" animBg="1"/>
      <p:bldP spid="24" grpId="1" animBg="1"/>
      <p:bldP spid="26" grpId="0" animBg="1"/>
      <p:bldP spid="26" grpId="1" animBg="1"/>
      <p:bldP spid="34" grpId="0" animBg="1"/>
      <p:bldP spid="44" grpId="0"/>
      <p:bldP spid="44" grpId="1"/>
      <p:bldP spid="45" grpId="0"/>
      <p:bldP spid="45" grpId="1"/>
      <p:bldP spid="48" grpId="0"/>
      <p:bldP spid="48" grpId="1"/>
      <p:bldP spid="49" grpId="0"/>
      <p:bldP spid="49" grpId="1"/>
      <p:bldP spid="50" grpId="0"/>
      <p:bldP spid="50" grpId="1"/>
      <p:bldP spid="51" grpId="0" animBg="1"/>
      <p:bldP spid="51" grpId="1" animBg="1"/>
      <p:bldP spid="52" grpId="0" animBg="1"/>
      <p:bldP spid="52" grpId="1" animBg="1"/>
      <p:bldP spid="53" grpId="0"/>
      <p:bldP spid="54" grpId="0"/>
      <p:bldP spid="54" grpId="1"/>
      <p:bldP spid="55" grpId="0"/>
      <p:bldP spid="56" grpId="0"/>
      <p:bldP spid="57" grpId="0"/>
      <p:bldP spid="58" grpId="0" animBg="1"/>
      <p:bldP spid="59" grpId="0" animBg="1"/>
      <p:bldP spid="59" grpId="1" animBg="1"/>
      <p:bldP spid="60" grpId="0" animBg="1"/>
      <p:bldP spid="60" grpId="1" animBg="1"/>
      <p:bldP spid="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Summer 2020</a:t>
            </a:r>
            <a:endParaRPr lang="en-US"/>
          </a:p>
        </p:txBody>
      </p:sp>
      <p:sp>
        <p:nvSpPr>
          <p:cNvPr id="5" name="Title 1"/>
          <p:cNvSpPr txBox="1">
            <a:spLocks/>
          </p:cNvSpPr>
          <p:nvPr/>
        </p:nvSpPr>
        <p:spPr>
          <a:xfrm>
            <a:off x="831852" y="687512"/>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Ternary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 Placeholder 2"/>
          <p:cNvSpPr txBox="1">
            <a:spLocks/>
          </p:cNvSpPr>
          <p:nvPr/>
        </p:nvSpPr>
        <p:spPr>
          <a:xfrm>
            <a:off x="845500" y="1259401"/>
            <a:ext cx="4583753"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Time Complexity (Iterative)</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8" name="TextBox 7"/>
          <p:cNvSpPr txBox="1"/>
          <p:nvPr/>
        </p:nvSpPr>
        <p:spPr>
          <a:xfrm>
            <a:off x="928686" y="1771640"/>
            <a:ext cx="3287054" cy="4093428"/>
          </a:xfrm>
          <a:prstGeom prst="rect">
            <a:avLst/>
          </a:prstGeom>
          <a:noFill/>
        </p:spPr>
        <p:txBody>
          <a:bodyPr wrap="square" rtlCol="0">
            <a:spAutoFit/>
          </a:bodyPr>
          <a:lstStyle/>
          <a:p>
            <a:pPr algn="just"/>
            <a:r>
              <a:rPr lang="en-US" sz="2000" dirty="0" smtClean="0"/>
              <a:t>We have already learnt or at least got a good idea to find the time complexity of divide and conquer problems from the binary search slide. Refer to the algorithm and simulation of ternary search, you must get the concept that this and the binary search are almost the same saving the fact that at each step the problem size (range) is reducing by factor of 3. </a:t>
            </a:r>
            <a:endParaRPr lang="en-US" sz="2000" dirty="0"/>
          </a:p>
        </p:txBody>
      </p:sp>
      <p:sp>
        <p:nvSpPr>
          <p:cNvPr id="9" name="TextBox 8"/>
          <p:cNvSpPr txBox="1"/>
          <p:nvPr/>
        </p:nvSpPr>
        <p:spPr>
          <a:xfrm>
            <a:off x="4481630" y="1795447"/>
            <a:ext cx="3371851" cy="2246769"/>
          </a:xfrm>
          <a:prstGeom prst="rect">
            <a:avLst/>
          </a:prstGeom>
          <a:noFill/>
        </p:spPr>
        <p:txBody>
          <a:bodyPr wrap="square" rtlCol="0">
            <a:spAutoFit/>
          </a:bodyPr>
          <a:lstStyle/>
          <a:p>
            <a:pPr algn="just"/>
            <a:r>
              <a:rPr lang="en-US" sz="2000" dirty="0" smtClean="0"/>
              <a:t>Initially the domain of search was the entire array of length </a:t>
            </a:r>
            <a:r>
              <a:rPr lang="en-US" sz="2000" b="1" i="1" dirty="0" smtClean="0"/>
              <a:t>n</a:t>
            </a:r>
            <a:r>
              <a:rPr lang="en-US" sz="2000" dirty="0" smtClean="0"/>
              <a:t>. At each step the search space was getting smaller by factor of 3 until 1 or 0. Find the running is same as binary search.</a:t>
            </a:r>
            <a:endParaRPr lang="en-US" sz="2000" dirty="0"/>
          </a:p>
        </p:txBody>
      </p:sp>
      <p:graphicFrame>
        <p:nvGraphicFramePr>
          <p:cNvPr id="10" name="Table 9"/>
          <p:cNvGraphicFramePr>
            <a:graphicFrameLocks noGrp="1"/>
          </p:cNvGraphicFramePr>
          <p:nvPr/>
        </p:nvGraphicFramePr>
        <p:xfrm>
          <a:off x="8172455" y="1905530"/>
          <a:ext cx="3076572" cy="3726180"/>
        </p:xfrm>
        <a:graphic>
          <a:graphicData uri="http://schemas.openxmlformats.org/drawingml/2006/table">
            <a:tbl>
              <a:tblPr firstRow="1" bandRow="1">
                <a:tableStyleId>{5C22544A-7EE6-4342-B048-85BDC9FD1C3A}</a:tableStyleId>
              </a:tblPr>
              <a:tblGrid>
                <a:gridCol w="1538286"/>
                <a:gridCol w="1538286"/>
              </a:tblGrid>
              <a:tr h="1325880">
                <a:tc>
                  <a:txBody>
                    <a:bodyPr/>
                    <a:lstStyle/>
                    <a:p>
                      <a:pPr algn="ctr"/>
                      <a:r>
                        <a:rPr lang="en-US" sz="2000" dirty="0" smtClean="0">
                          <a:solidFill>
                            <a:schemeClr val="tx1"/>
                          </a:solidFill>
                        </a:rPr>
                        <a:t>Problem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Step No.</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050">
                <a:tc>
                  <a:txBody>
                    <a:bodyPr/>
                    <a:lstStyle/>
                    <a:p>
                      <a:pPr algn="ctr"/>
                      <a:r>
                        <a:rPr lang="en-US" sz="2000" dirty="0" smtClean="0">
                          <a:solidFill>
                            <a:schemeClr val="tx1"/>
                          </a:solidFill>
                        </a:rPr>
                        <a:t>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0 </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050">
                <a:tc>
                  <a:txBody>
                    <a:bodyPr/>
                    <a:lstStyle/>
                    <a:p>
                      <a:pPr algn="ctr"/>
                      <a:r>
                        <a:rPr lang="en-US" sz="2000" dirty="0" smtClean="0">
                          <a:solidFill>
                            <a:schemeClr val="tx1"/>
                          </a:solidFill>
                        </a:rPr>
                        <a:t>n/3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050">
                <a:tc>
                  <a:txBody>
                    <a:bodyPr/>
                    <a:lstStyle/>
                    <a:p>
                      <a:pPr algn="ctr"/>
                      <a:r>
                        <a:rPr lang="en-US" sz="2000" dirty="0" smtClean="0">
                          <a:solidFill>
                            <a:schemeClr val="tx1"/>
                          </a:solidFill>
                        </a:rPr>
                        <a:t>n/9</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050">
                <a:tc>
                  <a:txBody>
                    <a:bodyPr/>
                    <a:lstStyle/>
                    <a:p>
                      <a:pPr algn="ctr"/>
                      <a:r>
                        <a:rPr lang="en-US" sz="2000" dirty="0" smtClean="0">
                          <a:solidFill>
                            <a:schemeClr val="tx1"/>
                          </a:solidFill>
                        </a:rPr>
                        <a:t>n/27</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050">
                <a:tc>
                  <a:txBody>
                    <a:bodyPr/>
                    <a:lstStyle/>
                    <a:p>
                      <a:pPr algn="ctr"/>
                      <a:r>
                        <a:rPr lang="en-US"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050">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k</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1" name="Picture 10"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 xmlns:p14="http://schemas.microsoft.com/office/powerpoint/2010/main" val="312287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Summer 2020</a:t>
            </a:r>
            <a:endParaRPr lang="en-US"/>
          </a:p>
        </p:txBody>
      </p:sp>
      <p:sp>
        <p:nvSpPr>
          <p:cNvPr id="3" name="Title 1"/>
          <p:cNvSpPr txBox="1">
            <a:spLocks/>
          </p:cNvSpPr>
          <p:nvPr/>
        </p:nvSpPr>
        <p:spPr>
          <a:xfrm>
            <a:off x="831852" y="687512"/>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Binary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 Placeholder 2"/>
          <p:cNvSpPr txBox="1">
            <a:spLocks/>
          </p:cNvSpPr>
          <p:nvPr/>
        </p:nvSpPr>
        <p:spPr>
          <a:xfrm>
            <a:off x="845500" y="1259401"/>
            <a:ext cx="4583753"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Time Complexity (Iterative) Contd.</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graphicFrame>
        <p:nvGraphicFramePr>
          <p:cNvPr id="5" name="Table 4"/>
          <p:cNvGraphicFramePr>
            <a:graphicFrameLocks noGrp="1"/>
          </p:cNvGraphicFramePr>
          <p:nvPr/>
        </p:nvGraphicFramePr>
        <p:xfrm>
          <a:off x="971550" y="1855586"/>
          <a:ext cx="3980458" cy="4040427"/>
        </p:xfrm>
        <a:graphic>
          <a:graphicData uri="http://schemas.openxmlformats.org/drawingml/2006/table">
            <a:tbl>
              <a:tblPr firstRow="1" bandRow="1">
                <a:tableStyleId>{5C22544A-7EE6-4342-B048-85BDC9FD1C3A}</a:tableStyleId>
              </a:tblPr>
              <a:tblGrid>
                <a:gridCol w="1346222"/>
                <a:gridCol w="1317118"/>
                <a:gridCol w="1317118"/>
              </a:tblGrid>
              <a:tr h="1234455">
                <a:tc>
                  <a:txBody>
                    <a:bodyPr/>
                    <a:lstStyle/>
                    <a:p>
                      <a:pPr algn="ctr"/>
                      <a:r>
                        <a:rPr lang="en-US" sz="2000" dirty="0" smtClean="0">
                          <a:solidFill>
                            <a:schemeClr val="tx1"/>
                          </a:solidFill>
                        </a:rPr>
                        <a:t>Problem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Step No.</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Work done</a:t>
                      </a:r>
                      <a:r>
                        <a:rPr lang="en-US" sz="2000" baseline="0" dirty="0" smtClean="0">
                          <a:solidFill>
                            <a:schemeClr val="tx1"/>
                          </a:solidFill>
                        </a:rPr>
                        <a:t> at each step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0 </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n/</a:t>
                      </a:r>
                      <a:r>
                        <a:rPr lang="en-US" sz="2000" dirty="0" smtClean="0">
                          <a:solidFill>
                            <a:srgbClr val="FF0000"/>
                          </a:solidFill>
                        </a:rPr>
                        <a:t>3</a:t>
                      </a: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n/</a:t>
                      </a:r>
                      <a:r>
                        <a:rPr lang="en-US" sz="2000" dirty="0" smtClean="0">
                          <a:solidFill>
                            <a:srgbClr val="FF0000"/>
                          </a:solidFill>
                        </a:rPr>
                        <a:t>9</a:t>
                      </a: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n/</a:t>
                      </a:r>
                      <a:r>
                        <a:rPr lang="en-US" sz="2000" dirty="0" smtClean="0">
                          <a:solidFill>
                            <a:srgbClr val="FF0000"/>
                          </a:solidFill>
                        </a:rPr>
                        <a:t>27</a:t>
                      </a: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k</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5214951" y="1785928"/>
            <a:ext cx="5772149" cy="3785652"/>
          </a:xfrm>
          <a:prstGeom prst="rect">
            <a:avLst/>
          </a:prstGeom>
          <a:noFill/>
        </p:spPr>
        <p:txBody>
          <a:bodyPr wrap="square" rtlCol="0">
            <a:spAutoFit/>
          </a:bodyPr>
          <a:lstStyle/>
          <a:p>
            <a:pPr algn="just"/>
            <a:r>
              <a:rPr lang="en-US" sz="2000" dirty="0" smtClean="0"/>
              <a:t>It took </a:t>
            </a:r>
            <a:r>
              <a:rPr lang="en-US" sz="2000" b="1" i="1" dirty="0" smtClean="0"/>
              <a:t>k</a:t>
            </a:r>
            <a:r>
              <a:rPr lang="en-US" sz="2000" dirty="0" smtClean="0"/>
              <a:t> steps for the searching to end </a:t>
            </a:r>
            <a:r>
              <a:rPr lang="en-US" sz="2000" smtClean="0"/>
              <a:t>and </a:t>
            </a:r>
            <a:r>
              <a:rPr lang="en-US" sz="2000" smtClean="0"/>
              <a:t>work </a:t>
            </a:r>
            <a:r>
              <a:rPr lang="en-US" sz="2000" dirty="0" smtClean="0"/>
              <a:t>done at each step was constant. We need to find </a:t>
            </a:r>
            <a:r>
              <a:rPr lang="en-US" sz="2000" b="1" i="1" dirty="0" smtClean="0"/>
              <a:t>k</a:t>
            </a:r>
            <a:r>
              <a:rPr lang="en-US" sz="2000" dirty="0" smtClean="0"/>
              <a:t> in terms of </a:t>
            </a:r>
            <a:r>
              <a:rPr lang="en-US" sz="2000" b="1" i="1" dirty="0" smtClean="0"/>
              <a:t>n. </a:t>
            </a:r>
            <a:r>
              <a:rPr lang="en-US" sz="2000" dirty="0" smtClean="0"/>
              <a:t>If you notice the divisors of the problem size </a:t>
            </a:r>
            <a:r>
              <a:rPr lang="en-US" sz="2000" dirty="0" smtClean="0">
                <a:solidFill>
                  <a:srgbClr val="FF0000"/>
                </a:solidFill>
              </a:rPr>
              <a:t>(marked red)</a:t>
            </a:r>
            <a:r>
              <a:rPr lang="en-US" sz="2000" dirty="0" smtClean="0"/>
              <a:t> are all powers of 3 and we can use the step numbers as exponents. Therefore each problem size can  be written as, </a:t>
            </a:r>
          </a:p>
          <a:p>
            <a:pPr algn="just"/>
            <a:r>
              <a:rPr lang="en-US" sz="2000" b="1" i="1" dirty="0" smtClean="0"/>
              <a:t>n/3^(step no.)</a:t>
            </a:r>
          </a:p>
          <a:p>
            <a:pPr algn="just"/>
            <a:r>
              <a:rPr lang="en-US" sz="2000" dirty="0" smtClean="0"/>
              <a:t>The last line can be written an, </a:t>
            </a:r>
            <a:r>
              <a:rPr lang="en-US" sz="2000" b="1" i="1" dirty="0" smtClean="0"/>
              <a:t>1 = n/3^k</a:t>
            </a:r>
            <a:r>
              <a:rPr lang="en-US" sz="2000" dirty="0" smtClean="0"/>
              <a:t>.</a:t>
            </a:r>
          </a:p>
          <a:p>
            <a:pPr algn="just"/>
            <a:r>
              <a:rPr lang="en-US" sz="2000" dirty="0" smtClean="0"/>
              <a:t>If we solve it, we will find that </a:t>
            </a:r>
            <a:r>
              <a:rPr lang="en-US" sz="2000" b="1" i="1" dirty="0" smtClean="0"/>
              <a:t>k = log</a:t>
            </a:r>
            <a:r>
              <a:rPr lang="en-US" sz="2000" b="1" i="1" baseline="-25000" dirty="0" smtClean="0"/>
              <a:t>3</a:t>
            </a:r>
            <a:r>
              <a:rPr lang="en-US" sz="2000" b="1" i="1" dirty="0" smtClean="0"/>
              <a:t>n</a:t>
            </a:r>
          </a:p>
          <a:p>
            <a:pPr algn="just"/>
            <a:r>
              <a:rPr lang="en-US" sz="2000" dirty="0" smtClean="0"/>
              <a:t>Therefore the time complexity is </a:t>
            </a:r>
            <a:r>
              <a:rPr lang="en-US" sz="2000" b="1" i="1" dirty="0" smtClean="0"/>
              <a:t>log</a:t>
            </a:r>
            <a:r>
              <a:rPr lang="en-US" sz="2000" b="1" i="1" baseline="-25000" dirty="0" smtClean="0"/>
              <a:t>3</a:t>
            </a:r>
            <a:r>
              <a:rPr lang="en-US" sz="2000" b="1" i="1" dirty="0" smtClean="0"/>
              <a:t>n </a:t>
            </a:r>
            <a:r>
              <a:rPr lang="en-US" sz="2000" dirty="0" smtClean="0"/>
              <a:t>x </a:t>
            </a:r>
            <a:r>
              <a:rPr lang="en-US" sz="2000" b="1" i="1" dirty="0" smtClean="0"/>
              <a:t>1</a:t>
            </a:r>
            <a:r>
              <a:rPr lang="en-US" sz="2000" dirty="0" smtClean="0"/>
              <a:t>, which eventually is O(</a:t>
            </a:r>
            <a:r>
              <a:rPr lang="en-US" sz="2000" b="1" i="1" dirty="0" smtClean="0"/>
              <a:t>log</a:t>
            </a:r>
            <a:r>
              <a:rPr lang="en-US" sz="2000" b="1" i="1" baseline="-25000" dirty="0" smtClean="0"/>
              <a:t>3</a:t>
            </a:r>
            <a:r>
              <a:rPr lang="en-US" sz="2000" b="1" i="1" dirty="0" smtClean="0"/>
              <a:t>n</a:t>
            </a:r>
            <a:r>
              <a:rPr lang="en-US" sz="2000" dirty="0" smtClean="0"/>
              <a:t>)</a:t>
            </a:r>
          </a:p>
          <a:p>
            <a:pPr algn="just"/>
            <a:endParaRPr lang="en-US" sz="2000" dirty="0" smtClean="0"/>
          </a:p>
        </p:txBody>
      </p:sp>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Summer 2020</a:t>
            </a:r>
            <a:endParaRPr lang="en-US" dirty="0"/>
          </a:p>
        </p:txBody>
      </p:sp>
      <p:sp>
        <p:nvSpPr>
          <p:cNvPr id="3" name="Title 1"/>
          <p:cNvSpPr txBox="1">
            <a:spLocks/>
          </p:cNvSpPr>
          <p:nvPr/>
        </p:nvSpPr>
        <p:spPr>
          <a:xfrm>
            <a:off x="831852" y="687512"/>
            <a:ext cx="5040313" cy="797739"/>
          </a:xfrm>
          <a:prstGeom prst="rect">
            <a:avLst/>
          </a:prstGeom>
        </p:spPr>
        <p:txBody>
          <a:bodyPr>
            <a:normAutofit/>
          </a:bodyPr>
          <a:lstStyle/>
          <a:p>
            <a:pPr lvl="0">
              <a:lnSpc>
                <a:spcPct val="90000"/>
              </a:lnSpc>
              <a:spcBef>
                <a:spcPct val="0"/>
              </a:spcBef>
              <a:defRPr/>
            </a:pPr>
            <a:r>
              <a:rPr lang="en-US" sz="4400" dirty="0" smtClean="0"/>
              <a:t>Ternary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 Placeholder 2"/>
          <p:cNvSpPr txBox="1">
            <a:spLocks/>
          </p:cNvSpPr>
          <p:nvPr/>
        </p:nvSpPr>
        <p:spPr>
          <a:xfrm>
            <a:off x="845500" y="1259401"/>
            <a:ext cx="4583753"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Recursive</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7" name="Rectangle 6"/>
          <p:cNvSpPr/>
          <p:nvPr/>
        </p:nvSpPr>
        <p:spPr>
          <a:xfrm rot="21131248">
            <a:off x="4056867" y="927755"/>
            <a:ext cx="4706545"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u="sng"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rPr>
              <a:t>Assignment</a:t>
            </a:r>
          </a:p>
          <a:p>
            <a:pPr algn="ctr"/>
            <a:r>
              <a:rPr lang="en-US" sz="5400" b="1" u="sng"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rPr>
              <a:t>Due next week </a:t>
            </a:r>
            <a:endParaRPr lang="en-US" sz="5400" b="1" u="sng" spc="5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endParaRPr>
          </a:p>
        </p:txBody>
      </p:sp>
      <p:sp>
        <p:nvSpPr>
          <p:cNvPr id="8" name="TextBox 7"/>
          <p:cNvSpPr txBox="1"/>
          <p:nvPr/>
        </p:nvSpPr>
        <p:spPr>
          <a:xfrm>
            <a:off x="1064525" y="3166281"/>
            <a:ext cx="8632363" cy="923330"/>
          </a:xfrm>
          <a:prstGeom prst="rect">
            <a:avLst/>
          </a:prstGeom>
          <a:noFill/>
        </p:spPr>
        <p:txBody>
          <a:bodyPr wrap="none" rtlCol="0">
            <a:spAutoFit/>
          </a:bodyPr>
          <a:lstStyle/>
          <a:p>
            <a:pPr marL="342900" indent="-342900">
              <a:buAutoNum type="arabicPeriod"/>
            </a:pPr>
            <a:r>
              <a:rPr lang="en-US" dirty="0" smtClean="0"/>
              <a:t>Find the recurrence equation of ternary search.</a:t>
            </a:r>
          </a:p>
          <a:p>
            <a:pPr marL="342900" indent="-342900">
              <a:buAutoNum type="arabicPeriod"/>
            </a:pPr>
            <a:r>
              <a:rPr lang="en-US" dirty="0" smtClean="0"/>
              <a:t>Solve the above equation to derive the big O of ternary search. [Draw the tree]</a:t>
            </a:r>
          </a:p>
          <a:p>
            <a:pPr marL="342900" indent="-342900">
              <a:buAutoNum type="arabicPeriod"/>
            </a:pPr>
            <a:r>
              <a:rPr lang="en-US" dirty="0" smtClean="0"/>
              <a:t>What do you think the running time would be if find the number in the very first loop?</a:t>
            </a:r>
          </a:p>
        </p:txBody>
      </p:sp>
      <p:pic>
        <p:nvPicPr>
          <p:cNvPr id="9" name="Picture 8"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627</Words>
  <Application>Microsoft Office PowerPoint</Application>
  <PresentationFormat>Custom</PresentationFormat>
  <Paragraphs>141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Ternary Search</vt:lpstr>
      <vt:lpstr>Ternary Search</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252</cp:revision>
  <dcterms:created xsi:type="dcterms:W3CDTF">2020-07-06T13:48:32Z</dcterms:created>
  <dcterms:modified xsi:type="dcterms:W3CDTF">2020-07-11T20:45:56Z</dcterms:modified>
</cp:coreProperties>
</file>