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Arialle" panose="020B0604020202020204"/>
      <p:regular r:id="rId18"/>
    </p:embeddedFont>
    <p:embeddedFont>
      <p:font typeface="Arialle Bold" panose="020B0704020202020204"/>
      <p:bold r:id="rId19"/>
    </p:embeddedFont>
    <p:embeddedFont>
      <p:font typeface="Arialle Italics" panose="020B0604020202090204"/>
      <p: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-696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r="23622"/>
          <a:stretch>
            <a:fillRect/>
          </a:stretch>
        </p:blipFill>
        <p:spPr>
          <a:xfrm>
            <a:off x="13630989" y="403015"/>
            <a:ext cx="3547538" cy="1325689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9472" y="238514"/>
            <a:ext cx="4928372" cy="143304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555497" y="2720376"/>
            <a:ext cx="9312902" cy="2872047"/>
            <a:chOff x="0" y="-390525"/>
            <a:chExt cx="12417202" cy="3829395"/>
          </a:xfrm>
        </p:grpSpPr>
        <p:sp>
          <p:nvSpPr>
            <p:cNvPr id="9" name="TextBox 9"/>
            <p:cNvSpPr txBox="1"/>
            <p:nvPr/>
          </p:nvSpPr>
          <p:spPr>
            <a:xfrm>
              <a:off x="0" y="-390525"/>
              <a:ext cx="10857611" cy="3829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755"/>
                </a:lnSpc>
              </a:pPr>
              <a:r>
                <a:rPr lang="en-US" sz="16970" dirty="0">
                  <a:solidFill>
                    <a:srgbClr val="000980"/>
                  </a:solidFill>
                  <a:latin typeface="Arialle" panose="020B0604020202020204"/>
                </a:rPr>
                <a:t>SAMVA </a:t>
              </a:r>
              <a:endParaRPr lang="en-US" sz="16970" dirty="0">
                <a:solidFill>
                  <a:srgbClr val="000980"/>
                </a:solidFill>
                <a:latin typeface="Arialle" panose="020B0604020202020204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508422" y="1950454"/>
              <a:ext cx="1908780" cy="14884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215"/>
                </a:lnSpc>
              </a:pPr>
              <a:r>
                <a:rPr lang="en-US" sz="6580" dirty="0">
                  <a:solidFill>
                    <a:srgbClr val="000980"/>
                  </a:solidFill>
                  <a:latin typeface="Arialle" panose="020B0604020202020204"/>
                </a:rPr>
                <a:t>UF</a:t>
              </a:r>
              <a:endParaRPr lang="en-US" sz="6580" dirty="0">
                <a:solidFill>
                  <a:srgbClr val="000980"/>
                </a:solidFill>
                <a:latin typeface="Arialle" panose="020B0604020202020204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09472" y="5535274"/>
            <a:ext cx="1606905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980"/>
                </a:solidFill>
                <a:latin typeface="Arialle Bold" panose="020B0704020202020204"/>
              </a:rPr>
              <a:t>SISTEMA DE ANÁLISE E MONITORAMENTO DE VARIÁVEIS AMBIENTES </a:t>
            </a:r>
            <a:r>
              <a:rPr lang="pt-BR" altLang="en-US" sz="2500">
                <a:solidFill>
                  <a:srgbClr val="000980"/>
                </a:solidFill>
                <a:latin typeface="Arialle Bold" panose="020B0704020202020204"/>
              </a:rPr>
              <a:t>EM </a:t>
            </a:r>
            <a:r>
              <a:rPr lang="en-US" sz="2500">
                <a:solidFill>
                  <a:srgbClr val="000980"/>
                </a:solidFill>
                <a:latin typeface="Arialle Bold" panose="020B0704020202020204"/>
              </a:rPr>
              <a:t>UNIDADES FRIGORÍFICAS</a:t>
            </a:r>
            <a:endParaRPr lang="en-US" sz="250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09472" y="7176750"/>
            <a:ext cx="7515034" cy="202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Arialle Bold" panose="020B0704020202020204"/>
              </a:rPr>
              <a:t>Cristofer Gaier Sais </a:t>
            </a:r>
            <a:endParaRPr lang="en-US" sz="2860">
              <a:solidFill>
                <a:srgbClr val="000000"/>
              </a:solidFill>
              <a:latin typeface="Arialle Bold" panose="020B0704020202020204"/>
            </a:endParaRPr>
          </a:p>
          <a:p>
            <a:pPr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Arialle" panose="020B0604020202020204"/>
              </a:rPr>
              <a:t>Orientador: Prof. Rogério Malta Branco </a:t>
            </a:r>
            <a:endParaRPr lang="en-US" sz="2860">
              <a:solidFill>
                <a:srgbClr val="000000"/>
              </a:solidFill>
              <a:latin typeface="Arialle" panose="020B0604020202020204"/>
            </a:endParaRPr>
          </a:p>
          <a:p>
            <a:pPr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Arialle" panose="020B0604020202020204"/>
              </a:rPr>
              <a:t>Coorientador: Prof. Ivoni Carlos Acunha Junior</a:t>
            </a:r>
            <a:endParaRPr lang="en-US" sz="2860">
              <a:solidFill>
                <a:srgbClr val="000000"/>
              </a:solidFill>
              <a:latin typeface="Arialle" panose="020B0604020202020204"/>
            </a:endParaRPr>
          </a:p>
          <a:p>
            <a:pPr>
              <a:lnSpc>
                <a:spcPts val="4005"/>
              </a:lnSpc>
            </a:pPr>
            <a:endParaRPr lang="en-US" sz="2860">
              <a:solidFill>
                <a:srgbClr val="000000"/>
              </a:solidFill>
              <a:latin typeface="Arialle" panose="020B0604020202020204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17489" t="8656" r="17308" b="52302"/>
          <a:stretch>
            <a:fillRect/>
          </a:stretch>
        </p:blipFill>
        <p:spPr>
          <a:xfrm>
            <a:off x="10459832" y="7223536"/>
            <a:ext cx="6799379" cy="20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59832" y="2030647"/>
            <a:ext cx="6799468" cy="445291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1671554"/>
            <a:ext cx="9701488" cy="1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Resultados: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19175" y="2907005"/>
            <a:ext cx="8466883" cy="629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Aquisição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de dados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efetiva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e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conforme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os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parâmetros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definidos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;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Implementação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da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função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Arialle Italics" panose="020B0604020202090204"/>
              </a:rPr>
              <a:t>Light Sleep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realizada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com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sucesso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;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Invólucro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atendendo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os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requisitos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para a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proteção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de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chuvas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;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Recepção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dos dados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em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tempo real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na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plataforma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ThingsBoard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.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232130" y="9722485"/>
            <a:ext cx="4027170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Resultados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1671554"/>
            <a:ext cx="9701488" cy="1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Conclusão: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821280"/>
            <a:ext cx="16230510" cy="523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Através da conclusão dos objetivos específicos, foi possível alcançar o objetivo geral;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Dificuldade de implementação do modo</a:t>
            </a:r>
            <a:r>
              <a:rPr lang="en-US" sz="2700">
                <a:solidFill>
                  <a:srgbClr val="000000"/>
                </a:solidFill>
                <a:latin typeface="Arialle Italics" panose="020B0604020202090204"/>
              </a:rPr>
              <a:t> Deep Sleep</a:t>
            </a: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 (sono profundo) no módulo ESP-01;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 Elaboração e implementação de uma função que evite perda de dados caso não haja conexão estável com a internet;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 Definir o tempo de </a:t>
            </a:r>
            <a:r>
              <a:rPr lang="en-US" sz="2700">
                <a:solidFill>
                  <a:srgbClr val="000000"/>
                </a:solidFill>
                <a:latin typeface="Arialle Italics" panose="020B0604020202090204"/>
              </a:rPr>
              <a:t>Light Sleep </a:t>
            </a: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dos módulos  através da plataforma ThingsBoard.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751560" y="9722485"/>
            <a:ext cx="3507105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Conclusão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481596" y="4447027"/>
            <a:ext cx="5324808" cy="1392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15"/>
              </a:lnSpc>
            </a:pPr>
            <a:r>
              <a:rPr lang="en-US" sz="8510" dirty="0" err="1">
                <a:solidFill>
                  <a:srgbClr val="000980"/>
                </a:solidFill>
                <a:latin typeface="Arialle Bold" panose="020B0704020202020204"/>
              </a:rPr>
              <a:t>Obrigado</a:t>
            </a:r>
            <a:r>
              <a:rPr lang="en-US" sz="8510" dirty="0">
                <a:solidFill>
                  <a:srgbClr val="000980"/>
                </a:solidFill>
                <a:latin typeface="Arialle Bold" panose="020B0704020202020204"/>
              </a:rPr>
              <a:t>!</a:t>
            </a:r>
            <a:endParaRPr lang="en-US" sz="8510" dirty="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l="4183" t="1783" r="10355" b="5094"/>
          <a:stretch>
            <a:fillRect/>
          </a:stretch>
        </p:blipFill>
        <p:spPr>
          <a:xfrm>
            <a:off x="9521889" y="3037511"/>
            <a:ext cx="8532164" cy="432242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671320"/>
            <a:ext cx="5427980" cy="1096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Justificativa: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317397"/>
            <a:ext cx="7633887" cy="4847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Ind</a:t>
            </a:r>
            <a:r>
              <a:rPr lang="pt-BR" altLang="en-US" sz="2700">
                <a:solidFill>
                  <a:srgbClr val="000000"/>
                </a:solidFill>
                <a:latin typeface="Arialle" panose="020B0604020202020204"/>
              </a:rPr>
              <a:t>ú</a:t>
            </a: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strias têm investido fortemente na automação;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Plantas frigoríficas geram um elevado custo energético;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Monitoramento do microclima para a customização das atuações em câmaras frigoríficas.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391640" y="9722485"/>
            <a:ext cx="2867025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Justificativa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6747105" y="59579"/>
            <a:ext cx="4991909" cy="1585247"/>
            <a:chOff x="0" y="-219075"/>
            <a:chExt cx="6655879" cy="211366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19075"/>
              <a:ext cx="5982398" cy="211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90"/>
                </a:lnSpc>
              </a:pPr>
              <a:r>
                <a:rPr lang="en-US" sz="9350">
                  <a:solidFill>
                    <a:srgbClr val="000980"/>
                  </a:solidFill>
                  <a:latin typeface="Arialle" panose="020B0604020202020204"/>
                </a:rPr>
                <a:t>SAMVA </a:t>
              </a:r>
              <a:endParaRPr lang="en-US" sz="9350">
                <a:solidFill>
                  <a:srgbClr val="000980"/>
                </a:solidFill>
                <a:latin typeface="Arialle" panose="020B0604020202020204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837238" y="971170"/>
              <a:ext cx="818641" cy="826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75"/>
                </a:lnSpc>
              </a:pPr>
              <a:r>
                <a:rPr lang="en-US" sz="3625">
                  <a:solidFill>
                    <a:srgbClr val="000980"/>
                  </a:solidFill>
                  <a:latin typeface="Arialle" panose="020B0604020202020204"/>
                </a:rPr>
                <a:t>UF</a:t>
              </a:r>
              <a:endParaRPr lang="en-US" sz="3625">
                <a:solidFill>
                  <a:srgbClr val="000980"/>
                </a:solidFill>
                <a:latin typeface="Arialle" panose="020B06040202020202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1671320"/>
            <a:ext cx="5354320" cy="1096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Objetivos: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425591"/>
            <a:ext cx="15791529" cy="618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Elaboração de um módulo capaz de coletar e enviar dados do ambiente a uma plataforma de monitoramento;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1165860" lvl="2" indent="-388620" algn="just">
              <a:lnSpc>
                <a:spcPts val="3780"/>
              </a:lnSpc>
              <a:buFont typeface="Arial" panose="020B0604020202020204"/>
              <a:buChar char="⚬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Elaboração do hardware do módulo de aquisição de dados;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1165860" lvl="2" indent="-388620" algn="just">
              <a:lnSpc>
                <a:spcPts val="3780"/>
              </a:lnSpc>
              <a:buFont typeface="Arial" panose="020B0604020202020204"/>
              <a:buChar char="⚬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Desenvolvimento do firmware do módulo de aquisição de dados;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1165860" lvl="2" indent="-388620" algn="just">
              <a:lnSpc>
                <a:spcPts val="3780"/>
              </a:lnSpc>
              <a:buFont typeface="Arial" panose="020B0604020202020204"/>
              <a:buChar char="⚬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Desenvolvimento do invólucro do módulo de aquisição de dados; 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1165860" lvl="2" indent="-388620" algn="just">
              <a:lnSpc>
                <a:spcPts val="3780"/>
              </a:lnSpc>
              <a:buFont typeface="Arial" panose="020B0604020202020204"/>
              <a:buChar char="⚬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Construção de uma aplicação para análise e monitoramento dos dados.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965045" y="9722485"/>
            <a:ext cx="2293620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Objetivos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b="592"/>
          <a:stretch>
            <a:fillRect/>
          </a:stretch>
        </p:blipFill>
        <p:spPr>
          <a:xfrm>
            <a:off x="8701441" y="1728704"/>
            <a:ext cx="8780964" cy="787482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1671554"/>
            <a:ext cx="9701488" cy="1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Hardware: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888216"/>
            <a:ext cx="7097547" cy="476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Utilização do módulo ESP-01 e dos sensores DHT11 e BMP280;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Elaboração e construção da placa de circuito impresso (PCI).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15395" y="9722485"/>
            <a:ext cx="5843905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Projeto e implementação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48800" y="3060205"/>
            <a:ext cx="3952796" cy="47916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12772742" y="3373934"/>
            <a:ext cx="5421885" cy="416417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1671554"/>
            <a:ext cx="9701488" cy="1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Hardware: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57560" y="9722485"/>
            <a:ext cx="6301740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Projeto e implementação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2888216"/>
            <a:ext cx="7097547" cy="476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Utilização do módulo ESP-01 e dos sensores DHT11 e BMP280;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Elaboração e construção da placa de circuito impresso (PCI).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1671554"/>
            <a:ext cx="9701488" cy="1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Firmware: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821280"/>
            <a:ext cx="8997862" cy="7266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Aquisição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de dados (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temperatura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umidade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e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pressão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);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Envio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de dados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por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telemetria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(MQTT) para a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plataforma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de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armazenamento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e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análise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dos dados;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marL="1165860" lvl="2" indent="-388620" algn="just">
              <a:lnSpc>
                <a:spcPts val="3780"/>
              </a:lnSpc>
              <a:buFont typeface="Arial" panose="020B0604020202020204"/>
              <a:buChar char="⚬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Linguagem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Micropython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;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marL="1165860" lvl="2" indent="-388620" algn="just">
              <a:lnSpc>
                <a:spcPts val="3780"/>
              </a:lnSpc>
              <a:buFont typeface="Arial" panose="020B0604020202020204"/>
              <a:buChar char="⚬"/>
            </a:pP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Biblioteca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uMQTT.simple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;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Economia de </a:t>
            </a:r>
            <a:r>
              <a:rPr lang="en-US" sz="2700" dirty="0" err="1">
                <a:solidFill>
                  <a:srgbClr val="000000"/>
                </a:solidFill>
                <a:latin typeface="Arialle" panose="020B0604020202020204"/>
              </a:rPr>
              <a:t>Energia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 com </a:t>
            </a:r>
            <a:r>
              <a:rPr lang="en-US" sz="2700" dirty="0">
                <a:solidFill>
                  <a:srgbClr val="000000"/>
                </a:solidFill>
                <a:latin typeface="Arialle Italics" panose="020B0604020202090204"/>
              </a:rPr>
              <a:t>Light Sleep</a:t>
            </a:r>
            <a:r>
              <a:rPr lang="en-US" sz="2700" dirty="0">
                <a:solidFill>
                  <a:srgbClr val="000000"/>
                </a:solidFill>
                <a:latin typeface="Arialle" panose="020B0604020202020204"/>
              </a:rPr>
              <a:t>.</a:t>
            </a: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 dirty="0">
              <a:solidFill>
                <a:srgbClr val="000000"/>
              </a:solidFill>
              <a:latin typeface="Arialle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56900" y="9722485"/>
            <a:ext cx="6502400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Projeto e implementação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t="536"/>
          <a:stretch>
            <a:fillRect/>
          </a:stretch>
        </p:blipFill>
        <p:spPr>
          <a:xfrm>
            <a:off x="12214749" y="1728704"/>
            <a:ext cx="5044461" cy="7949194"/>
          </a:xfrm>
          <a:prstGeom prst="rect">
            <a:avLst/>
          </a:prstGeom>
        </p:spPr>
      </p:pic>
      <p:sp>
        <p:nvSpPr>
          <p:cNvPr id="14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6453" y="4551086"/>
            <a:ext cx="9833026" cy="33367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56228" y="2970651"/>
            <a:ext cx="6003072" cy="574984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794240" y="9722485"/>
            <a:ext cx="7465060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Projeto e implementação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671554"/>
            <a:ext cx="9701488" cy="1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Invólucro: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2941571"/>
            <a:ext cx="9819774" cy="4760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Utilização da plataforma ThingsBoard;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Criação de uma aplicação personalizada;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Arialle" panose="020B0604020202020204"/>
              </a:rPr>
              <a:t>Elaboração do Dashboard.</a:t>
            </a: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  <a:p>
            <a:pPr algn="just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Arialle" panose="020B0604020202020204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271" t="4324" r="271"/>
          <a:stretch>
            <a:fillRect/>
          </a:stretch>
        </p:blipFill>
        <p:spPr>
          <a:xfrm>
            <a:off x="8458116" y="2771792"/>
            <a:ext cx="8602808" cy="603561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2" name="TextBox 12"/>
          <p:cNvSpPr txBox="1"/>
          <p:nvPr/>
        </p:nvSpPr>
        <p:spPr>
          <a:xfrm>
            <a:off x="11007090" y="9722485"/>
            <a:ext cx="6252210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Projeto e implementação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1671554"/>
            <a:ext cx="9701488" cy="107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55"/>
              </a:lnSpc>
            </a:pPr>
            <a:r>
              <a:rPr lang="en-US" sz="6110">
                <a:solidFill>
                  <a:srgbClr val="000980"/>
                </a:solidFill>
                <a:latin typeface="Arialle Bold" panose="020B0704020202020204"/>
              </a:rPr>
              <a:t>Plataforma IoT:</a:t>
            </a:r>
            <a:endParaRPr lang="en-US" sz="6110">
              <a:solidFill>
                <a:srgbClr val="000980"/>
              </a:solidFill>
              <a:latin typeface="Arialle Bold" panose="020B0704020202020204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71554"/>
            <a:ext cx="16230600" cy="0"/>
          </a:xfrm>
          <a:prstGeom prst="line">
            <a:avLst/>
          </a:prstGeom>
          <a:ln w="57150" cap="flat">
            <a:solidFill>
              <a:srgbClr val="00098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504646" y="9763623"/>
            <a:ext cx="19297293" cy="2659091"/>
            <a:chOff x="0" y="0"/>
            <a:chExt cx="5082415" cy="7003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82415" cy="700337"/>
            </a:xfrm>
            <a:custGeom>
              <a:avLst/>
              <a:gdLst/>
              <a:ahLst/>
              <a:cxnLst/>
              <a:rect l="l" t="t" r="r" b="b"/>
              <a:pathLst>
                <a:path w="5082415" h="700337">
                  <a:moveTo>
                    <a:pt x="0" y="0"/>
                  </a:moveTo>
                  <a:lnTo>
                    <a:pt x="5082415" y="0"/>
                  </a:lnTo>
                  <a:lnTo>
                    <a:pt x="5082415" y="700337"/>
                  </a:lnTo>
                  <a:lnTo>
                    <a:pt x="0" y="700337"/>
                  </a:lnTo>
                  <a:close/>
                </a:path>
              </a:pathLst>
            </a:custGeom>
            <a:solidFill>
              <a:srgbClr val="00098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28700" y="8981707"/>
            <a:ext cx="2689089" cy="7819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94249" y="1969001"/>
            <a:ext cx="14099502" cy="6965081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747105" y="59579"/>
            <a:ext cx="4486798" cy="1585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90"/>
              </a:lnSpc>
            </a:pPr>
            <a:r>
              <a:rPr lang="en-US" sz="9350">
                <a:solidFill>
                  <a:srgbClr val="000980"/>
                </a:solidFill>
                <a:latin typeface="Arialle" panose="020B0604020202020204"/>
              </a:rPr>
              <a:t>SAMVA </a:t>
            </a:r>
            <a:endParaRPr lang="en-US" sz="9350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25033" y="952262"/>
            <a:ext cx="613981" cy="61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5"/>
              </a:lnSpc>
            </a:pPr>
            <a:r>
              <a:rPr lang="en-US" sz="3625">
                <a:solidFill>
                  <a:srgbClr val="000980"/>
                </a:solidFill>
                <a:latin typeface="Arialle" panose="020B0604020202020204"/>
              </a:rPr>
              <a:t>UF</a:t>
            </a:r>
            <a:endParaRPr lang="en-US" sz="3625">
              <a:solidFill>
                <a:srgbClr val="000980"/>
              </a:solidFill>
              <a:latin typeface="Arialle" panose="020B0604020202020204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11007090" y="9722485"/>
            <a:ext cx="6252210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3145">
                <a:solidFill>
                  <a:srgbClr val="FFFFFF"/>
                </a:solidFill>
                <a:latin typeface="Arialle Bold" panose="020B0704020202020204"/>
              </a:rPr>
              <a:t>Projeto e implementação</a:t>
            </a:r>
            <a:endParaRPr lang="en-US" sz="3145">
              <a:solidFill>
                <a:srgbClr val="FFFFFF"/>
              </a:solidFill>
              <a:latin typeface="Arialle Bold" panose="020B07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WPS Presentation</Application>
  <PresentationFormat>Personalizar</PresentationFormat>
  <Paragraphs>179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Arialle</vt:lpstr>
      <vt:lpstr>Arialle Bold</vt:lpstr>
      <vt:lpstr>Arial</vt:lpstr>
      <vt:lpstr>Arialle Italics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</dc:title>
  <dc:creator/>
  <cp:lastModifiedBy>Cristofer</cp:lastModifiedBy>
  <cp:revision>8</cp:revision>
  <dcterms:created xsi:type="dcterms:W3CDTF">2006-08-16T00:00:00Z</dcterms:created>
  <dcterms:modified xsi:type="dcterms:W3CDTF">2022-12-13T14:17:01Z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B924E07FA6A14D0D87D63861D1CF0C3E</vt:lpwstr>
  </property>
  <property fmtid="{D5CDD505-2E9C-101B-9397-08002B2CF9AE}" pid="3" name="KSOProductBuildVer">
    <vt:lpwstr>1046-11.2.0.11417</vt:lpwstr>
  </property>
</Properties>
</file>