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pt-B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5442C"/>
    <a:srgbClr val="336600"/>
    <a:srgbClr val="18563A"/>
    <a:srgbClr val="144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854"/>
    <p:restoredTop sz="94712"/>
  </p:normalViewPr>
  <p:slideViewPr>
    <p:cSldViewPr showGuides="1">
      <p:cViewPr varScale="1">
        <p:scale>
          <a:sx n="82" d="100"/>
          <a:sy n="82" d="100"/>
        </p:scale>
        <p:origin x="960" y="58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pt-BR" altLang="pt-BR" dirty="0"/>
              <a:t>Clique para editar o estilo do título mestre</a:t>
            </a:r>
            <a:endParaRPr lang="pt-BR" altLang="pt-BR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pt-BR" altLang="pt-BR" dirty="0"/>
              <a:t>Clique para editar os estilos do texto mestre</a:t>
            </a:r>
            <a:endParaRPr lang="pt-BR" altLang="pt-BR" dirty="0"/>
          </a:p>
          <a:p>
            <a:pPr lvl="1"/>
            <a:r>
              <a:rPr lang="pt-BR" altLang="pt-BR" dirty="0"/>
              <a:t>Segundo nível</a:t>
            </a:r>
            <a:endParaRPr lang="pt-BR" altLang="pt-BR" dirty="0"/>
          </a:p>
          <a:p>
            <a:pPr lvl="2"/>
            <a:r>
              <a:rPr lang="pt-BR" altLang="pt-BR" dirty="0"/>
              <a:t>Terceiro nível</a:t>
            </a:r>
            <a:endParaRPr lang="pt-BR" altLang="pt-BR" dirty="0"/>
          </a:p>
          <a:p>
            <a:pPr lvl="3"/>
            <a:r>
              <a:rPr lang="pt-BR" altLang="pt-BR" dirty="0"/>
              <a:t>Quarto nível</a:t>
            </a:r>
            <a:endParaRPr lang="pt-BR" altLang="pt-BR" dirty="0"/>
          </a:p>
          <a:p>
            <a:pPr lvl="4"/>
            <a:r>
              <a:rPr lang="pt-BR" altLang="pt-BR" dirty="0"/>
              <a:t>Quinto nível</a:t>
            </a:r>
            <a:endParaRPr lang="pt-BR" alt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mbria" panose="020405030504060302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pt-BR" altLang="pt-BR" dirty="0"/>
              <a:t>Clique para editar o estilo do título mestre</a:t>
            </a:r>
            <a:endParaRPr lang="pt-BR" altLang="pt-BR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pt-BR" altLang="pt-BR" dirty="0"/>
              <a:t>Clique para editar os estilos do texto mestre</a:t>
            </a:r>
            <a:endParaRPr lang="pt-BR" altLang="pt-BR" dirty="0"/>
          </a:p>
          <a:p>
            <a:pPr lvl="1"/>
            <a:r>
              <a:rPr lang="pt-BR" altLang="pt-BR" dirty="0"/>
              <a:t>Segundo nível</a:t>
            </a:r>
            <a:endParaRPr lang="pt-BR" altLang="pt-BR" dirty="0"/>
          </a:p>
          <a:p>
            <a:pPr lvl="2"/>
            <a:r>
              <a:rPr lang="pt-BR" altLang="pt-BR" dirty="0"/>
              <a:t>Terceiro nível</a:t>
            </a:r>
            <a:endParaRPr lang="pt-BR" altLang="pt-BR" dirty="0"/>
          </a:p>
          <a:p>
            <a:pPr lvl="3"/>
            <a:r>
              <a:rPr lang="pt-BR" altLang="pt-BR" dirty="0"/>
              <a:t>Quarto nível</a:t>
            </a:r>
            <a:endParaRPr lang="pt-BR" altLang="pt-BR" dirty="0"/>
          </a:p>
          <a:p>
            <a:pPr lvl="4"/>
            <a:r>
              <a:rPr lang="pt-BR" altLang="pt-BR" dirty="0"/>
              <a:t>Quinto nível</a:t>
            </a:r>
            <a:endParaRPr lang="pt-BR" alt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mbria" panose="020405030504060302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CaixaDeTexto 1"/>
          <p:cNvSpPr txBox="1"/>
          <p:nvPr/>
        </p:nvSpPr>
        <p:spPr>
          <a:xfrm>
            <a:off x="1366520" y="2132965"/>
            <a:ext cx="64115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pt-BR" altLang="pt-BR" sz="9600" dirty="0">
                <a:solidFill>
                  <a:srgbClr val="15442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SAMVA </a:t>
            </a:r>
            <a:r>
              <a:rPr lang="pt-BR" altLang="pt-BR" sz="6600" baseline="-25000" dirty="0">
                <a:solidFill>
                  <a:srgbClr val="15442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IF</a:t>
            </a:r>
            <a:endParaRPr lang="pt-BR" altLang="pt-BR" sz="6600" baseline="-25000" dirty="0">
              <a:solidFill>
                <a:srgbClr val="15442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23583" y="5157470"/>
            <a:ext cx="3240088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pt-BR" kern="1200" cap="none" spc="0" normalizeH="0" baseline="0" noProof="0" dirty="0">
                <a:solidFill>
                  <a:srgbClr val="154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NOME: Cristofer Gaiar Sais</a:t>
            </a:r>
            <a:br>
              <a:rPr kumimoji="0" lang="pt-BR" kern="1200" cap="none" spc="0" normalizeH="0" baseline="0" noProof="0" dirty="0">
                <a:solidFill>
                  <a:srgbClr val="154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pt-BR" kern="1200" cap="none" spc="0" normalizeH="0" baseline="0" noProof="0" dirty="0">
                <a:solidFill>
                  <a:srgbClr val="154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TURMA: 4E</a:t>
            </a:r>
            <a:endParaRPr kumimoji="0" lang="pt-BR" kern="1200" cap="none" spc="0" normalizeH="0" baseline="0" noProof="0" dirty="0">
              <a:solidFill>
                <a:srgbClr val="1544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723900" y="3573145"/>
            <a:ext cx="806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rgbClr val="15442C"/>
                </a:solidFill>
              </a:rPr>
              <a:t>SISTEMA DE ANÁLISE E MONITORAMENTO DE VARIÁVEIS AMBIENTES PARA A INDÚSTRIA FRIGORÍFICA</a:t>
            </a:r>
            <a:endParaRPr lang="pt-BR" altLang="en-US" sz="1200">
              <a:solidFill>
                <a:srgbClr val="15442C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tângulo 11"/>
          <p:cNvSpPr/>
          <p:nvPr/>
        </p:nvSpPr>
        <p:spPr>
          <a:xfrm>
            <a:off x="0" y="1052513"/>
            <a:ext cx="4427538" cy="46038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" name="Título 20"/>
          <p:cNvSpPr>
            <a:spLocks noGrp="1"/>
          </p:cNvSpPr>
          <p:nvPr>
            <p:ph type="title" hasCustomPrompt="1"/>
          </p:nvPr>
        </p:nvSpPr>
        <p:spPr>
          <a:xfrm>
            <a:off x="468630" y="116523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pt-BR" altLang="en-US" sz="2000">
                <a:solidFill>
                  <a:srgbClr val="15442C"/>
                </a:solidFill>
                <a:sym typeface="+mn-ea"/>
              </a:rPr>
              <a:t>SISTEMA DE ANÁLISE E MONITORAMENTO DE VARIÁVEIS AMBIENTES PARA A INDÚSTRIA FRIGORÍFICA</a:t>
            </a:r>
            <a:endParaRPr lang="pt-BR" altLang="pt-BR" sz="2000" dirty="0">
              <a:latin typeface="Arial" panose="020B0604020202020204" pitchFamily="34" charset="0"/>
            </a:endParaRPr>
          </a:p>
        </p:txBody>
      </p:sp>
      <p:sp>
        <p:nvSpPr>
          <p:cNvPr id="3076" name="CaixaDeTexto 3"/>
          <p:cNvSpPr txBox="1"/>
          <p:nvPr/>
        </p:nvSpPr>
        <p:spPr>
          <a:xfrm>
            <a:off x="468313" y="1916113"/>
            <a:ext cx="4098925" cy="3322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sz="1400" dirty="0">
                <a:latin typeface="Arial" panose="020B0604020202020204" pitchFamily="34" charset="0"/>
              </a:rPr>
              <a:t> </a:t>
            </a:r>
            <a:r>
              <a:rPr lang="pt-BR" sz="1400" dirty="0">
                <a:cs typeface="Arial" panose="020B0604020202020204" pitchFamily="34" charset="0"/>
              </a:rPr>
              <a:t>C</a:t>
            </a:r>
            <a:r>
              <a:rPr sz="1400" dirty="0">
                <a:cs typeface="Arial" panose="020B0604020202020204" pitchFamily="34" charset="0"/>
              </a:rPr>
              <a:t>oletar, armazenar e disponibilizar dados referentes à temperatura ambiente, umidade relativa do ar e pressão atmosférica de determinados locais de uma unidade frigorífica</a:t>
            </a:r>
            <a:r>
              <a:rPr lang="pt-BR" sz="1400" dirty="0">
                <a:cs typeface="Arial" panose="020B0604020202020204" pitchFamily="34" charset="0"/>
              </a:rPr>
              <a:t>.</a:t>
            </a:r>
            <a:endParaRPr sz="1400" dirty="0">
              <a:latin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Plataforma de monitoramento web.</a:t>
            </a: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Sistema de notificação de anormalidades.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Eficiência do consumo energético.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</p:txBody>
      </p:sp>
      <p:sp>
        <p:nvSpPr>
          <p:cNvPr id="3077" name="CaixaDeTexto 4"/>
          <p:cNvSpPr txBox="1"/>
          <p:nvPr/>
        </p:nvSpPr>
        <p:spPr>
          <a:xfrm>
            <a:off x="773113" y="1293813"/>
            <a:ext cx="34559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</a:t>
            </a:r>
            <a:endParaRPr lang="pt-BR" altLang="pt-BR" sz="2400" dirty="0">
              <a:solidFill>
                <a:srgbClr val="15442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Espaço Reservado para Conteúdo 1" descr="iiot-final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89730" y="1844675"/>
            <a:ext cx="5344795" cy="33851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tângulo 11"/>
          <p:cNvSpPr/>
          <p:nvPr/>
        </p:nvSpPr>
        <p:spPr>
          <a:xfrm>
            <a:off x="0" y="1052513"/>
            <a:ext cx="4427538" cy="46038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" name="Título 20"/>
          <p:cNvSpPr>
            <a:spLocks noGrp="1"/>
          </p:cNvSpPr>
          <p:nvPr>
            <p:ph type="title" hasCustomPrompt="1"/>
          </p:nvPr>
        </p:nvSpPr>
        <p:spPr>
          <a:xfrm>
            <a:off x="468630" y="4476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pt-BR" altLang="en-US" sz="2000">
                <a:solidFill>
                  <a:srgbClr val="15442C"/>
                </a:solidFill>
                <a:sym typeface="+mn-ea"/>
              </a:rPr>
              <a:t>SISTEMA DE ANÁLISE E MONITORAMENTO DE VARIÁVEIS AMBIENTES PARA A INDÚSTRIA FRIGORÍFICA</a:t>
            </a:r>
            <a:endParaRPr lang="pt-BR" altLang="pt-BR" sz="2000" dirty="0">
              <a:latin typeface="Arial" panose="020B0604020202020204" pitchFamily="34" charset="0"/>
            </a:endParaRPr>
          </a:p>
        </p:txBody>
      </p:sp>
      <p:sp>
        <p:nvSpPr>
          <p:cNvPr id="3076" name="CaixaDeTexto 3"/>
          <p:cNvSpPr txBox="1"/>
          <p:nvPr/>
        </p:nvSpPr>
        <p:spPr>
          <a:xfrm>
            <a:off x="468313" y="1916113"/>
            <a:ext cx="4098925" cy="3107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sz="1400" dirty="0">
                <a:latin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</a:rPr>
              <a:t>Aquisição de dados (temperatura, umidade e pressão) utilizando o ESP-01, o DHT11 e o BMP280</a:t>
            </a:r>
            <a:r>
              <a:rPr sz="1400" dirty="0">
                <a:latin typeface="Arial" panose="020B0604020202020204" pitchFamily="34" charset="0"/>
              </a:rPr>
              <a:t>.</a:t>
            </a: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Log “txt” para armazenamento dos dados coletados.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Envio de dados para o Broker </a:t>
            </a:r>
            <a:r>
              <a:rPr lang="pt-BR" sz="1400" dirty="0">
                <a:sym typeface="+mn-ea"/>
              </a:rPr>
              <a:t>(HiveMQ e ThingsBoard)</a:t>
            </a:r>
            <a:r>
              <a:rPr lang="pt-BR" sz="1400" dirty="0">
                <a:latin typeface="Arial" panose="020B0604020202020204" pitchFamily="34" charset="0"/>
              </a:rPr>
              <a:t> através do protocolo MQTT.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Armazenamento e visualização dos dados coletados em uma plataforma Web (ThingsBoard).</a:t>
            </a:r>
            <a:endParaRPr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</p:txBody>
      </p:sp>
      <p:sp>
        <p:nvSpPr>
          <p:cNvPr id="3077" name="CaixaDeTexto 4"/>
          <p:cNvSpPr txBox="1"/>
          <p:nvPr/>
        </p:nvSpPr>
        <p:spPr>
          <a:xfrm>
            <a:off x="773113" y="1293813"/>
            <a:ext cx="34559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AVANÇOS:</a:t>
            </a:r>
            <a:endParaRPr lang="pt-BR" altLang="pt-BR" sz="2400" dirty="0">
              <a:solidFill>
                <a:srgbClr val="15442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Espaço Reservado para Conteúdo 4" descr="esquematic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60290" y="1341120"/>
            <a:ext cx="3707765" cy="39738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0" y="1052513"/>
            <a:ext cx="4427538" cy="46038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Espaço Reservado para Conteúdo 3" descr="Captura de Tela (4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31300" cy="68573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tângulo 11"/>
          <p:cNvSpPr/>
          <p:nvPr/>
        </p:nvSpPr>
        <p:spPr>
          <a:xfrm>
            <a:off x="0" y="1052513"/>
            <a:ext cx="4427538" cy="46038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4716145" y="1412875"/>
            <a:ext cx="1976120" cy="2060575"/>
            <a:chOff x="7427" y="2225"/>
            <a:chExt cx="3112" cy="3245"/>
          </a:xfrm>
        </p:grpSpPr>
      </p:grpSp>
      <p:sp>
        <p:nvSpPr>
          <p:cNvPr id="3075" name="Título 20"/>
          <p:cNvSpPr>
            <a:spLocks noGrp="1"/>
          </p:cNvSpPr>
          <p:nvPr>
            <p:ph type="title" hasCustomPrompt="1"/>
          </p:nvPr>
        </p:nvSpPr>
        <p:spPr>
          <a:xfrm>
            <a:off x="457200" y="116523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pt-BR" altLang="en-US" sz="2000">
                <a:solidFill>
                  <a:srgbClr val="15442C"/>
                </a:solidFill>
                <a:sym typeface="+mn-ea"/>
              </a:rPr>
              <a:t>SISTEMA DE ANÁLISE E MONITORAMENTO DE VARIÁVEIS AMBIENTES PARA A INDÚSTRIA FRIGORÍFICA</a:t>
            </a:r>
            <a:endParaRPr lang="pt-BR" altLang="pt-BR" sz="2000" dirty="0">
              <a:latin typeface="Arial" panose="020B0604020202020204" pitchFamily="34" charset="0"/>
            </a:endParaRPr>
          </a:p>
        </p:txBody>
      </p:sp>
      <p:sp>
        <p:nvSpPr>
          <p:cNvPr id="3076" name="CaixaDeTexto 3"/>
          <p:cNvSpPr txBox="1"/>
          <p:nvPr/>
        </p:nvSpPr>
        <p:spPr>
          <a:xfrm>
            <a:off x="468630" y="1916430"/>
            <a:ext cx="457962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Definição de pontos críticos para criar notificações de anormalidades.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Notificar anormalidades através de mensagem (através do email, por exemplo).</a:t>
            </a:r>
            <a:endParaRPr lang="pt-BR" sz="1400" dirty="0">
              <a:latin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Estudar e implementar sleep mode no ESP-01</a:t>
            </a:r>
            <a:endParaRPr lang="pt-BR" sz="1400" dirty="0">
              <a:latin typeface="Arial" panose="020B0604020202020204" pitchFamily="34" charset="0"/>
            </a:endParaRPr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Modem sleep (Consumo: ~15mA).</a:t>
            </a:r>
            <a:endParaRPr lang="pt-BR" sz="1400" dirty="0">
              <a:latin typeface="Arial" panose="020B0604020202020204" pitchFamily="34" charset="0"/>
            </a:endParaRPr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sz="1400" dirty="0">
                <a:latin typeface="Arial" panose="020B0604020202020204" pitchFamily="34" charset="0"/>
              </a:rPr>
              <a:t>LightSleep</a:t>
            </a:r>
            <a:r>
              <a:rPr lang="pt-BR" sz="1400" dirty="0">
                <a:latin typeface="Arial" panose="020B0604020202020204" pitchFamily="34" charset="0"/>
              </a:rPr>
              <a:t> (Consumo: ~400 μA).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lvl="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lvl="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sym typeface="+mn-ea"/>
              </a:rPr>
              <a:t>Elaboração e construção de case para o microcontrolador e os sensores.</a:t>
            </a:r>
            <a:endParaRPr lang="pt-BR" sz="1400" dirty="0">
              <a:latin typeface="Arial" panose="020B0604020202020204" pitchFamily="34" charset="0"/>
            </a:endParaRPr>
          </a:p>
        </p:txBody>
      </p:sp>
      <p:sp>
        <p:nvSpPr>
          <p:cNvPr id="3077" name="CaixaDeTexto 4"/>
          <p:cNvSpPr txBox="1"/>
          <p:nvPr/>
        </p:nvSpPr>
        <p:spPr>
          <a:xfrm>
            <a:off x="773113" y="1293813"/>
            <a:ext cx="34559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PRÓXIMAS ETAPAS:</a:t>
            </a:r>
            <a:endParaRPr lang="pt-BR" altLang="pt-BR" sz="2400" dirty="0">
              <a:solidFill>
                <a:srgbClr val="15442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Espaço Reservado para Conteúdo 2" descr="6WL01-Módulo-WiFi-ESP8266-ESP-01-_2_-mi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507990" y="1557020"/>
            <a:ext cx="2307590" cy="2307590"/>
          </a:xfrm>
          <a:prstGeom prst="rect">
            <a:avLst/>
          </a:prstGeom>
        </p:spPr>
      </p:pic>
      <p:pic>
        <p:nvPicPr>
          <p:cNvPr id="4" name="Espaço Reservado para Conteúdo 3" descr="eficiencia-energetica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9590" y="3501390"/>
            <a:ext cx="2402205" cy="2501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tângulo 11"/>
          <p:cNvSpPr/>
          <p:nvPr/>
        </p:nvSpPr>
        <p:spPr>
          <a:xfrm>
            <a:off x="0" y="1052513"/>
            <a:ext cx="4427538" cy="46038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4716145" y="1412875"/>
            <a:ext cx="1976120" cy="2060575"/>
            <a:chOff x="7427" y="2225"/>
            <a:chExt cx="3112" cy="3245"/>
          </a:xfrm>
        </p:grpSpPr>
      </p:grpSp>
      <p:sp>
        <p:nvSpPr>
          <p:cNvPr id="3075" name="Título 20"/>
          <p:cNvSpPr>
            <a:spLocks noGrp="1"/>
          </p:cNvSpPr>
          <p:nvPr>
            <p:ph type="title" hasCustomPrompt="1"/>
          </p:nvPr>
        </p:nvSpPr>
        <p:spPr>
          <a:xfrm>
            <a:off x="457200" y="116523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pt-BR" altLang="en-US" sz="2000">
                <a:solidFill>
                  <a:srgbClr val="15442C"/>
                </a:solidFill>
                <a:sym typeface="+mn-ea"/>
              </a:rPr>
              <a:t>SISTEMA DE ANÁLISE E MONITORAMENTO DE VARIÁVEIS AMBIENTES PARA A INDÚSTRIA FRIGORÍFICA</a:t>
            </a:r>
            <a:endParaRPr lang="pt-BR" altLang="pt-BR" sz="2000" dirty="0">
              <a:latin typeface="Arial" panose="020B0604020202020204" pitchFamily="3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3636010" y="2875280"/>
            <a:ext cx="19608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6600">
                <a:solidFill>
                  <a:srgbClr val="15442C"/>
                </a:solidFill>
              </a:rPr>
              <a:t>FIM!</a:t>
            </a:r>
            <a:endParaRPr lang="pt-BR" altLang="en-US" sz="6600">
              <a:solidFill>
                <a:srgbClr val="15442C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Presentation</Application>
  <PresentationFormat>Apresentação na tela (4:3)</PresentationFormat>
  <Paragraphs>56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Cambria</vt:lpstr>
      <vt:lpstr>Calibri</vt:lpstr>
      <vt:lpstr>Microsoft YaHei</vt:lpstr>
      <vt:lpstr>Arial Unicode MS</vt:lpstr>
      <vt:lpstr>Algerian</vt:lpstr>
      <vt:lpstr>Tema do Office</vt:lpstr>
      <vt:lpstr>1_Tema do Office</vt:lpstr>
      <vt:lpstr>PowerPoint 演示文稿</vt:lpstr>
      <vt:lpstr>SISTEMA DE ANÁLISE E MONITORAMENTO DE VARIÁVEIS AMBIENTES PARA A INDÚSTRIA FRIGORÍFICA</vt:lpstr>
      <vt:lpstr>SISTEMA DE ANÁLISE E MONITORAMENTO DE VARIÁVEIS AMBIENTES PARA A INDÚSTRIA FRIGORÍFICA</vt:lpstr>
      <vt:lpstr>SISTEMA DE ANÁLISE E MONITORAMENTO DE VARIÁVEIS AMBIENTES PARA A INDÚSTRIA FRIGORÍFICA</vt:lpstr>
      <vt:lpstr>SISTEMA DE ANÁLISE E MONITORAMENTO DE VARIÁVEIS AMBIENTES PARA A INDÚSTRIA FRIGORÍFICA</vt:lpstr>
      <vt:lpstr>SISTEMA DE ANÁLISE E MONITORAMENTO DE VARIÁVEIS AMBIENTES PARA A INDÚSTRIA FRIGORÍFICA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tretretretretre</dc:title>
  <dc:creator>..</dc:creator>
  <cp:lastModifiedBy>Cristofer</cp:lastModifiedBy>
  <cp:revision>52</cp:revision>
  <dcterms:created xsi:type="dcterms:W3CDTF">2016-03-28T14:20:00Z</dcterms:created>
  <dcterms:modified xsi:type="dcterms:W3CDTF">2022-07-02T01:37:47Z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976FE8D4F41A4B07B110FC628EA4D513</vt:lpwstr>
  </property>
  <property fmtid="{D5CDD505-2E9C-101B-9397-08002B2CF9AE}" pid="3" name="KSOProductBuildVer">
    <vt:lpwstr>1046-11.2.0.11156</vt:lpwstr>
  </property>
</Properties>
</file>