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57" r:id="rId4"/>
    <p:sldId id="265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</p:sldIdLst>
  <p:sldSz cx="12192000" cy="68580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SLR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15T11:39:31.859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7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48648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4864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0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0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9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9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5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8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2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9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30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32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3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9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59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3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0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1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4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4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7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08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0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hyperlink" Target="https://github.com/Saisankar62/saisankara-project.gi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34000"/>
          </a:blip>
          <a:stretch>
            <a:fillRect/>
          </a:stretch>
        </a:blipFill>
        <a:effectLst/>
      </p:bgPr>
    </p:bg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1524000" y="1072515"/>
            <a:ext cx="9144000" cy="1589405"/>
          </a:xfrm>
        </p:spPr>
        <p:txBody>
          <a:bodyPr>
            <a:normAutofit/>
          </a:bodyPr>
          <a:p>
            <a:r>
              <a:rPr lang="en-US" altLang="en-IN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0000"/>
                </a:solidFill>
                <a:latin typeface="Algerian" panose="04020705040A02060702" pitchFamily="82" charset="0"/>
                <a:sym typeface="+mn-ea"/>
              </a:rPr>
              <a:t>   </a:t>
            </a:r>
            <a:r>
              <a:rPr lang="en-IN" sz="54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0000"/>
                </a:solidFill>
                <a:latin typeface="Algerian" panose="04020705040A02060702" pitchFamily="82" charset="0"/>
                <a:sym typeface="+mn-ea"/>
              </a:rPr>
              <a:t>KEYLOGGER AND SECURITY</a:t>
            </a:r>
            <a:endParaRPr lang="en-IN" sz="5400" b="1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FF0000"/>
              </a:solidFill>
              <a:latin typeface="Algerian" panose="04020705040A02060702" pitchFamily="82" charset="0"/>
              <a:sym typeface="+mn-ea"/>
            </a:endParaRPr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1524000" y="4368800"/>
            <a:ext cx="9144000" cy="1988185"/>
          </a:xfrm>
        </p:spPr>
        <p:txBody>
          <a:bodyPr>
            <a:normAutofit/>
          </a:bodyPr>
          <a:p>
            <a:endParaRPr lang="en-IN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Algerian" panose="04020705040A02060702" pitchFamily="82" charset="0"/>
              <a:sym typeface="+mn-ea"/>
            </a:endParaRPr>
          </a:p>
          <a:p>
            <a:endParaRPr lang="en-IN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Algerian" panose="04020705040A02060702" pitchFamily="82" charset="0"/>
              <a:sym typeface="+mn-ea"/>
            </a:endParaRPr>
          </a:p>
          <a:p>
            <a:endParaRPr lang="en-US"/>
          </a:p>
        </p:txBody>
      </p:sp>
      <p:sp>
        <p:nvSpPr>
          <p:cNvPr id="1048588" name="Text Box 4"/>
          <p:cNvSpPr txBox="1"/>
          <p:nvPr/>
        </p:nvSpPr>
        <p:spPr>
          <a:xfrm>
            <a:off x="2663825" y="3615055"/>
            <a:ext cx="7775575" cy="3114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dirty="0">
                <a:sym typeface="+mn-ea"/>
              </a:rPr>
              <a:t>        </a:t>
            </a:r>
            <a:r>
              <a:rPr lang="en-US" altLang="en-IN" dirty="0">
                <a:sym typeface="+mn-ea"/>
              </a:rPr>
              <a:t>                                                    </a:t>
            </a:r>
            <a:r>
              <a:rPr lang="en-IN" dirty="0">
                <a:sym typeface="+mn-ea"/>
              </a:rPr>
              <a:t>   </a:t>
            </a:r>
            <a:r>
              <a:rPr lang="en-US" altLang="en-IN" dirty="0">
                <a:sym typeface="+mn-ea"/>
              </a:rPr>
              <a:t>           </a:t>
            </a:r>
            <a:r>
              <a:rPr lang="en-IN" sz="3200" dirty="0">
                <a:sym typeface="+mn-ea"/>
              </a:rPr>
              <a:t> </a:t>
            </a:r>
            <a:r>
              <a:rPr lang="en-IN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latin typeface="Algerian" panose="04020705040A02060702" pitchFamily="82" charset="0"/>
                <a:sym typeface="+mn-ea"/>
              </a:rPr>
              <a:t>FINAL PROJECT  </a:t>
            </a:r>
            <a:endParaRPr lang="en-IN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00B050"/>
              </a:solidFill>
              <a:latin typeface="Algerian" panose="04020705040A02060702" pitchFamily="82" charset="0"/>
              <a:sym typeface="+mn-ea"/>
            </a:endParaRPr>
          </a:p>
        </p:txBody>
      </p:sp>
      <p:sp>
        <p:nvSpPr>
          <p:cNvPr id="1048589" name="Text Box 7"/>
          <p:cNvSpPr txBox="1"/>
          <p:nvPr/>
        </p:nvSpPr>
        <p:spPr>
          <a:xfrm>
            <a:off x="7600197" y="4257675"/>
            <a:ext cx="4528301" cy="239776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r>
              <a:rPr lang="en-US" sz="4000">
                <a:ln w="12700">
                  <a:solidFill>
                    <a:schemeClr val="tx1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                                                           </a:t>
            </a:r>
            <a:r>
              <a:rPr lang="en-US" sz="400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00FF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SAISANKAR </a:t>
            </a:r>
            <a:r>
              <a:rPr lang="en-US" sz="400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00FF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B</a:t>
            </a:r>
            <a:r>
              <a:rPr lang="en-US" sz="400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00FF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ALLEDA </a:t>
            </a:r>
            <a:endParaRPr lang="en-US" sz="4000">
              <a:ln w="12700">
                <a:solidFill>
                  <a:schemeClr val="tx1"/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2971" y="510993"/>
            <a:ext cx="3286717" cy="936749"/>
          </a:xfrm>
        </p:spPr>
        <p:txBody>
          <a:bodyPr>
            <a:noAutofit/>
          </a:bodyPr>
          <a:p>
            <a:r>
              <a:rPr lang="en-US" altLang="zh-CN" sz="4000" u="sng">
                <a:solidFill>
                  <a:srgbClr val="00B0F0"/>
                </a:solidFill>
                <a:latin typeface="Algerian" panose="04020705040A02060702" pitchFamily="82" charset="0"/>
                <a:cs typeface="Algerian" panose="04020705040A02060702" pitchFamily="82" charset="0"/>
              </a:rPr>
              <a:t>Result</a:t>
            </a:r>
            <a:endParaRPr lang="en-US" altLang="zh-CN" sz="4000" u="sng">
              <a:solidFill>
                <a:srgbClr val="00B0F0"/>
              </a:solidFill>
              <a:latin typeface="Algerian" panose="04020705040A02060702" pitchFamily="82" charset="0"/>
              <a:cs typeface="Algerian" panose="04020705040A02060702" pitchFamily="8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907435" cy="4457108"/>
          </a:xfrm>
        </p:spPr>
        <p:txBody>
          <a:bodyPr/>
          <a:p>
            <a:endParaRPr lang="en-US"/>
          </a:p>
        </p:txBody>
      </p:sp>
      <p:sp>
        <p:nvSpPr>
          <p:cNvPr id="5" name="Text Placeholder 3"/>
          <p:cNvSpPr>
            <a:spLocks noGrp="1"/>
          </p:cNvSpPr>
          <p:nvPr/>
        </p:nvSpPr>
        <p:spPr>
          <a:xfrm>
            <a:off x="840105" y="2057400"/>
            <a:ext cx="11061065" cy="3811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</a:pP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work structure). A </a:t>
            </a: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keystroke recorder</a:t>
            </a: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 can support maintaining the work balance for the management teams by distinguishing between the productive and non-productive workforce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/>
          </a:p>
        </p:txBody>
      </p:sp>
      <p:sp>
        <p:nvSpPr>
          <p:cNvPr id="6" name="Text Placeholder 3"/>
          <p:cNvSpPr>
            <a:spLocks noGrp="1"/>
          </p:cNvSpPr>
          <p:nvPr/>
        </p:nvSpPr>
        <p:spPr>
          <a:xfrm>
            <a:off x="711835" y="1964055"/>
            <a:ext cx="10950575" cy="45510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Insider threats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T</a:t>
            </a:r>
            <a:r>
              <a:rPr lang="en-US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he </a:t>
            </a:r>
            <a:r>
              <a:rPr lang="en-US" sz="2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keystroke recorder</a:t>
            </a:r>
            <a:r>
              <a:rPr lang="en-US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 secures confidential data from insider threats if any, along with tracking keyboard usage. </a:t>
            </a:r>
            <a:endParaRPr lang="en-US" sz="2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600" b="1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RECORDED REPORTS: </a:t>
            </a:r>
            <a:r>
              <a:rPr lang="en-US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Keyloggers are terrific assistance in registering the reports of the completed projects in their cloud storage for project managers to access it anytime to inspect the employees’ productivity. </a:t>
            </a:r>
            <a:endParaRPr lang="en-US" sz="2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600" b="1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PRODUCTIVITY TRACKER: </a:t>
            </a:r>
            <a:r>
              <a:rPr lang="en-US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One of the best advantages of keyloggers is tracking employee productivity(especially in the remote work structure).</a:t>
            </a:r>
            <a:endParaRPr lang="en-US" sz="26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 </a:t>
            </a:r>
            <a:r>
              <a:rPr lang="en-US" sz="2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keystroke recorder</a:t>
            </a:r>
            <a:r>
              <a:rPr lang="en-US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 can support maintaining the work balance for the management teams by distinguishing between the productive and non-productive workforce.</a:t>
            </a:r>
            <a:endParaRPr lang="en-US" sz="2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55" y="313751"/>
            <a:ext cx="4649481" cy="1008474"/>
          </a:xfrm>
        </p:spPr>
        <p:txBody>
          <a:bodyPr>
            <a:noAutofit/>
          </a:bodyPr>
          <a:p>
            <a:r>
              <a:rPr lang="en-US" altLang="zh-CN" sz="4000" u="sng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Algerian" panose="04020705040A02060702" pitchFamily="82" charset="0"/>
                <a:cs typeface="Algerian" panose="04020705040A02060702" pitchFamily="82" charset="0"/>
              </a:rPr>
              <a:t>Project links</a:t>
            </a:r>
            <a:endParaRPr lang="en-US" altLang="zh-CN" sz="4000" u="sng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Algerian" panose="04020705040A02060702" pitchFamily="82" charset="0"/>
              <a:cs typeface="Algerian" panose="04020705040A02060702" pitchFamily="8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369502" cy="3757795"/>
          </a:xfrm>
        </p:spPr>
        <p:txBody>
          <a:bodyPr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project link: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  <a:hlinkClick r:id="rId1" tooltip="" action="ppaction://hlinkfile"/>
              </a:rPr>
              <a:t>https://github.com/Saisankar62/saisankara-project.git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  <a:hlinkClick r:id="rId1" tooltip="" action="ppaction://hlinkfile"/>
            </a:endParaRPr>
          </a:p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8" name=""/>
        <p:cNvGrpSpPr/>
        <p:nvPr/>
      </p:nvGrpSpPr>
      <p:grpSpPr/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bg1"/>
            </a:solidFill>
          </a:ln>
        </p:spPr>
        <p:txBody>
          <a:bodyPr/>
          <a:p>
            <a:r>
              <a:rPr lang="en-IN" dirty="0">
                <a:latin typeface="Algerian" panose="04020705040A02060702" pitchFamily="82" charset="0"/>
                <a:sym typeface="+mn-ea"/>
              </a:rPr>
              <a:t> </a:t>
            </a:r>
            <a:r>
              <a:rPr lang="en-US" altLang="en-IN" dirty="0">
                <a:latin typeface="Algerian" panose="04020705040A02060702" pitchFamily="82" charset="0"/>
                <a:sym typeface="+mn-ea"/>
              </a:rPr>
              <a:t>                          </a:t>
            </a:r>
            <a:r>
              <a:rPr lang="en-IN" b="1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latin typeface="Algerian" panose="04020705040A02060702" pitchFamily="82" charset="0"/>
                <a:sym typeface="+mn-ea"/>
              </a:rPr>
              <a:t>KEYLOGGER</a:t>
            </a:r>
            <a:endParaRPr lang="en-US"/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453390" y="1765300"/>
            <a:ext cx="11738610" cy="4411980"/>
          </a:xfrm>
          <a:noFill/>
        </p:spPr>
        <p:txBody>
          <a:bodyPr>
            <a:normAutofit/>
          </a:bodyPr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keylogger is a programme or tool designed to monitor and keep a tab on the A keylogger is a A keylogger is a programmrogramA keyloA keylogger is a programme or tool designed to monitor and keep a tab on the “</a:t>
            </a:r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keystrokes</a:t>
            </a: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” er keyboard.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This </a:t>
            </a:r>
            <a:r>
              <a:rPr lang="en-IN" sz="333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enables </a:t>
            </a: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</a:t>
            </a:r>
            <a:r>
              <a:rPr lang="en-US" alt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hasjhwdskfcnwkdncknc, s.c,mwdfdmvwdfij</a:t>
            </a: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 compromising ords </a:t>
            </a:r>
            <a:r>
              <a:rPr lang="en-IN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etc..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programme or tool designed to monitor and keep a tab on the “</a:t>
            </a:r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keystrokes</a:t>
            </a: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” made on the user keyboard.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This enables on compromising sensitive data like passwords </a:t>
            </a:r>
            <a:r>
              <a:rPr lang="en-IN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etc..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“</a:t>
            </a:r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keystrokes</a:t>
            </a: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” made on the user keyboard.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sp>
        <p:nvSpPr>
          <p:cNvPr id="1048651" name="Content Placeholder 2"/>
          <p:cNvSpPr>
            <a:spLocks noGrp="1"/>
          </p:cNvSpPr>
          <p:nvPr/>
        </p:nvSpPr>
        <p:spPr>
          <a:xfrm>
            <a:off x="692785" y="2005330"/>
            <a:ext cx="10839450" cy="429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keylogger is a programme or tool designed to monitor and keep a tab on the “</a:t>
            </a:r>
            <a:r>
              <a:rPr lang="en-IN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keystrokes</a:t>
            </a:r>
            <a:r>
              <a:rPr lang="en-IN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made on the user keyboard.</a:t>
            </a:r>
            <a:endParaRPr lang="en-IN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enables on compromising sensitive data like passwords </a:t>
            </a:r>
            <a:r>
              <a:rPr lang="en-IN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etc..</a:t>
            </a:r>
            <a:endParaRPr lang="en-IN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2097152" name="Picture 2097151"/>
          <p:cNvPicPr/>
          <p:nvPr/>
        </p:nvPicPr>
        <p:blipFill>
          <a:blip r:embed="rId1"/>
          <a:srcRect t="6317" b="6888"/>
          <a:stretch>
            <a:fillRect/>
          </a:stretch>
        </p:blipFill>
        <p:spPr>
          <a:xfrm>
            <a:off x="3345280" y="3772075"/>
            <a:ext cx="4993509" cy="25263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04865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4451353"/>
          </a:xfrm>
        </p:spPr>
        <p:txBody>
          <a:bodyPr/>
          <a:p>
            <a:endParaRPr lang="en-GB"/>
          </a:p>
        </p:txBody>
      </p:sp>
      <p:sp>
        <p:nvSpPr>
          <p:cNvPr id="1048653" name="Text Placeholder 104865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GB"/>
          </a:p>
        </p:txBody>
      </p:sp>
      <p:sp>
        <p:nvSpPr>
          <p:cNvPr id="1048654" name="Title 1"/>
          <p:cNvSpPr>
            <a:spLocks noGrp="1"/>
          </p:cNvSpPr>
          <p:nvPr/>
        </p:nvSpPr>
        <p:spPr>
          <a:xfrm>
            <a:off x="1441452" y="231167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>
                <a:latin typeface="Algerian" panose="04020705040A02060702" pitchFamily="82" charset="0"/>
              </a:rPr>
              <a:t>                           </a:t>
            </a:r>
            <a:r>
              <a:rPr lang="en-IN" sz="4000" u="sng" dirty="0">
                <a:solidFill>
                  <a:srgbClr val="00B0F0"/>
                </a:solidFill>
                <a:latin typeface="Algerian" panose="04020705040A02060702" pitchFamily="82" charset="0"/>
              </a:rPr>
              <a:t>AGENDA</a:t>
            </a:r>
            <a:endParaRPr lang="en-IN" sz="4000" u="sng" dirty="0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  <p:pic>
        <p:nvPicPr>
          <p:cNvPr id="2097153" name="Picture 2097152"/>
          <p:cNvPicPr/>
          <p:nvPr/>
        </p:nvPicPr>
        <p:blipFill>
          <a:blip r:embed="rId1"/>
          <a:stretch>
            <a:fillRect/>
          </a:stretch>
        </p:blipFill>
        <p:spPr>
          <a:xfrm>
            <a:off x="234950" y="1628140"/>
            <a:ext cx="12386945" cy="50501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048654"/>
          <p:cNvSpPr>
            <a:spLocks noGrp="1"/>
          </p:cNvSpPr>
          <p:nvPr>
            <p:ph type="title"/>
          </p:nvPr>
        </p:nvSpPr>
        <p:spPr>
          <a:xfrm>
            <a:off x="840105" y="723265"/>
            <a:ext cx="10698480" cy="1143000"/>
          </a:xfrm>
        </p:spPr>
        <p:txBody>
          <a:bodyPr>
            <a:normAutofit fontScale="90000"/>
          </a:bodyPr>
          <a:p>
            <a:r>
              <a:rPr lang="en-IN" u="sng" dirty="0">
                <a:solidFill>
                  <a:schemeClr val="bg1"/>
                </a:solidFill>
                <a:latin typeface="Algerian" panose="04020705040A02060702" pitchFamily="82" charset="0"/>
                <a:sym typeface="+mn-ea"/>
              </a:rPr>
              <a:t>PRO</a:t>
            </a:r>
            <a:r>
              <a:rPr lang="en-US" altLang="en-IN" u="sng" dirty="0">
                <a:solidFill>
                  <a:schemeClr val="bg1"/>
                </a:solidFill>
                <a:latin typeface="Algerian" panose="04020705040A02060702" pitchFamily="82" charset="0"/>
                <a:sym typeface="+mn-ea"/>
              </a:rPr>
              <a:t>p                 p</a:t>
            </a:r>
            <a:r>
              <a:rPr lang="en-IN" b="1" dirty="0">
                <a:solidFill>
                  <a:schemeClr val="bg1"/>
                </a:solidFill>
                <a:latin typeface="Algerian" panose="04020705040A02060702" pitchFamily="82" charset="0"/>
                <a:sym typeface="+mn-ea"/>
              </a:rPr>
              <a:t> </a:t>
            </a:r>
            <a:r>
              <a:rPr lang="en-IN" sz="4445" b="1" dirty="0">
                <a:solidFill>
                  <a:schemeClr val="bg1"/>
                </a:solidFill>
                <a:latin typeface="Algerian" panose="04020705040A02060702" pitchFamily="82" charset="0"/>
                <a:sym typeface="+mn-ea"/>
              </a:rPr>
              <a:t> </a:t>
            </a:r>
            <a:r>
              <a:rPr lang="en-US" altLang="en-IN" sz="4445" b="1" u="sng" dirty="0">
                <a:solidFill>
                  <a:srgbClr val="00B0F0"/>
                </a:solidFill>
                <a:latin typeface="Algerian" panose="04020705040A02060702" pitchFamily="82" charset="0"/>
                <a:cs typeface="Algerian" panose="04020705040A02060702" pitchFamily="82" charset="0"/>
                <a:sym typeface="+mn-ea"/>
              </a:rPr>
              <a:t>PROBLEM STATEMENT</a:t>
            </a:r>
            <a:r>
              <a:rPr lang="en-IN" u="sng" dirty="0">
                <a:solidFill>
                  <a:schemeClr val="bg1"/>
                </a:solidFill>
                <a:latin typeface="Algerian" panose="04020705040A02060702" pitchFamily="82" charset="0"/>
                <a:sym typeface="+mn-ea"/>
              </a:rPr>
              <a:t>TEMENT</a:t>
            </a:r>
            <a:r>
              <a:rPr lang="en-IN" b="1" dirty="0">
                <a:solidFill>
                  <a:schemeClr val="bg1"/>
                </a:solidFill>
                <a:latin typeface="Algerian" panose="04020705040A02060702" pitchFamily="82" charset="0"/>
                <a:sym typeface="+mn-ea"/>
              </a:rPr>
              <a:t>  </a:t>
            </a:r>
            <a:r>
              <a:rPr lang="en-IN" u="sng" dirty="0">
                <a:solidFill>
                  <a:schemeClr val="bg1"/>
                </a:solidFill>
                <a:latin typeface="Algerian" panose="04020705040A02060702" pitchFamily="82" charset="0"/>
                <a:sym typeface="+mn-ea"/>
              </a:rPr>
              <a:t>PROBLEM </a:t>
            </a:r>
            <a:r>
              <a:rPr lang="en-IN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STATEMENTPROBLEM </a:t>
            </a:r>
            <a:r>
              <a:rPr lang="en-IN" u="sng" dirty="0">
                <a:solidFill>
                  <a:schemeClr val="bg1"/>
                </a:solidFill>
                <a:latin typeface="Algerian" panose="04020705040A02060702" pitchFamily="82" charset="0"/>
                <a:sym typeface="+mn-ea"/>
              </a:rPr>
              <a:t>STATEMENT</a:t>
            </a:r>
            <a:r>
              <a:rPr lang="en-US" altLang="en-IN" u="sng" dirty="0">
                <a:solidFill>
                  <a:schemeClr val="bg1"/>
                </a:solidFill>
                <a:latin typeface="Algerian" panose="04020705040A02060702" pitchFamily="82" charset="0"/>
                <a:sym typeface="+mn-ea"/>
              </a:rPr>
              <a:t>ererf</a:t>
            </a:r>
            <a:r>
              <a:rPr lang="en-IN" u="sng" dirty="0">
                <a:solidFill>
                  <a:schemeClr val="bg1"/>
                </a:solidFill>
                <a:latin typeface="Algerian" panose="04020705040A02060702" pitchFamily="82" charset="0"/>
                <a:sym typeface="+mn-ea"/>
              </a:rPr>
              <a:t>BLEM STATEMENT</a:t>
            </a:r>
            <a:endParaRPr lang="en-GB"/>
          </a:p>
        </p:txBody>
      </p:sp>
      <p:sp>
        <p:nvSpPr>
          <p:cNvPr id="1048657" name="Text Placeholder 1048656"/>
          <p:cNvSpPr>
            <a:spLocks noGrp="1"/>
          </p:cNvSpPr>
          <p:nvPr>
            <p:ph type="body" sz="half" idx="2"/>
          </p:nvPr>
        </p:nvSpPr>
        <p:spPr>
          <a:xfrm>
            <a:off x="840105" y="1727200"/>
            <a:ext cx="10261600" cy="4142105"/>
          </a:xfrm>
        </p:spPr>
        <p:txBody>
          <a:bodyPr>
            <a:noAutofit/>
          </a:bodyPr>
          <a:p>
            <a:r>
              <a:rPr lang="en-US" sz="1800" dirty="0">
                <a:solidFill>
                  <a:srgbClr val="040C28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+mn-ea"/>
              </a:rPr>
              <a:t>●</a:t>
            </a:r>
            <a:r>
              <a:rPr lang="en-US" sz="2800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problem statement is that </a:t>
            </a:r>
            <a:r>
              <a:rPr lang="en-US" sz="280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keyloggers can be detected using antiviruses. </a:t>
            </a:r>
            <a:endParaRPr lang="en-US" sz="2800" b="0" i="0" dirty="0">
              <a:solidFill>
                <a:srgbClr val="040C2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  <a:sym typeface="+mn-ea"/>
              </a:rPr>
              <a:t>●</a:t>
            </a:r>
            <a:r>
              <a:rPr lang="en-US" sz="28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Installation of hardware keyloggers is difficult without the knowledge of the owner of the system.</a:t>
            </a:r>
            <a:endParaRPr lang="en-US" sz="2800" b="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  <a:sym typeface="+mn-ea"/>
              </a:rPr>
              <a:t>●</a:t>
            </a:r>
            <a:r>
              <a:rPr lang="en-US" sz="28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solution to the above existing problem is that we can build a software keyloggers instead of hardware keyloggers</a:t>
            </a:r>
            <a:endParaRPr lang="en-GB" sz="2800"/>
          </a:p>
        </p:txBody>
      </p:sp>
      <p:sp>
        <p:nvSpPr>
          <p:cNvPr id="1" name="Text Box 0"/>
          <p:cNvSpPr txBox="1"/>
          <p:nvPr/>
        </p:nvSpPr>
        <p:spPr>
          <a:xfrm>
            <a:off x="840105" y="4573905"/>
            <a:ext cx="10323195" cy="20021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pic>
        <p:nvPicPr>
          <p:cNvPr id="2" name="Picture 1" descr="WhatsApp Image 2024-06-15 at 14.04.12_3dabb1c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0760" y="4450080"/>
            <a:ext cx="3734435" cy="2319655"/>
          </a:xfrm>
          <a:prstGeom prst="rect">
            <a:avLst/>
          </a:prstGeom>
        </p:spPr>
      </p:pic>
      <p:pic>
        <p:nvPicPr>
          <p:cNvPr id="3" name="Picture 2" descr="WhatsApp Image 2024-06-15 at 14.04.37_d40e20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185" y="4574540"/>
            <a:ext cx="4300220" cy="20923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dirty="0">
                <a:sym typeface="+mn-ea"/>
              </a:rPr>
              <a:t>                </a:t>
            </a:r>
            <a:r>
              <a:rPr lang="en-IN" u="sng" dirty="0">
                <a:solidFill>
                  <a:schemeClr val="bg1"/>
                </a:solidFill>
                <a:latin typeface="Algerian" panose="04020705040A02060702" pitchFamily="82" charset="0"/>
                <a:sym typeface="+mn-ea"/>
              </a:rPr>
              <a:t>project overview</a:t>
            </a:r>
            <a:endParaRPr lang="en-US">
              <a:latin typeface="Algerian" panose="04020705040A02060702" pitchFamily="82" charset="0"/>
              <a:cs typeface="Algerian" panose="04020705040A02060702" pitchFamily="8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10681970" cy="3811905"/>
          </a:xfrm>
        </p:spPr>
        <p:txBody>
          <a:bodyPr/>
          <a:p>
            <a:r>
              <a:rPr lang="en-US" sz="180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  <a:sym typeface="+mn-ea"/>
              </a:rPr>
              <a:t>●</a:t>
            </a:r>
            <a:r>
              <a:rPr lang="en-US" sz="28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Keylogging is the action of capturing and recording keys struck on a keyboard.</a:t>
            </a:r>
            <a:endParaRPr lang="en-US" sz="2800" b="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40C28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  <a:sym typeface="+mn-ea"/>
              </a:rPr>
              <a:t>●</a:t>
            </a:r>
            <a:r>
              <a:rPr lang="en-US" sz="280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keylogger is a program which captures and monitors all </a:t>
            </a:r>
            <a:r>
              <a:rPr lang="en-US" sz="2800" dirty="0" err="1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keylogs</a:t>
            </a:r>
            <a:r>
              <a:rPr lang="en-US" sz="28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 </a:t>
            </a:r>
            <a:endParaRPr lang="en-US" sz="2800" b="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  <a:sym typeface="+mn-ea"/>
              </a:rPr>
              <a:t>●</a:t>
            </a:r>
            <a:r>
              <a:rPr lang="en-US" sz="28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Keyloggers can be both in the form of a built software program or directly downloaded onto a hardware module.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/>
          </a:p>
        </p:txBody>
      </p:sp>
      <p:sp>
        <p:nvSpPr>
          <p:cNvPr id="5" name="Text Box 4"/>
          <p:cNvSpPr txBox="1"/>
          <p:nvPr/>
        </p:nvSpPr>
        <p:spPr>
          <a:xfrm>
            <a:off x="3795395" y="457200"/>
            <a:ext cx="5363210" cy="817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4000" u="sng">
                <a:latin typeface="Algerian" panose="04020705040A02060702" pitchFamily="82" charset="0"/>
                <a:cs typeface="Algerian" panose="04020705040A02060702" pitchFamily="82" charset="0"/>
              </a:rPr>
              <a:t> </a:t>
            </a:r>
            <a:r>
              <a:rPr lang="en-US" sz="4000" u="sng">
                <a:solidFill>
                  <a:srgbClr val="00B0F0"/>
                </a:solidFill>
                <a:latin typeface="Algerian" panose="04020705040A02060702" pitchFamily="82" charset="0"/>
                <a:cs typeface="Algerian" panose="04020705040A02060702" pitchFamily="82" charset="0"/>
              </a:rPr>
              <a:t>PROJECT OVERVIEW</a:t>
            </a:r>
            <a:endParaRPr lang="en-US" sz="4000" u="sng">
              <a:solidFill>
                <a:srgbClr val="00B0F0"/>
              </a:solidFill>
              <a:latin typeface="Algerian" panose="04020705040A02060702" pitchFamily="82" charset="0"/>
              <a:cs typeface="Algerian" panose="04020705040A02060702" pitchFamily="82" charset="0"/>
            </a:endParaRPr>
          </a:p>
        </p:txBody>
      </p:sp>
      <p:pic>
        <p:nvPicPr>
          <p:cNvPr id="6" name="Picture Placeholder 5" descr="Picture3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7413625" y="4371975"/>
            <a:ext cx="4536440" cy="21475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7240" y="457200"/>
            <a:ext cx="6993890" cy="1038225"/>
          </a:xfrm>
        </p:spPr>
        <p:txBody>
          <a:bodyPr/>
          <a:p>
            <a:r>
              <a:rPr lang="en-US" sz="4000" u="sng">
                <a:solidFill>
                  <a:srgbClr val="FF0000"/>
                </a:solidFill>
                <a:latin typeface="Algerian" panose="04020705040A02060702" pitchFamily="82" charset="0"/>
                <a:cs typeface="Algerian" panose="04020705040A02060702" pitchFamily="82" charset="0"/>
              </a:rPr>
              <a:t>WHO ARE THE END USERS?</a:t>
            </a:r>
            <a:endParaRPr lang="en-US" sz="4000" u="sng">
              <a:solidFill>
                <a:srgbClr val="FF0000"/>
              </a:solidFill>
              <a:latin typeface="Algerian" panose="04020705040A02060702" pitchFamily="82" charset="0"/>
              <a:cs typeface="Algerian" panose="04020705040A02060702" pitchFamily="8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3570" y="1873885"/>
            <a:ext cx="10952480" cy="3660775"/>
          </a:xfrm>
        </p:spPr>
        <p:txBody>
          <a:bodyPr/>
          <a:p>
            <a:r>
              <a:rPr lang="en-US" sz="180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  <a:sym typeface="+mn-ea"/>
              </a:rPr>
              <a:t>●</a:t>
            </a:r>
            <a:r>
              <a:rPr lang="en-US" sz="28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Keyloggers are used in IT organizations to troubleshoot technical problems with computers and business networks. </a:t>
            </a:r>
            <a:endParaRPr lang="en-US" sz="2800" b="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40C28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  <a:sym typeface="+mn-ea"/>
              </a:rPr>
              <a:t>●</a:t>
            </a:r>
            <a:r>
              <a:rPr lang="en-US" sz="280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Families and businesspeople</a:t>
            </a:r>
            <a:r>
              <a:rPr lang="en-US" sz="28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8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 keyloggers legally to monitor network usage without their users' direct knowledge.</a:t>
            </a:r>
            <a:endParaRPr lang="en-US" sz="2800" b="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  <a:sym typeface="+mn-ea"/>
              </a:rPr>
              <a:t>●</a:t>
            </a:r>
            <a:r>
              <a:rPr lang="en-US" sz="2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Microsoft publicly stated that </a:t>
            </a:r>
            <a:r>
              <a:rPr lang="en-US" sz="28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window 10</a:t>
            </a:r>
            <a:r>
              <a:rPr lang="en-US" sz="2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 has a built-in keylogger in its final version "to improve typing and writing services“.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8095" y="457200"/>
            <a:ext cx="7503160" cy="1200150"/>
          </a:xfrm>
        </p:spPr>
        <p:txBody>
          <a:bodyPr/>
          <a:p>
            <a:r>
              <a:rPr lang="en-US" sz="4000" u="sng">
                <a:solidFill>
                  <a:srgbClr val="00B0F0"/>
                </a:solidFill>
                <a:latin typeface="Algerian" panose="04020705040A02060702" pitchFamily="82" charset="0"/>
                <a:cs typeface="Algerian" panose="04020705040A02060702" pitchFamily="82" charset="0"/>
              </a:rPr>
              <a:t>benfits of keyloger in cs</a:t>
            </a:r>
            <a:endParaRPr lang="en-US" sz="4000" u="sng">
              <a:solidFill>
                <a:srgbClr val="00B0F0"/>
              </a:solidFill>
              <a:latin typeface="Algerian" panose="04020705040A02060702" pitchFamily="82" charset="0"/>
              <a:cs typeface="Algerian" panose="04020705040A02060702" pitchFamily="82" charset="0"/>
            </a:endParaRPr>
          </a:p>
        </p:txBody>
      </p:sp>
      <p:sp>
        <p:nvSpPr>
          <p:cNvPr id="5" name="Text Placeholder 4"/>
          <p:cNvSpPr/>
          <p:nvPr>
            <p:ph type="body" sz="half" idx="2"/>
          </p:nvPr>
        </p:nvSpPr>
        <p:spPr>
          <a:xfrm>
            <a:off x="840105" y="2489200"/>
            <a:ext cx="3931920" cy="3380105"/>
          </a:xfrm>
        </p:spPr>
        <p:txBody>
          <a:bodyPr/>
          <a:p>
            <a:endParaRPr lang="en-US"/>
          </a:p>
        </p:txBody>
      </p:sp>
      <p:sp>
        <p:nvSpPr>
          <p:cNvPr id="6" name="Text Placeholder 3"/>
          <p:cNvSpPr>
            <a:spLocks noGrp="1"/>
          </p:cNvSpPr>
          <p:nvPr/>
        </p:nvSpPr>
        <p:spPr>
          <a:xfrm>
            <a:off x="539115" y="2078990"/>
            <a:ext cx="11329035" cy="4103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Insider threats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T</a:t>
            </a:r>
            <a:r>
              <a:rPr lang="en-US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he </a:t>
            </a:r>
            <a:r>
              <a:rPr lang="en-US" sz="2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keystroke recorder</a:t>
            </a:r>
            <a:r>
              <a:rPr lang="en-US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 secures confidential data from insider threats if any, along with tracking keyboard usage. </a:t>
            </a:r>
            <a:endParaRPr lang="en-US" sz="2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600" b="1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RECORDED REPORTS: </a:t>
            </a:r>
            <a:r>
              <a:rPr lang="en-US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Keyloggers are terrific assistance in registering the reports of the completed projects in their cloud storage for project managers to access it anytime to inspect the employees’ productivity. </a:t>
            </a:r>
            <a:endParaRPr lang="en-US" sz="2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600" b="1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PRODUCTIVITY TRACKER: </a:t>
            </a:r>
            <a:r>
              <a:rPr lang="en-US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One of the best advantages of keyloggers is tracking employee productivity(especially in the remote work structure). A </a:t>
            </a:r>
            <a:r>
              <a:rPr lang="en-US" sz="2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keystroke recorder</a:t>
            </a:r>
            <a:r>
              <a:rPr lang="en-US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 can support maintaining the work balance for the management teams by distinguishing between the productive and non-productive workforce.</a:t>
            </a:r>
            <a:endParaRPr lang="en-US" sz="2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80" y="45085"/>
            <a:ext cx="3162935" cy="1887220"/>
          </a:xfrm>
        </p:spPr>
        <p:txBody>
          <a:bodyPr>
            <a:noAutofit/>
          </a:bodyPr>
          <a:p>
            <a:r>
              <a:rPr lang="en-US" altLang="zh-CN" sz="4000" u="sng">
                <a:solidFill>
                  <a:srgbClr val="00B0F0"/>
                </a:solidFill>
                <a:latin typeface="Algerian" panose="04020705040A02060702" pitchFamily="82" charset="0"/>
                <a:cs typeface="Algerian" panose="04020705040A02060702" pitchFamily="82" charset="0"/>
              </a:rPr>
              <a:t>Modeling</a:t>
            </a:r>
            <a:br>
              <a:rPr lang="en-US" altLang="zh-CN" sz="4000" u="sng"/>
            </a:br>
            <a:endParaRPr lang="en-US" sz="4000" u="sn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3850" y="1748790"/>
            <a:ext cx="11497945" cy="4855210"/>
          </a:xfrm>
        </p:spPr>
        <p:txBody>
          <a:bodyPr/>
          <a:p>
            <a:endParaRPr lang="en-US"/>
          </a:p>
        </p:txBody>
      </p:sp>
      <p:sp>
        <p:nvSpPr>
          <p:cNvPr id="5" name="Text Placeholder 3"/>
          <p:cNvSpPr>
            <a:spLocks noGrp="1"/>
          </p:cNvSpPr>
          <p:nvPr/>
        </p:nvSpPr>
        <p:spPr>
          <a:xfrm>
            <a:off x="840028" y="1594321"/>
            <a:ext cx="11007272" cy="4869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5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Insider threats</a:t>
            </a:r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T</a:t>
            </a:r>
            <a:r>
              <a:rPr lang="en-US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he </a:t>
            </a:r>
            <a:r>
              <a:rPr lang="en-US" sz="25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keystroke recorder</a:t>
            </a:r>
            <a:r>
              <a:rPr lang="en-US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 secures confidential data from insider threats if any, along with tracking keyboard usage. </a:t>
            </a:r>
            <a:endParaRPr lang="en-US" sz="25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500" b="1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RECORDED REPORTS: </a:t>
            </a:r>
            <a:r>
              <a:rPr lang="en-US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Keyloggers are terrific assistance in registering the reports of the completed projects in their cloud storage for project managers to access it anytime to inspect the employees’ productivity. </a:t>
            </a:r>
            <a:endParaRPr lang="en-US" sz="25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500" b="1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PRODUCTIVITY TRACKER: </a:t>
            </a:r>
            <a:r>
              <a:rPr lang="en-US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One of the best advantages of keyloggers is tracking employee productivity(especially in the remote work structure). A </a:t>
            </a:r>
            <a:r>
              <a:rPr lang="en-US" sz="25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keystroke recorder</a:t>
            </a:r>
            <a:r>
              <a:rPr lang="en-US" sz="2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 can support maintaining the work balance for the management teams by distinguishing between the productive and non-productive workforce.</a:t>
            </a:r>
            <a:endParaRPr lang="en-US" sz="25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2725" y="483235"/>
            <a:ext cx="4111625" cy="868045"/>
          </a:xfrm>
        </p:spPr>
        <p:txBody>
          <a:bodyPr>
            <a:noAutofit/>
          </a:bodyPr>
          <a:p>
            <a:r>
              <a:rPr lang="en-US" altLang="zh-CN" sz="4000" u="sng">
                <a:solidFill>
                  <a:srgbClr val="00B0F0"/>
                </a:solidFill>
                <a:latin typeface="Algerian" panose="04020705040A02060702" pitchFamily="82" charset="0"/>
                <a:cs typeface="Algerian" panose="04020705040A02060702" pitchFamily="82" charset="0"/>
              </a:rPr>
              <a:t>Modeling</a:t>
            </a:r>
            <a:endParaRPr lang="en-US" altLang="zh-CN" sz="4000" u="sng">
              <a:solidFill>
                <a:srgbClr val="00B0F0"/>
              </a:solidFill>
              <a:latin typeface="Algerian" panose="04020705040A02060702" pitchFamily="82" charset="0"/>
              <a:cs typeface="Algerian" panose="04020705040A02060702" pitchFamily="8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7218" y="1286377"/>
            <a:ext cx="11015021" cy="5389525"/>
          </a:xfrm>
        </p:spPr>
        <p:txBody>
          <a:bodyPr/>
          <a:p>
            <a:endParaRPr lang="en-US"/>
          </a:p>
        </p:txBody>
      </p:sp>
      <p:sp>
        <p:nvSpPr>
          <p:cNvPr id="5" name="Text Placeholder 3"/>
          <p:cNvSpPr>
            <a:spLocks noGrp="1"/>
          </p:cNvSpPr>
          <p:nvPr/>
        </p:nvSpPr>
        <p:spPr>
          <a:xfrm>
            <a:off x="654685" y="1653540"/>
            <a:ext cx="10975340" cy="4638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Insider threats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T</a:t>
            </a:r>
            <a:r>
              <a:rPr lang="en-US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he </a:t>
            </a:r>
            <a:r>
              <a:rPr lang="en-US" sz="2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keystroke recorder</a:t>
            </a:r>
            <a:r>
              <a:rPr lang="en-US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 secures confidential data from insider threats if any, along with tracking keyboard usage. </a:t>
            </a:r>
            <a:endParaRPr lang="en-US" sz="2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600" b="1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RECORDED REPORTS: </a:t>
            </a:r>
            <a:r>
              <a:rPr lang="en-US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Keyloggers are terrific assistance in registering the reports of the completed projects in their cloud storage for project managers to access it anytime to inspect the employees’ productivity. </a:t>
            </a:r>
            <a:endParaRPr lang="en-US" sz="2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600" b="1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PRODUCTIVITY TRACKER: </a:t>
            </a:r>
            <a:r>
              <a:rPr lang="en-US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One of the best advantages of keyloggers is tracking employee productivity(especially in the remote work structure). A </a:t>
            </a:r>
            <a:r>
              <a:rPr lang="en-US" sz="2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keystroke recorder</a:t>
            </a:r>
            <a:r>
              <a:rPr lang="en-US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 can support maintaining the work balance for the management teams by distinguishing between the productive and non-productive workforce.</a:t>
            </a:r>
            <a:endParaRPr lang="en-US" sz="2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4893</Words>
  <Application>WPS Presentation</Application>
  <PresentationFormat/>
  <Paragraphs>86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SimSun</vt:lpstr>
      <vt:lpstr>Wingdings</vt:lpstr>
      <vt:lpstr>Algerian</vt:lpstr>
      <vt:lpstr>Times New Roman</vt:lpstr>
      <vt:lpstr>Calibri</vt:lpstr>
      <vt:lpstr>Microsoft YaHei</vt:lpstr>
      <vt:lpstr>Arial Unicode MS</vt:lpstr>
      <vt:lpstr>Calibri Light</vt:lpstr>
      <vt:lpstr>Office Theme</vt:lpstr>
      <vt:lpstr>   KEYLOGGER AND SECURITY</vt:lpstr>
      <vt:lpstr>                           KEYLOGGER</vt:lpstr>
      <vt:lpstr>PowerPoint 演示文稿</vt:lpstr>
      <vt:lpstr>PROp                 p  PROBLEM STATEMENTTEMENT  PROBLEM STATEMENTPROBLEM STATEMENTererfBLEM STATEMENT</vt:lpstr>
      <vt:lpstr>                project overview</vt:lpstr>
      <vt:lpstr>WHO ARE THE END USERS?</vt:lpstr>
      <vt:lpstr>benfits of keyloger in cs</vt:lpstr>
      <vt:lpstr>Modeling </vt:lpstr>
      <vt:lpstr>Modeling</vt:lpstr>
      <vt:lpstr>Result</vt:lpstr>
      <vt:lpstr>Project 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KEYLOGGER AND SECURITY</dc:title>
  <dc:creator>sai</dc:creator>
  <cp:lastModifiedBy>SSLR</cp:lastModifiedBy>
  <cp:revision>1</cp:revision>
  <dcterms:created xsi:type="dcterms:W3CDTF">2024-06-15T08:37:55Z</dcterms:created>
  <dcterms:modified xsi:type="dcterms:W3CDTF">2024-06-15T08:37:55Z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ac01700c435f41e8ae0de6c450bb955a</vt:lpwstr>
  </property>
  <property fmtid="{D5CDD505-2E9C-101B-9397-08002B2CF9AE}" pid="3" name="KSOProductBuildVer">
    <vt:lpwstr>1033-12.2.0.13489</vt:lpwstr>
  </property>
</Properties>
</file>