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334" r:id="rId7"/>
    <p:sldId id="329" r:id="rId8"/>
    <p:sldId id="333" r:id="rId9"/>
    <p:sldId id="335" r:id="rId10"/>
    <p:sldId id="331" r:id="rId11"/>
    <p:sldId id="332" r:id="rId12"/>
    <p:sldId id="330" r:id="rId13"/>
    <p:sldId id="337" r:id="rId14"/>
    <p:sldId id="336" r:id="rId15"/>
    <p:sldId id="339" r:id="rId16"/>
    <p:sldId id="338" r:id="rId17"/>
    <p:sldId id="340" r:id="rId18"/>
    <p:sldId id="341" r:id="rId19"/>
    <p:sldId id="342" r:id="rId20"/>
    <p:sldId id="343" r:id="rId21"/>
    <p:sldId id="344" r:id="rId22"/>
    <p:sldId id="345" r:id="rId23"/>
    <p:sldId id="346" r:id="rId24"/>
    <p:sldId id="347" r:id="rId25"/>
    <p:sldId id="261" r:id="rId26"/>
    <p:sldId id="262" r:id="rId27"/>
    <p:sldId id="263" r:id="rId28"/>
    <p:sldId id="311" r:id="rId29"/>
    <p:sldId id="264" r:id="rId30"/>
    <p:sldId id="265" r:id="rId31"/>
    <p:sldId id="294" r:id="rId32"/>
    <p:sldId id="295" r:id="rId33"/>
    <p:sldId id="296" r:id="rId34"/>
    <p:sldId id="297" r:id="rId35"/>
    <p:sldId id="298" r:id="rId36"/>
    <p:sldId id="299" r:id="rId37"/>
    <p:sldId id="305" r:id="rId38"/>
    <p:sldId id="306" r:id="rId39"/>
    <p:sldId id="307" r:id="rId40"/>
    <p:sldId id="301" r:id="rId41"/>
    <p:sldId id="308" r:id="rId42"/>
    <p:sldId id="309" r:id="rId43"/>
    <p:sldId id="312" r:id="rId44"/>
    <p:sldId id="300" r:id="rId45"/>
    <p:sldId id="310" r:id="rId46"/>
    <p:sldId id="316" r:id="rId47"/>
    <p:sldId id="317" r:id="rId48"/>
    <p:sldId id="318" r:id="rId49"/>
    <p:sldId id="319" r:id="rId50"/>
    <p:sldId id="320" r:id="rId51"/>
    <p:sldId id="321" r:id="rId52"/>
    <p:sldId id="322" r:id="rId53"/>
    <p:sldId id="323" r:id="rId54"/>
    <p:sldId id="266" r:id="rId55"/>
    <p:sldId id="267" r:id="rId56"/>
    <p:sldId id="351" r:id="rId57"/>
    <p:sldId id="348" r:id="rId58"/>
    <p:sldId id="350" r:id="rId59"/>
    <p:sldId id="349" r:id="rId60"/>
    <p:sldId id="352" r:id="rId61"/>
    <p:sldId id="353" r:id="rId62"/>
    <p:sldId id="354" r:id="rId63"/>
    <p:sldId id="355" r:id="rId64"/>
    <p:sldId id="357" r:id="rId65"/>
    <p:sldId id="356" r:id="rId66"/>
    <p:sldId id="359" r:id="rId67"/>
    <p:sldId id="361" r:id="rId68"/>
    <p:sldId id="360" r:id="rId69"/>
    <p:sldId id="364" r:id="rId70"/>
    <p:sldId id="363" r:id="rId71"/>
    <p:sldId id="358" r:id="rId72"/>
    <p:sldId id="268" r:id="rId73"/>
    <p:sldId id="269" r:id="rId74"/>
    <p:sldId id="270" r:id="rId75"/>
    <p:sldId id="271" r:id="rId76"/>
    <p:sldId id="272" r:id="rId77"/>
    <p:sldId id="315" r:id="rId78"/>
    <p:sldId id="273" r:id="rId79"/>
    <p:sldId id="274" r:id="rId80"/>
    <p:sldId id="275" r:id="rId81"/>
    <p:sldId id="276" r:id="rId82"/>
    <p:sldId id="324" r:id="rId83"/>
    <p:sldId id="325" r:id="rId84"/>
    <p:sldId id="327" r:id="rId85"/>
    <p:sldId id="326" r:id="rId86"/>
    <p:sldId id="328" r:id="rId87"/>
    <p:sldId id="368" r:id="rId88"/>
    <p:sldId id="370" r:id="rId89"/>
    <p:sldId id="369" r:id="rId90"/>
    <p:sldId id="371" r:id="rId91"/>
    <p:sldId id="366" r:id="rId92"/>
    <p:sldId id="367"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56" autoAdjust="0"/>
    <p:restoredTop sz="94660"/>
  </p:normalViewPr>
  <p:slideViewPr>
    <p:cSldViewPr snapToGrid="0">
      <p:cViewPr>
        <p:scale>
          <a:sx n="98" d="100"/>
          <a:sy n="98" d="100"/>
        </p:scale>
        <p:origin x="-58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F4CAB-61A8-462F-980C-8F90052AE1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3C46A7B5-AAC2-4D09-8B44-58019F74E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5A083995-F141-49CC-AFE2-48DEDE5220BE}"/>
              </a:ext>
            </a:extLst>
          </p:cNvPr>
          <p:cNvSpPr>
            <a:spLocks noGrp="1"/>
          </p:cNvSpPr>
          <p:nvPr>
            <p:ph type="dt" sz="half" idx="10"/>
          </p:nvPr>
        </p:nvSpPr>
        <p:spPr/>
        <p:txBody>
          <a:bodyPr/>
          <a:lstStyle/>
          <a:p>
            <a:fld id="{7B7C5DF9-7B71-47EE-A0DE-14049B66C0BA}" type="datetimeFigureOut">
              <a:rPr lang="en-IN" smtClean="0"/>
              <a:t>09-09-2024</a:t>
            </a:fld>
            <a:endParaRPr lang="en-IN"/>
          </a:p>
        </p:txBody>
      </p:sp>
      <p:sp>
        <p:nvSpPr>
          <p:cNvPr id="5" name="Footer Placeholder 4">
            <a:extLst>
              <a:ext uri="{FF2B5EF4-FFF2-40B4-BE49-F238E27FC236}">
                <a16:creationId xmlns="" xmlns:a16="http://schemas.microsoft.com/office/drawing/2014/main" id="{6155E5FD-E6D2-4BB6-8CE5-E0080CD564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FD31A71-2F47-4DF1-9FD0-BFB867AF743F}"/>
              </a:ext>
            </a:extLst>
          </p:cNvPr>
          <p:cNvSpPr>
            <a:spLocks noGrp="1"/>
          </p:cNvSpPr>
          <p:nvPr>
            <p:ph type="sldNum" sz="quarter" idx="12"/>
          </p:nvPr>
        </p:nvSpPr>
        <p:spPr/>
        <p:txBody>
          <a:bodyPr/>
          <a:lstStyle/>
          <a:p>
            <a:fld id="{5228F659-21EE-4E2F-A464-076D14AEC2DD}" type="slidenum">
              <a:rPr lang="en-IN" smtClean="0"/>
              <a:t>‹#›</a:t>
            </a:fld>
            <a:endParaRPr lang="en-IN"/>
          </a:p>
        </p:txBody>
      </p:sp>
    </p:spTree>
    <p:extLst>
      <p:ext uri="{BB962C8B-B14F-4D97-AF65-F5344CB8AC3E}">
        <p14:creationId xmlns:p14="http://schemas.microsoft.com/office/powerpoint/2010/main" val="1400429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5B5062-E043-4FFF-BA50-74FC5DB275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49B3FD6-BAF0-4FDA-8980-9288D2429FD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A3CB9DF-B334-4101-9867-6E1B59F4B90A}"/>
              </a:ext>
            </a:extLst>
          </p:cNvPr>
          <p:cNvSpPr>
            <a:spLocks noGrp="1"/>
          </p:cNvSpPr>
          <p:nvPr>
            <p:ph type="dt" sz="half" idx="10"/>
          </p:nvPr>
        </p:nvSpPr>
        <p:spPr/>
        <p:txBody>
          <a:bodyPr/>
          <a:lstStyle/>
          <a:p>
            <a:fld id="{7B7C5DF9-7B71-47EE-A0DE-14049B66C0BA}" type="datetimeFigureOut">
              <a:rPr lang="en-IN" smtClean="0"/>
              <a:t>09-09-2024</a:t>
            </a:fld>
            <a:endParaRPr lang="en-IN"/>
          </a:p>
        </p:txBody>
      </p:sp>
      <p:sp>
        <p:nvSpPr>
          <p:cNvPr id="5" name="Footer Placeholder 4">
            <a:extLst>
              <a:ext uri="{FF2B5EF4-FFF2-40B4-BE49-F238E27FC236}">
                <a16:creationId xmlns="" xmlns:a16="http://schemas.microsoft.com/office/drawing/2014/main" id="{29AB3877-1BC0-4075-9B64-FC71611AC6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80BC9B6-7916-4E5A-A0EA-1A9758525629}"/>
              </a:ext>
            </a:extLst>
          </p:cNvPr>
          <p:cNvSpPr>
            <a:spLocks noGrp="1"/>
          </p:cNvSpPr>
          <p:nvPr>
            <p:ph type="sldNum" sz="quarter" idx="12"/>
          </p:nvPr>
        </p:nvSpPr>
        <p:spPr/>
        <p:txBody>
          <a:bodyPr/>
          <a:lstStyle/>
          <a:p>
            <a:fld id="{5228F659-21EE-4E2F-A464-076D14AEC2DD}" type="slidenum">
              <a:rPr lang="en-IN" smtClean="0"/>
              <a:t>‹#›</a:t>
            </a:fld>
            <a:endParaRPr lang="en-IN"/>
          </a:p>
        </p:txBody>
      </p:sp>
    </p:spTree>
    <p:extLst>
      <p:ext uri="{BB962C8B-B14F-4D97-AF65-F5344CB8AC3E}">
        <p14:creationId xmlns:p14="http://schemas.microsoft.com/office/powerpoint/2010/main" val="1679233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FF156C4-E676-4C88-968C-3B4C8A7946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F21F65E-5A4C-41FA-A4D6-D0413D5117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3ECADEF-8CD5-4848-ACAE-E0CE9432774A}"/>
              </a:ext>
            </a:extLst>
          </p:cNvPr>
          <p:cNvSpPr>
            <a:spLocks noGrp="1"/>
          </p:cNvSpPr>
          <p:nvPr>
            <p:ph type="dt" sz="half" idx="10"/>
          </p:nvPr>
        </p:nvSpPr>
        <p:spPr/>
        <p:txBody>
          <a:bodyPr/>
          <a:lstStyle/>
          <a:p>
            <a:fld id="{7B7C5DF9-7B71-47EE-A0DE-14049B66C0BA}" type="datetimeFigureOut">
              <a:rPr lang="en-IN" smtClean="0"/>
              <a:t>09-09-2024</a:t>
            </a:fld>
            <a:endParaRPr lang="en-IN"/>
          </a:p>
        </p:txBody>
      </p:sp>
      <p:sp>
        <p:nvSpPr>
          <p:cNvPr id="5" name="Footer Placeholder 4">
            <a:extLst>
              <a:ext uri="{FF2B5EF4-FFF2-40B4-BE49-F238E27FC236}">
                <a16:creationId xmlns="" xmlns:a16="http://schemas.microsoft.com/office/drawing/2014/main" id="{4FB264F1-67D6-49F1-9640-448DB49007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024BD2C-FD17-40B1-81C6-B306CCD98E57}"/>
              </a:ext>
            </a:extLst>
          </p:cNvPr>
          <p:cNvSpPr>
            <a:spLocks noGrp="1"/>
          </p:cNvSpPr>
          <p:nvPr>
            <p:ph type="sldNum" sz="quarter" idx="12"/>
          </p:nvPr>
        </p:nvSpPr>
        <p:spPr/>
        <p:txBody>
          <a:bodyPr/>
          <a:lstStyle/>
          <a:p>
            <a:fld id="{5228F659-21EE-4E2F-A464-076D14AEC2DD}" type="slidenum">
              <a:rPr lang="en-IN" smtClean="0"/>
              <a:t>‹#›</a:t>
            </a:fld>
            <a:endParaRPr lang="en-IN"/>
          </a:p>
        </p:txBody>
      </p:sp>
    </p:spTree>
    <p:extLst>
      <p:ext uri="{BB962C8B-B14F-4D97-AF65-F5344CB8AC3E}">
        <p14:creationId xmlns:p14="http://schemas.microsoft.com/office/powerpoint/2010/main" val="4124137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21B19D-604B-4456-970A-672ECEF69D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86A3EF9-38B3-4E57-A3C8-0CFFCADAFB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1A32F7E-95B9-426F-B2E4-D066210F90D0}"/>
              </a:ext>
            </a:extLst>
          </p:cNvPr>
          <p:cNvSpPr>
            <a:spLocks noGrp="1"/>
          </p:cNvSpPr>
          <p:nvPr>
            <p:ph type="dt" sz="half" idx="10"/>
          </p:nvPr>
        </p:nvSpPr>
        <p:spPr/>
        <p:txBody>
          <a:bodyPr/>
          <a:lstStyle/>
          <a:p>
            <a:fld id="{7B7C5DF9-7B71-47EE-A0DE-14049B66C0BA}" type="datetimeFigureOut">
              <a:rPr lang="en-IN" smtClean="0"/>
              <a:t>09-09-2024</a:t>
            </a:fld>
            <a:endParaRPr lang="en-IN"/>
          </a:p>
        </p:txBody>
      </p:sp>
      <p:sp>
        <p:nvSpPr>
          <p:cNvPr id="5" name="Footer Placeholder 4">
            <a:extLst>
              <a:ext uri="{FF2B5EF4-FFF2-40B4-BE49-F238E27FC236}">
                <a16:creationId xmlns="" xmlns:a16="http://schemas.microsoft.com/office/drawing/2014/main" id="{8B9EF3E4-BB0E-4879-86C4-CF74254FD1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EB045CB-4484-4CEA-B57D-9178474667C1}"/>
              </a:ext>
            </a:extLst>
          </p:cNvPr>
          <p:cNvSpPr>
            <a:spLocks noGrp="1"/>
          </p:cNvSpPr>
          <p:nvPr>
            <p:ph type="sldNum" sz="quarter" idx="12"/>
          </p:nvPr>
        </p:nvSpPr>
        <p:spPr/>
        <p:txBody>
          <a:bodyPr/>
          <a:lstStyle/>
          <a:p>
            <a:fld id="{5228F659-21EE-4E2F-A464-076D14AEC2DD}" type="slidenum">
              <a:rPr lang="en-IN" smtClean="0"/>
              <a:t>‹#›</a:t>
            </a:fld>
            <a:endParaRPr lang="en-IN"/>
          </a:p>
        </p:txBody>
      </p:sp>
    </p:spTree>
    <p:extLst>
      <p:ext uri="{BB962C8B-B14F-4D97-AF65-F5344CB8AC3E}">
        <p14:creationId xmlns:p14="http://schemas.microsoft.com/office/powerpoint/2010/main" val="3825542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47F6FD-38B5-4C48-8A26-C444E255DB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62ED4A4-CC7C-40B5-AAA8-67331D871D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F8C2C13A-654D-4711-A93D-9C96D0E15B06}"/>
              </a:ext>
            </a:extLst>
          </p:cNvPr>
          <p:cNvSpPr>
            <a:spLocks noGrp="1"/>
          </p:cNvSpPr>
          <p:nvPr>
            <p:ph type="dt" sz="half" idx="10"/>
          </p:nvPr>
        </p:nvSpPr>
        <p:spPr/>
        <p:txBody>
          <a:bodyPr/>
          <a:lstStyle/>
          <a:p>
            <a:fld id="{7B7C5DF9-7B71-47EE-A0DE-14049B66C0BA}" type="datetimeFigureOut">
              <a:rPr lang="en-IN" smtClean="0"/>
              <a:t>09-09-2024</a:t>
            </a:fld>
            <a:endParaRPr lang="en-IN"/>
          </a:p>
        </p:txBody>
      </p:sp>
      <p:sp>
        <p:nvSpPr>
          <p:cNvPr id="5" name="Footer Placeholder 4">
            <a:extLst>
              <a:ext uri="{FF2B5EF4-FFF2-40B4-BE49-F238E27FC236}">
                <a16:creationId xmlns="" xmlns:a16="http://schemas.microsoft.com/office/drawing/2014/main" id="{25F28AEF-76A0-4D68-B954-F37F4511F9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9C3765D-7F8F-4676-8696-820ADCA2ECD2}"/>
              </a:ext>
            </a:extLst>
          </p:cNvPr>
          <p:cNvSpPr>
            <a:spLocks noGrp="1"/>
          </p:cNvSpPr>
          <p:nvPr>
            <p:ph type="sldNum" sz="quarter" idx="12"/>
          </p:nvPr>
        </p:nvSpPr>
        <p:spPr/>
        <p:txBody>
          <a:bodyPr/>
          <a:lstStyle/>
          <a:p>
            <a:fld id="{5228F659-21EE-4E2F-A464-076D14AEC2DD}" type="slidenum">
              <a:rPr lang="en-IN" smtClean="0"/>
              <a:t>‹#›</a:t>
            </a:fld>
            <a:endParaRPr lang="en-IN"/>
          </a:p>
        </p:txBody>
      </p:sp>
    </p:spTree>
    <p:extLst>
      <p:ext uri="{BB962C8B-B14F-4D97-AF65-F5344CB8AC3E}">
        <p14:creationId xmlns:p14="http://schemas.microsoft.com/office/powerpoint/2010/main" val="1647316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DCFA94-F944-429F-9D4A-9DDCD77072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2AE065B-CBD2-46B0-BA80-C1429A35ADF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7837C6E0-094F-4683-AAB5-A61BF86AA6B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FCEA4741-576A-40DF-8628-472AF5FCD370}"/>
              </a:ext>
            </a:extLst>
          </p:cNvPr>
          <p:cNvSpPr>
            <a:spLocks noGrp="1"/>
          </p:cNvSpPr>
          <p:nvPr>
            <p:ph type="dt" sz="half" idx="10"/>
          </p:nvPr>
        </p:nvSpPr>
        <p:spPr/>
        <p:txBody>
          <a:bodyPr/>
          <a:lstStyle/>
          <a:p>
            <a:fld id="{7B7C5DF9-7B71-47EE-A0DE-14049B66C0BA}" type="datetimeFigureOut">
              <a:rPr lang="en-IN" smtClean="0"/>
              <a:t>09-09-2024</a:t>
            </a:fld>
            <a:endParaRPr lang="en-IN"/>
          </a:p>
        </p:txBody>
      </p:sp>
      <p:sp>
        <p:nvSpPr>
          <p:cNvPr id="6" name="Footer Placeholder 5">
            <a:extLst>
              <a:ext uri="{FF2B5EF4-FFF2-40B4-BE49-F238E27FC236}">
                <a16:creationId xmlns="" xmlns:a16="http://schemas.microsoft.com/office/drawing/2014/main" id="{BFBF3A5E-A657-41F5-BF3D-14150676B5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A7C1D0C2-9248-47BB-81B6-0EA13F80DECE}"/>
              </a:ext>
            </a:extLst>
          </p:cNvPr>
          <p:cNvSpPr>
            <a:spLocks noGrp="1"/>
          </p:cNvSpPr>
          <p:nvPr>
            <p:ph type="sldNum" sz="quarter" idx="12"/>
          </p:nvPr>
        </p:nvSpPr>
        <p:spPr/>
        <p:txBody>
          <a:bodyPr/>
          <a:lstStyle/>
          <a:p>
            <a:fld id="{5228F659-21EE-4E2F-A464-076D14AEC2DD}" type="slidenum">
              <a:rPr lang="en-IN" smtClean="0"/>
              <a:t>‹#›</a:t>
            </a:fld>
            <a:endParaRPr lang="en-IN"/>
          </a:p>
        </p:txBody>
      </p:sp>
    </p:spTree>
    <p:extLst>
      <p:ext uri="{BB962C8B-B14F-4D97-AF65-F5344CB8AC3E}">
        <p14:creationId xmlns:p14="http://schemas.microsoft.com/office/powerpoint/2010/main" val="809985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9D3C96-BA3B-4FE0-8F07-21765095BF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8ED0D7B-06AC-4FC7-818F-CEB474C576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1F16C44B-13A0-4B3D-AFE3-DA1542EA25E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AEE9B012-7292-4B35-B229-6A097EC059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64F53B37-6990-48B7-9773-51E2FAFD38B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1C005CC6-4268-44CC-89E3-9E7A9F89987B}"/>
              </a:ext>
            </a:extLst>
          </p:cNvPr>
          <p:cNvSpPr>
            <a:spLocks noGrp="1"/>
          </p:cNvSpPr>
          <p:nvPr>
            <p:ph type="dt" sz="half" idx="10"/>
          </p:nvPr>
        </p:nvSpPr>
        <p:spPr/>
        <p:txBody>
          <a:bodyPr/>
          <a:lstStyle/>
          <a:p>
            <a:fld id="{7B7C5DF9-7B71-47EE-A0DE-14049B66C0BA}" type="datetimeFigureOut">
              <a:rPr lang="en-IN" smtClean="0"/>
              <a:t>09-09-2024</a:t>
            </a:fld>
            <a:endParaRPr lang="en-IN"/>
          </a:p>
        </p:txBody>
      </p:sp>
      <p:sp>
        <p:nvSpPr>
          <p:cNvPr id="8" name="Footer Placeholder 7">
            <a:extLst>
              <a:ext uri="{FF2B5EF4-FFF2-40B4-BE49-F238E27FC236}">
                <a16:creationId xmlns="" xmlns:a16="http://schemas.microsoft.com/office/drawing/2014/main" id="{B01289F0-B608-484A-8A9D-8A2EFA11B3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D7EF9F48-880E-4ADA-817D-E2985F352563}"/>
              </a:ext>
            </a:extLst>
          </p:cNvPr>
          <p:cNvSpPr>
            <a:spLocks noGrp="1"/>
          </p:cNvSpPr>
          <p:nvPr>
            <p:ph type="sldNum" sz="quarter" idx="12"/>
          </p:nvPr>
        </p:nvSpPr>
        <p:spPr/>
        <p:txBody>
          <a:bodyPr/>
          <a:lstStyle/>
          <a:p>
            <a:fld id="{5228F659-21EE-4E2F-A464-076D14AEC2DD}" type="slidenum">
              <a:rPr lang="en-IN" smtClean="0"/>
              <a:t>‹#›</a:t>
            </a:fld>
            <a:endParaRPr lang="en-IN"/>
          </a:p>
        </p:txBody>
      </p:sp>
    </p:spTree>
    <p:extLst>
      <p:ext uri="{BB962C8B-B14F-4D97-AF65-F5344CB8AC3E}">
        <p14:creationId xmlns:p14="http://schemas.microsoft.com/office/powerpoint/2010/main" val="1935741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93A28B-20F7-40C5-A302-889A528F69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21A9AB00-C41E-4992-924D-979FD067953C}"/>
              </a:ext>
            </a:extLst>
          </p:cNvPr>
          <p:cNvSpPr>
            <a:spLocks noGrp="1"/>
          </p:cNvSpPr>
          <p:nvPr>
            <p:ph type="dt" sz="half" idx="10"/>
          </p:nvPr>
        </p:nvSpPr>
        <p:spPr/>
        <p:txBody>
          <a:bodyPr/>
          <a:lstStyle/>
          <a:p>
            <a:fld id="{7B7C5DF9-7B71-47EE-A0DE-14049B66C0BA}" type="datetimeFigureOut">
              <a:rPr lang="en-IN" smtClean="0"/>
              <a:t>09-09-2024</a:t>
            </a:fld>
            <a:endParaRPr lang="en-IN"/>
          </a:p>
        </p:txBody>
      </p:sp>
      <p:sp>
        <p:nvSpPr>
          <p:cNvPr id="4" name="Footer Placeholder 3">
            <a:extLst>
              <a:ext uri="{FF2B5EF4-FFF2-40B4-BE49-F238E27FC236}">
                <a16:creationId xmlns="" xmlns:a16="http://schemas.microsoft.com/office/drawing/2014/main" id="{33CECD5F-2FF8-4EFA-8FCC-EAB215D42B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5766EF22-D9FB-4DD3-A548-FA0645820C0E}"/>
              </a:ext>
            </a:extLst>
          </p:cNvPr>
          <p:cNvSpPr>
            <a:spLocks noGrp="1"/>
          </p:cNvSpPr>
          <p:nvPr>
            <p:ph type="sldNum" sz="quarter" idx="12"/>
          </p:nvPr>
        </p:nvSpPr>
        <p:spPr/>
        <p:txBody>
          <a:bodyPr/>
          <a:lstStyle/>
          <a:p>
            <a:fld id="{5228F659-21EE-4E2F-A464-076D14AEC2DD}" type="slidenum">
              <a:rPr lang="en-IN" smtClean="0"/>
              <a:t>‹#›</a:t>
            </a:fld>
            <a:endParaRPr lang="en-IN"/>
          </a:p>
        </p:txBody>
      </p:sp>
    </p:spTree>
    <p:extLst>
      <p:ext uri="{BB962C8B-B14F-4D97-AF65-F5344CB8AC3E}">
        <p14:creationId xmlns:p14="http://schemas.microsoft.com/office/powerpoint/2010/main" val="3277322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DC067B2-F8A6-44A3-8479-2F7263D03459}"/>
              </a:ext>
            </a:extLst>
          </p:cNvPr>
          <p:cNvSpPr>
            <a:spLocks noGrp="1"/>
          </p:cNvSpPr>
          <p:nvPr>
            <p:ph type="dt" sz="half" idx="10"/>
          </p:nvPr>
        </p:nvSpPr>
        <p:spPr/>
        <p:txBody>
          <a:bodyPr/>
          <a:lstStyle/>
          <a:p>
            <a:fld id="{7B7C5DF9-7B71-47EE-A0DE-14049B66C0BA}" type="datetimeFigureOut">
              <a:rPr lang="en-IN" smtClean="0"/>
              <a:t>09-09-2024</a:t>
            </a:fld>
            <a:endParaRPr lang="en-IN"/>
          </a:p>
        </p:txBody>
      </p:sp>
      <p:sp>
        <p:nvSpPr>
          <p:cNvPr id="3" name="Footer Placeholder 2">
            <a:extLst>
              <a:ext uri="{FF2B5EF4-FFF2-40B4-BE49-F238E27FC236}">
                <a16:creationId xmlns="" xmlns:a16="http://schemas.microsoft.com/office/drawing/2014/main" id="{440B10EF-394E-4F53-AFE8-B2A217C357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3B76F868-6747-4AE2-8837-7817ECD8173E}"/>
              </a:ext>
            </a:extLst>
          </p:cNvPr>
          <p:cNvSpPr>
            <a:spLocks noGrp="1"/>
          </p:cNvSpPr>
          <p:nvPr>
            <p:ph type="sldNum" sz="quarter" idx="12"/>
          </p:nvPr>
        </p:nvSpPr>
        <p:spPr/>
        <p:txBody>
          <a:bodyPr/>
          <a:lstStyle/>
          <a:p>
            <a:fld id="{5228F659-21EE-4E2F-A464-076D14AEC2DD}" type="slidenum">
              <a:rPr lang="en-IN" smtClean="0"/>
              <a:t>‹#›</a:t>
            </a:fld>
            <a:endParaRPr lang="en-IN"/>
          </a:p>
        </p:txBody>
      </p:sp>
    </p:spTree>
    <p:extLst>
      <p:ext uri="{BB962C8B-B14F-4D97-AF65-F5344CB8AC3E}">
        <p14:creationId xmlns:p14="http://schemas.microsoft.com/office/powerpoint/2010/main" val="3421506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8F2301-F58C-468B-9C95-6619C185A9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72048A4-ECC2-47C2-8BE7-3EED068E71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B2F76235-50FB-445B-A9A5-08FC64671C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9B53ECC8-4977-4CF4-85B6-ABD9428902A1}"/>
              </a:ext>
            </a:extLst>
          </p:cNvPr>
          <p:cNvSpPr>
            <a:spLocks noGrp="1"/>
          </p:cNvSpPr>
          <p:nvPr>
            <p:ph type="dt" sz="half" idx="10"/>
          </p:nvPr>
        </p:nvSpPr>
        <p:spPr/>
        <p:txBody>
          <a:bodyPr/>
          <a:lstStyle/>
          <a:p>
            <a:fld id="{7B7C5DF9-7B71-47EE-A0DE-14049B66C0BA}" type="datetimeFigureOut">
              <a:rPr lang="en-IN" smtClean="0"/>
              <a:t>09-09-2024</a:t>
            </a:fld>
            <a:endParaRPr lang="en-IN"/>
          </a:p>
        </p:txBody>
      </p:sp>
      <p:sp>
        <p:nvSpPr>
          <p:cNvPr id="6" name="Footer Placeholder 5">
            <a:extLst>
              <a:ext uri="{FF2B5EF4-FFF2-40B4-BE49-F238E27FC236}">
                <a16:creationId xmlns="" xmlns:a16="http://schemas.microsoft.com/office/drawing/2014/main" id="{B9E78216-0AFE-4CCA-B408-48CA09BCF0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841A60F-2789-422C-849D-3CE6DF1CE36F}"/>
              </a:ext>
            </a:extLst>
          </p:cNvPr>
          <p:cNvSpPr>
            <a:spLocks noGrp="1"/>
          </p:cNvSpPr>
          <p:nvPr>
            <p:ph type="sldNum" sz="quarter" idx="12"/>
          </p:nvPr>
        </p:nvSpPr>
        <p:spPr/>
        <p:txBody>
          <a:bodyPr/>
          <a:lstStyle/>
          <a:p>
            <a:fld id="{5228F659-21EE-4E2F-A464-076D14AEC2DD}" type="slidenum">
              <a:rPr lang="en-IN" smtClean="0"/>
              <a:t>‹#›</a:t>
            </a:fld>
            <a:endParaRPr lang="en-IN"/>
          </a:p>
        </p:txBody>
      </p:sp>
    </p:spTree>
    <p:extLst>
      <p:ext uri="{BB962C8B-B14F-4D97-AF65-F5344CB8AC3E}">
        <p14:creationId xmlns:p14="http://schemas.microsoft.com/office/powerpoint/2010/main" val="3315924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889AE2-95CC-4B3A-A2B7-CEC2F3B634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BACF254A-9BEC-447F-9C5F-33E2A2A60C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993364AD-53D8-49BC-8E44-389D26B2D4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748F8A49-E0FC-475E-B1B7-FAEBAA43FB4B}"/>
              </a:ext>
            </a:extLst>
          </p:cNvPr>
          <p:cNvSpPr>
            <a:spLocks noGrp="1"/>
          </p:cNvSpPr>
          <p:nvPr>
            <p:ph type="dt" sz="half" idx="10"/>
          </p:nvPr>
        </p:nvSpPr>
        <p:spPr/>
        <p:txBody>
          <a:bodyPr/>
          <a:lstStyle/>
          <a:p>
            <a:fld id="{7B7C5DF9-7B71-47EE-A0DE-14049B66C0BA}" type="datetimeFigureOut">
              <a:rPr lang="en-IN" smtClean="0"/>
              <a:t>09-09-2024</a:t>
            </a:fld>
            <a:endParaRPr lang="en-IN"/>
          </a:p>
        </p:txBody>
      </p:sp>
      <p:sp>
        <p:nvSpPr>
          <p:cNvPr id="6" name="Footer Placeholder 5">
            <a:extLst>
              <a:ext uri="{FF2B5EF4-FFF2-40B4-BE49-F238E27FC236}">
                <a16:creationId xmlns="" xmlns:a16="http://schemas.microsoft.com/office/drawing/2014/main" id="{C1AB83EA-03AE-40C2-A6AE-B6C4A1CE66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0D3047B-6FF7-4124-AD18-8AC0E17D8592}"/>
              </a:ext>
            </a:extLst>
          </p:cNvPr>
          <p:cNvSpPr>
            <a:spLocks noGrp="1"/>
          </p:cNvSpPr>
          <p:nvPr>
            <p:ph type="sldNum" sz="quarter" idx="12"/>
          </p:nvPr>
        </p:nvSpPr>
        <p:spPr/>
        <p:txBody>
          <a:bodyPr/>
          <a:lstStyle/>
          <a:p>
            <a:fld id="{5228F659-21EE-4E2F-A464-076D14AEC2DD}" type="slidenum">
              <a:rPr lang="en-IN" smtClean="0"/>
              <a:t>‹#›</a:t>
            </a:fld>
            <a:endParaRPr lang="en-IN"/>
          </a:p>
        </p:txBody>
      </p:sp>
    </p:spTree>
    <p:extLst>
      <p:ext uri="{BB962C8B-B14F-4D97-AF65-F5344CB8AC3E}">
        <p14:creationId xmlns:p14="http://schemas.microsoft.com/office/powerpoint/2010/main" val="397647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A1D134D-7116-4EAD-A946-6E6A553CB0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D4D5E86-4EC5-4614-8434-730E4F5D18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1F44F2C-ECA0-47A7-8FFD-0E4785D0D7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C5DF9-7B71-47EE-A0DE-14049B66C0BA}" type="datetimeFigureOut">
              <a:rPr lang="en-IN" smtClean="0"/>
              <a:t>09-09-2024</a:t>
            </a:fld>
            <a:endParaRPr lang="en-IN"/>
          </a:p>
        </p:txBody>
      </p:sp>
      <p:sp>
        <p:nvSpPr>
          <p:cNvPr id="5" name="Footer Placeholder 4">
            <a:extLst>
              <a:ext uri="{FF2B5EF4-FFF2-40B4-BE49-F238E27FC236}">
                <a16:creationId xmlns="" xmlns:a16="http://schemas.microsoft.com/office/drawing/2014/main" id="{CB701A8B-41B3-4A7E-B990-2519F56AC6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6FF62E38-9C87-4214-B14E-77B3AE7AAE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28F659-21EE-4E2F-A464-076D14AEC2DD}" type="slidenum">
              <a:rPr lang="en-IN" smtClean="0"/>
              <a:t>‹#›</a:t>
            </a:fld>
            <a:endParaRPr lang="en-IN"/>
          </a:p>
        </p:txBody>
      </p:sp>
    </p:spTree>
    <p:extLst>
      <p:ext uri="{BB962C8B-B14F-4D97-AF65-F5344CB8AC3E}">
        <p14:creationId xmlns:p14="http://schemas.microsoft.com/office/powerpoint/2010/main" val="3308933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B775C8-5762-447D-99E5-EAC564F9585D}"/>
              </a:ext>
            </a:extLst>
          </p:cNvPr>
          <p:cNvSpPr>
            <a:spLocks noGrp="1"/>
          </p:cNvSpPr>
          <p:nvPr>
            <p:ph type="ctrTitle"/>
          </p:nvPr>
        </p:nvSpPr>
        <p:spPr/>
        <p:txBody>
          <a:bodyPr/>
          <a:lstStyle/>
          <a:p>
            <a:r>
              <a:rPr lang="en-IN" dirty="0"/>
              <a:t>Unit -2</a:t>
            </a:r>
          </a:p>
        </p:txBody>
      </p:sp>
    </p:spTree>
    <p:extLst>
      <p:ext uri="{BB962C8B-B14F-4D97-AF65-F5344CB8AC3E}">
        <p14:creationId xmlns:p14="http://schemas.microsoft.com/office/powerpoint/2010/main" val="2212740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US" dirty="0">
                <a:latin typeface="Times New Roman" pitchFamily="18" charset="0"/>
                <a:cs typeface="Times New Roman" pitchFamily="18" charset="0"/>
              </a:rPr>
              <a:t>In particular, </a:t>
            </a:r>
            <a:r>
              <a:rPr lang="en-US" dirty="0" err="1">
                <a:latin typeface="Times New Roman" pitchFamily="18" charset="0"/>
                <a:cs typeface="Times New Roman" pitchFamily="18" charset="0"/>
              </a:rPr>
              <a:t>Feistel</a:t>
            </a:r>
            <a:r>
              <a:rPr lang="en-US" dirty="0">
                <a:latin typeface="Times New Roman" pitchFamily="18" charset="0"/>
                <a:cs typeface="Times New Roman" pitchFamily="18" charset="0"/>
              </a:rPr>
              <a:t> proposed the use of a cipher that alternates </a:t>
            </a:r>
            <a:r>
              <a:rPr lang="en-US" dirty="0" smtClean="0">
                <a:latin typeface="Times New Roman" pitchFamily="18" charset="0"/>
                <a:cs typeface="Times New Roman" pitchFamily="18" charset="0"/>
              </a:rPr>
              <a:t>substitutions and </a:t>
            </a:r>
            <a:r>
              <a:rPr lang="en-US" dirty="0">
                <a:latin typeface="Times New Roman" pitchFamily="18" charset="0"/>
                <a:cs typeface="Times New Roman" pitchFamily="18" charset="0"/>
              </a:rPr>
              <a:t>permutations, where these terms are defined as follows:</a:t>
            </a:r>
          </a:p>
          <a:p>
            <a:pPr marL="0" indent="0" algn="just">
              <a:buNone/>
            </a:pP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Substitution</a:t>
            </a:r>
            <a:r>
              <a:rPr lang="en-US" dirty="0">
                <a:latin typeface="Times New Roman" pitchFamily="18" charset="0"/>
                <a:cs typeface="Times New Roman" pitchFamily="18" charset="0"/>
              </a:rPr>
              <a:t>: Each plaintext element or group of elements is </a:t>
            </a:r>
            <a:r>
              <a:rPr lang="en-US" dirty="0" smtClean="0">
                <a:latin typeface="Times New Roman" pitchFamily="18" charset="0"/>
                <a:cs typeface="Times New Roman" pitchFamily="18" charset="0"/>
              </a:rPr>
              <a:t>uniquely replaced </a:t>
            </a:r>
            <a:r>
              <a:rPr lang="en-US" dirty="0">
                <a:latin typeface="Times New Roman" pitchFamily="18" charset="0"/>
                <a:cs typeface="Times New Roman" pitchFamily="18" charset="0"/>
              </a:rPr>
              <a:t>by a corresponding </a:t>
            </a:r>
            <a:r>
              <a:rPr lang="en-US" dirty="0" smtClean="0">
                <a:latin typeface="Times New Roman" pitchFamily="18" charset="0"/>
                <a:cs typeface="Times New Roman" pitchFamily="18" charset="0"/>
              </a:rPr>
              <a:t>cipher text </a:t>
            </a:r>
            <a:r>
              <a:rPr lang="en-US" dirty="0">
                <a:latin typeface="Times New Roman" pitchFamily="18" charset="0"/>
                <a:cs typeface="Times New Roman" pitchFamily="18" charset="0"/>
              </a:rPr>
              <a:t>element or group of elements.</a:t>
            </a:r>
          </a:p>
          <a:p>
            <a:pPr marL="0" indent="0" algn="just">
              <a:buNone/>
            </a:pP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Permutation</a:t>
            </a:r>
            <a:r>
              <a:rPr lang="en-US" dirty="0">
                <a:latin typeface="Times New Roman" pitchFamily="18" charset="0"/>
                <a:cs typeface="Times New Roman" pitchFamily="18" charset="0"/>
              </a:rPr>
              <a:t>: A sequence of plaintext elements is replaced by a </a:t>
            </a:r>
            <a:r>
              <a:rPr lang="en-US" dirty="0" smtClean="0">
                <a:latin typeface="Times New Roman" pitchFamily="18" charset="0"/>
                <a:cs typeface="Times New Roman" pitchFamily="18" charset="0"/>
              </a:rPr>
              <a:t>permutation of </a:t>
            </a:r>
            <a:r>
              <a:rPr lang="en-US" dirty="0">
                <a:latin typeface="Times New Roman" pitchFamily="18" charset="0"/>
                <a:cs typeface="Times New Roman" pitchFamily="18" charset="0"/>
              </a:rPr>
              <a:t>that sequence. That is, no elements are added or deleted or replaced in </a:t>
            </a:r>
            <a:r>
              <a:rPr lang="en-US" dirty="0" smtClean="0">
                <a:latin typeface="Times New Roman" pitchFamily="18" charset="0"/>
                <a:cs typeface="Times New Roman" pitchFamily="18" charset="0"/>
              </a:rPr>
              <a:t>the sequence</a:t>
            </a:r>
            <a:r>
              <a:rPr lang="en-US" dirty="0">
                <a:latin typeface="Times New Roman" pitchFamily="18" charset="0"/>
                <a:cs typeface="Times New Roman" pitchFamily="18" charset="0"/>
              </a:rPr>
              <a:t>, rather the order in which the elements appear in the sequence </a:t>
            </a:r>
            <a:r>
              <a:rPr lang="en-US" dirty="0" smtClean="0">
                <a:latin typeface="Times New Roman" pitchFamily="18" charset="0"/>
                <a:cs typeface="Times New Roman" pitchFamily="18" charset="0"/>
              </a:rPr>
              <a:t>is changed</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357254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038" y="180975"/>
            <a:ext cx="7019925" cy="649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03334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53311"/>
            <a:ext cx="10515600" cy="5223652"/>
          </a:xfrm>
        </p:spPr>
        <p:txBody>
          <a:bodyPr/>
          <a:lstStyle/>
          <a:p>
            <a:pPr marL="0" indent="0">
              <a:buNone/>
            </a:pPr>
            <a:r>
              <a:rPr lang="en-US" dirty="0"/>
              <a:t>The exact realization of a </a:t>
            </a:r>
            <a:r>
              <a:rPr lang="en-US" dirty="0" err="1"/>
              <a:t>Feistel</a:t>
            </a:r>
            <a:r>
              <a:rPr lang="en-US" dirty="0"/>
              <a:t> network depends on the choice of the </a:t>
            </a:r>
            <a:r>
              <a:rPr lang="en-US" dirty="0" smtClean="0"/>
              <a:t>following parameters </a:t>
            </a:r>
            <a:r>
              <a:rPr lang="en-US" dirty="0"/>
              <a:t>and design features</a:t>
            </a:r>
            <a:r>
              <a:rPr lang="en-US" dirty="0" smtClean="0"/>
              <a:t>:</a:t>
            </a:r>
          </a:p>
          <a:p>
            <a:r>
              <a:rPr lang="en-IN" dirty="0"/>
              <a:t>Block </a:t>
            </a:r>
            <a:r>
              <a:rPr lang="en-IN" dirty="0" smtClean="0"/>
              <a:t>size</a:t>
            </a:r>
          </a:p>
          <a:p>
            <a:r>
              <a:rPr lang="en-IN" dirty="0"/>
              <a:t>Key </a:t>
            </a:r>
            <a:r>
              <a:rPr lang="en-IN" dirty="0" smtClean="0"/>
              <a:t>size </a:t>
            </a:r>
          </a:p>
          <a:p>
            <a:r>
              <a:rPr lang="en-IN" dirty="0"/>
              <a:t>Number of </a:t>
            </a:r>
            <a:r>
              <a:rPr lang="en-IN" dirty="0" smtClean="0"/>
              <a:t>rounds</a:t>
            </a:r>
          </a:p>
          <a:p>
            <a:r>
              <a:rPr lang="en-IN" dirty="0" err="1"/>
              <a:t>Subkey</a:t>
            </a:r>
            <a:r>
              <a:rPr lang="en-IN" dirty="0"/>
              <a:t> generation </a:t>
            </a:r>
            <a:r>
              <a:rPr lang="en-IN" dirty="0" smtClean="0"/>
              <a:t>algorithm</a:t>
            </a:r>
          </a:p>
          <a:p>
            <a:r>
              <a:rPr lang="en-IN" dirty="0"/>
              <a:t>Round function </a:t>
            </a:r>
            <a:r>
              <a:rPr lang="en-IN" dirty="0" smtClean="0"/>
              <a:t>F</a:t>
            </a:r>
            <a:endParaRPr lang="en-IN" dirty="0"/>
          </a:p>
        </p:txBody>
      </p:sp>
    </p:spTree>
    <p:extLst>
      <p:ext uri="{BB962C8B-B14F-4D97-AF65-F5344CB8AC3E}">
        <p14:creationId xmlns:p14="http://schemas.microsoft.com/office/powerpoint/2010/main" val="1438011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cipher operation</a:t>
            </a:r>
            <a:endParaRPr lang="en-IN" dirty="0"/>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Multiple encryption is a technique </a:t>
            </a:r>
            <a:r>
              <a:rPr lang="en-US" sz="2400" dirty="0">
                <a:solidFill>
                  <a:srgbClr val="FF0000"/>
                </a:solidFill>
                <a:latin typeface="Times New Roman" pitchFamily="18" charset="0"/>
                <a:cs typeface="Times New Roman" pitchFamily="18" charset="0"/>
              </a:rPr>
              <a:t>in which an encryption algorithm is </a:t>
            </a:r>
            <a:r>
              <a:rPr lang="en-US" sz="2400" dirty="0" smtClean="0">
                <a:solidFill>
                  <a:srgbClr val="FF0000"/>
                </a:solidFill>
                <a:latin typeface="Times New Roman" pitchFamily="18" charset="0"/>
                <a:cs typeface="Times New Roman" pitchFamily="18" charset="0"/>
              </a:rPr>
              <a:t>used multiple </a:t>
            </a:r>
            <a:r>
              <a:rPr lang="en-US" sz="2400" dirty="0">
                <a:solidFill>
                  <a:srgbClr val="FF0000"/>
                </a:solidFill>
                <a:latin typeface="Times New Roman" pitchFamily="18" charset="0"/>
                <a:cs typeface="Times New Roman" pitchFamily="18" charset="0"/>
              </a:rPr>
              <a:t>times</a:t>
            </a:r>
            <a:r>
              <a:rPr lang="en-US" sz="2400" dirty="0">
                <a:latin typeface="Times New Roman" pitchFamily="18" charset="0"/>
                <a:cs typeface="Times New Roman" pitchFamily="18" charset="0"/>
              </a:rPr>
              <a:t>. In the first instance, plaintext is converted to </a:t>
            </a:r>
            <a:r>
              <a:rPr lang="en-US" sz="2400" dirty="0" smtClean="0">
                <a:latin typeface="Times New Roman" pitchFamily="18" charset="0"/>
                <a:cs typeface="Times New Roman" pitchFamily="18" charset="0"/>
              </a:rPr>
              <a:t>cipher text using </a:t>
            </a:r>
            <a:r>
              <a:rPr lang="en-US" sz="2400" dirty="0">
                <a:latin typeface="Times New Roman" pitchFamily="18" charset="0"/>
                <a:cs typeface="Times New Roman" pitchFamily="18" charset="0"/>
              </a:rPr>
              <a:t>the encryption algorithm. This </a:t>
            </a:r>
            <a:r>
              <a:rPr lang="en-US" sz="2400" dirty="0" smtClean="0">
                <a:latin typeface="Times New Roman" pitchFamily="18" charset="0"/>
                <a:cs typeface="Times New Roman" pitchFamily="18" charset="0"/>
              </a:rPr>
              <a:t>cipher text </a:t>
            </a:r>
            <a:r>
              <a:rPr lang="en-US" sz="2400" dirty="0">
                <a:latin typeface="Times New Roman" pitchFamily="18" charset="0"/>
                <a:cs typeface="Times New Roman" pitchFamily="18" charset="0"/>
              </a:rPr>
              <a:t>is then used as input </a:t>
            </a:r>
            <a:r>
              <a:rPr lang="en-US" sz="2400" dirty="0" smtClean="0">
                <a:latin typeface="Times New Roman" pitchFamily="18" charset="0"/>
                <a:cs typeface="Times New Roman" pitchFamily="18" charset="0"/>
              </a:rPr>
              <a:t>and the </a:t>
            </a:r>
            <a:r>
              <a:rPr lang="en-US" sz="2400" dirty="0">
                <a:latin typeface="Times New Roman" pitchFamily="18" charset="0"/>
                <a:cs typeface="Times New Roman" pitchFamily="18" charset="0"/>
              </a:rPr>
              <a:t>algorithm is applied again. This process may be repeated through </a:t>
            </a:r>
            <a:r>
              <a:rPr lang="en-US" sz="2400" dirty="0" smtClean="0">
                <a:latin typeface="Times New Roman" pitchFamily="18" charset="0"/>
                <a:cs typeface="Times New Roman" pitchFamily="18" charset="0"/>
              </a:rPr>
              <a:t>any number </a:t>
            </a:r>
            <a:r>
              <a:rPr lang="en-US" sz="2400" dirty="0">
                <a:latin typeface="Times New Roman" pitchFamily="18" charset="0"/>
                <a:cs typeface="Times New Roman" pitchFamily="18" charset="0"/>
              </a:rPr>
              <a:t>of stages</a:t>
            </a:r>
            <a:endParaRPr lang="en-IN" sz="24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730" y="3628010"/>
            <a:ext cx="7412881" cy="2772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6503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7163" y="1099630"/>
            <a:ext cx="6595355"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96093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694" y="787939"/>
            <a:ext cx="8871625" cy="5476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0323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2775" y="1133475"/>
            <a:ext cx="5886450"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6346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990600"/>
            <a:ext cx="53340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49533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576263"/>
            <a:ext cx="6400800" cy="570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69258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563" y="585788"/>
            <a:ext cx="6238875" cy="568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82463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F6424E-B926-4A3C-86FA-A33626647A6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Short history of cryptography</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CABDB80-58C9-4B9E-9A92-DDDE7F5D2175}"/>
              </a:ext>
            </a:extLst>
          </p:cNvPr>
          <p:cNvSpPr>
            <a:spLocks noGrp="1"/>
          </p:cNvSpPr>
          <p:nvPr>
            <p:ph idx="1"/>
          </p:nvPr>
        </p:nvSpPr>
        <p:spPr/>
        <p:txBody>
          <a:bodyPr>
            <a:normAutofit lnSpcReduction="10000"/>
          </a:bodyPr>
          <a:lstStyle/>
          <a:p>
            <a:pPr marL="0" indent="0" algn="just">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Fundamental study of cryptography</a:t>
            </a:r>
          </a:p>
          <a:p>
            <a:pPr algn="just"/>
            <a:r>
              <a:rPr lang="en-IN" dirty="0">
                <a:latin typeface="Times New Roman" panose="02020603050405020304" pitchFamily="18" charset="0"/>
                <a:cs typeface="Times New Roman" panose="02020603050405020304" pitchFamily="18" charset="0"/>
              </a:rPr>
              <a:t>An original message is known as the </a:t>
            </a:r>
            <a:r>
              <a:rPr lang="en-IN" b="1" dirty="0">
                <a:latin typeface="Times New Roman" panose="02020603050405020304" pitchFamily="18" charset="0"/>
                <a:cs typeface="Times New Roman" panose="02020603050405020304" pitchFamily="18" charset="0"/>
              </a:rPr>
              <a:t>plaintext,</a:t>
            </a:r>
          </a:p>
          <a:p>
            <a:pPr marL="0" indent="0" algn="just">
              <a:buNone/>
            </a:pPr>
            <a:r>
              <a:rPr lang="en-IN" dirty="0">
                <a:latin typeface="Times New Roman" panose="02020603050405020304" pitchFamily="18" charset="0"/>
                <a:cs typeface="Times New Roman" panose="02020603050405020304" pitchFamily="18" charset="0"/>
              </a:rPr>
              <a:t>   while the coded message is called the </a:t>
            </a:r>
            <a:r>
              <a:rPr lang="en-IN" b="1" dirty="0">
                <a:latin typeface="Times New Roman" panose="02020603050405020304" pitchFamily="18" charset="0"/>
                <a:cs typeface="Times New Roman" panose="02020603050405020304" pitchFamily="18" charset="0"/>
              </a:rPr>
              <a:t>ciphertext.</a:t>
            </a:r>
          </a:p>
          <a:p>
            <a:pPr algn="just"/>
            <a:r>
              <a:rPr lang="en-IN" dirty="0">
                <a:latin typeface="Times New Roman" panose="02020603050405020304" pitchFamily="18" charset="0"/>
                <a:cs typeface="Times New Roman" panose="02020603050405020304" pitchFamily="18" charset="0"/>
              </a:rPr>
              <a:t>The process of converting from plaintext to ciphertext is known as </a:t>
            </a:r>
            <a:r>
              <a:rPr lang="en-IN" b="1" dirty="0">
                <a:latin typeface="Times New Roman" panose="02020603050405020304" pitchFamily="18" charset="0"/>
                <a:cs typeface="Times New Roman" panose="02020603050405020304" pitchFamily="18" charset="0"/>
              </a:rPr>
              <a:t>enciphering or encryption</a:t>
            </a:r>
          </a:p>
          <a:p>
            <a:pPr algn="just"/>
            <a:r>
              <a:rPr lang="en-IN" dirty="0">
                <a:latin typeface="Times New Roman" panose="02020603050405020304" pitchFamily="18" charset="0"/>
                <a:cs typeface="Times New Roman" panose="02020603050405020304" pitchFamily="18" charset="0"/>
              </a:rPr>
              <a:t>;restoring the plaintext from the ciphertext is </a:t>
            </a:r>
            <a:r>
              <a:rPr lang="en-IN" b="1" dirty="0">
                <a:latin typeface="Times New Roman" panose="02020603050405020304" pitchFamily="18" charset="0"/>
                <a:cs typeface="Times New Roman" panose="02020603050405020304" pitchFamily="18" charset="0"/>
              </a:rPr>
              <a:t>deciphering or decryption.</a:t>
            </a:r>
          </a:p>
          <a:p>
            <a:pPr algn="just"/>
            <a:r>
              <a:rPr lang="en-IN" dirty="0">
                <a:latin typeface="Times New Roman" panose="02020603050405020304" pitchFamily="18" charset="0"/>
                <a:cs typeface="Times New Roman" panose="02020603050405020304" pitchFamily="18" charset="0"/>
              </a:rPr>
              <a:t>The many schemes used for encryption constitute the area of study known as </a:t>
            </a:r>
            <a:r>
              <a:rPr lang="en-IN" b="1" dirty="0">
                <a:latin typeface="Times New Roman" panose="02020603050405020304" pitchFamily="18" charset="0"/>
                <a:cs typeface="Times New Roman" panose="02020603050405020304" pitchFamily="18" charset="0"/>
              </a:rPr>
              <a:t>cryptography. </a:t>
            </a:r>
            <a:r>
              <a:rPr lang="en-IN" dirty="0">
                <a:latin typeface="Times New Roman" panose="02020603050405020304" pitchFamily="18" charset="0"/>
                <a:cs typeface="Times New Roman" panose="02020603050405020304" pitchFamily="18" charset="0"/>
              </a:rPr>
              <a:t>Such a scheme is known as a </a:t>
            </a:r>
            <a:r>
              <a:rPr lang="en-IN" b="1" dirty="0">
                <a:latin typeface="Times New Roman" panose="02020603050405020304" pitchFamily="18" charset="0"/>
                <a:cs typeface="Times New Roman" panose="02020603050405020304" pitchFamily="18" charset="0"/>
              </a:rPr>
              <a:t>cryptographic system or a cipher</a:t>
            </a:r>
          </a:p>
        </p:txBody>
      </p:sp>
    </p:spTree>
    <p:extLst>
      <p:ext uri="{BB962C8B-B14F-4D97-AF65-F5344CB8AC3E}">
        <p14:creationId xmlns:p14="http://schemas.microsoft.com/office/powerpoint/2010/main" val="1074459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stream cipher</a:t>
            </a:r>
          </a:p>
        </p:txBody>
      </p:sp>
      <p:sp>
        <p:nvSpPr>
          <p:cNvPr id="3" name="Content Placeholder 2"/>
          <p:cNvSpPr>
            <a:spLocks noGrp="1"/>
          </p:cNvSpPr>
          <p:nvPr>
            <p:ph idx="1"/>
          </p:nvPr>
        </p:nvSpPr>
        <p:spPr/>
        <p:txBody>
          <a:bodyPr>
            <a:normAutofit/>
          </a:bodyPr>
          <a:lstStyle/>
          <a:p>
            <a:pPr algn="just"/>
            <a:r>
              <a:rPr lang="en-US" dirty="0">
                <a:latin typeface="Times New Roman" pitchFamily="18" charset="0"/>
                <a:cs typeface="Times New Roman" pitchFamily="18" charset="0"/>
              </a:rPr>
              <a:t>A typical stream cipher encrypts plaintext one byte at a time, although a </a:t>
            </a:r>
            <a:r>
              <a:rPr lang="en-US" dirty="0" smtClean="0">
                <a:latin typeface="Times New Roman" pitchFamily="18" charset="0"/>
                <a:cs typeface="Times New Roman" pitchFamily="18" charset="0"/>
              </a:rPr>
              <a:t>stream cipher </a:t>
            </a:r>
            <a:r>
              <a:rPr lang="en-US" dirty="0">
                <a:latin typeface="Times New Roman" pitchFamily="18" charset="0"/>
                <a:cs typeface="Times New Roman" pitchFamily="18" charset="0"/>
              </a:rPr>
              <a:t>may be designed to operate on one bit at a time or on units larger than a </a:t>
            </a:r>
            <a:r>
              <a:rPr lang="en-US" dirty="0" smtClean="0">
                <a:latin typeface="Times New Roman" pitchFamily="18" charset="0"/>
                <a:cs typeface="Times New Roman" pitchFamily="18" charset="0"/>
              </a:rPr>
              <a:t>byte at </a:t>
            </a:r>
            <a:r>
              <a:rPr lang="en-US" dirty="0">
                <a:latin typeface="Times New Roman" pitchFamily="18" charset="0"/>
                <a:cs typeface="Times New Roman" pitchFamily="18" charset="0"/>
              </a:rPr>
              <a:t>a time.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in this structure</a:t>
            </a:r>
            <a:r>
              <a:rPr lang="en-US" dirty="0">
                <a:latin typeface="Times New Roman" pitchFamily="18" charset="0"/>
                <a:cs typeface="Times New Roman" pitchFamily="18" charset="0"/>
              </a:rPr>
              <a:t>, a key is input to a pseudorandom bit generator that produces a stream </a:t>
            </a:r>
            <a:r>
              <a:rPr lang="en-US" dirty="0" smtClean="0">
                <a:latin typeface="Times New Roman" pitchFamily="18" charset="0"/>
                <a:cs typeface="Times New Roman" pitchFamily="18" charset="0"/>
              </a:rPr>
              <a:t>of 8-bit </a:t>
            </a:r>
            <a:r>
              <a:rPr lang="en-US" dirty="0">
                <a:latin typeface="Times New Roman" pitchFamily="18" charset="0"/>
                <a:cs typeface="Times New Roman" pitchFamily="18" charset="0"/>
              </a:rPr>
              <a:t>numbers that are apparently random. The output of the generator, </a:t>
            </a:r>
            <a:r>
              <a:rPr lang="en-US" dirty="0">
                <a:solidFill>
                  <a:srgbClr val="FF0000"/>
                </a:solidFill>
                <a:latin typeface="Times New Roman" pitchFamily="18" charset="0"/>
                <a:cs typeface="Times New Roman" pitchFamily="18" charset="0"/>
              </a:rPr>
              <a:t>called </a:t>
            </a:r>
            <a:r>
              <a:rPr lang="en-US" dirty="0" smtClean="0">
                <a:solidFill>
                  <a:srgbClr val="FF0000"/>
                </a:solidFill>
                <a:latin typeface="Times New Roman" pitchFamily="18" charset="0"/>
                <a:cs typeface="Times New Roman" pitchFamily="18" charset="0"/>
              </a:rPr>
              <a:t>a key stream, </a:t>
            </a:r>
            <a:r>
              <a:rPr lang="en-US" dirty="0">
                <a:latin typeface="Times New Roman" pitchFamily="18" charset="0"/>
                <a:cs typeface="Times New Roman" pitchFamily="18" charset="0"/>
              </a:rPr>
              <a:t>is combined one byte at a time with the plaintext stream using the </a:t>
            </a:r>
            <a:r>
              <a:rPr lang="en-US" dirty="0" smtClean="0">
                <a:latin typeface="Times New Roman" pitchFamily="18" charset="0"/>
                <a:cs typeface="Times New Roman" pitchFamily="18" charset="0"/>
              </a:rPr>
              <a:t>bit-wise </a:t>
            </a:r>
            <a:r>
              <a:rPr lang="en-US" dirty="0">
                <a:latin typeface="Times New Roman" pitchFamily="18" charset="0"/>
                <a:cs typeface="Times New Roman" pitchFamily="18" charset="0"/>
              </a:rPr>
              <a:t>exclusive-OR (XOR) </a:t>
            </a:r>
            <a:r>
              <a:rPr lang="en-US" dirty="0" smtClean="0">
                <a:latin typeface="Times New Roman" pitchFamily="18" charset="0"/>
                <a:cs typeface="Times New Roman" pitchFamily="18" charset="0"/>
              </a:rPr>
              <a:t> operation</a:t>
            </a:r>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7326332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For example, if the next byte generated by </a:t>
            </a:r>
            <a:r>
              <a:rPr lang="en-US" dirty="0" smtClean="0"/>
              <a:t>the generator </a:t>
            </a:r>
            <a:r>
              <a:rPr lang="en-US" dirty="0"/>
              <a:t>is 01101100 and the next plaintext byte is 11001100, then the </a:t>
            </a:r>
            <a:r>
              <a:rPr lang="en-US" dirty="0" smtClean="0"/>
              <a:t>resulting </a:t>
            </a:r>
            <a:r>
              <a:rPr lang="en-US" dirty="0" err="1" smtClean="0"/>
              <a:t>ciphertext</a:t>
            </a:r>
            <a:r>
              <a:rPr lang="en-US" dirty="0" smtClean="0"/>
              <a:t> </a:t>
            </a:r>
            <a:r>
              <a:rPr lang="en-US" dirty="0"/>
              <a:t>byte </a:t>
            </a:r>
            <a:r>
              <a:rPr lang="en-US" dirty="0" smtClean="0"/>
              <a:t>is</a:t>
            </a: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0007" y="3781020"/>
            <a:ext cx="271462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80076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163" y="1209675"/>
            <a:ext cx="7305675"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88272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US" dirty="0">
                <a:latin typeface="Times New Roman" pitchFamily="18" charset="0"/>
                <a:cs typeface="Times New Roman" pitchFamily="18" charset="0"/>
              </a:rPr>
              <a:t>lists the following important design considerations for a </a:t>
            </a:r>
            <a:r>
              <a:rPr lang="en-US" dirty="0" smtClean="0">
                <a:latin typeface="Times New Roman" pitchFamily="18" charset="0"/>
                <a:cs typeface="Times New Roman" pitchFamily="18" charset="0"/>
              </a:rPr>
              <a:t>stream cipher</a:t>
            </a:r>
          </a:p>
          <a:p>
            <a:pPr marL="0" indent="0" algn="just">
              <a:buNone/>
            </a:pPr>
            <a:r>
              <a:rPr lang="en-US" dirty="0" smtClean="0">
                <a:latin typeface="Times New Roman" pitchFamily="18" charset="0"/>
                <a:cs typeface="Times New Roman" pitchFamily="18" charset="0"/>
              </a:rPr>
              <a:t>1.The </a:t>
            </a:r>
            <a:r>
              <a:rPr lang="en-US" dirty="0">
                <a:latin typeface="Times New Roman" pitchFamily="18" charset="0"/>
                <a:cs typeface="Times New Roman" pitchFamily="18" charset="0"/>
              </a:rPr>
              <a:t>encryption sequence should have a large period. A pseudorandom </a:t>
            </a:r>
            <a:r>
              <a:rPr lang="en-US" dirty="0" err="1" smtClean="0">
                <a:latin typeface="Times New Roman" pitchFamily="18" charset="0"/>
                <a:cs typeface="Times New Roman" pitchFamily="18" charset="0"/>
              </a:rPr>
              <a:t>num-ber</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generator uses a function that produces a deterministic stream of bits </a:t>
            </a:r>
            <a:r>
              <a:rPr lang="en-US" dirty="0" smtClean="0">
                <a:latin typeface="Times New Roman" pitchFamily="18" charset="0"/>
                <a:cs typeface="Times New Roman" pitchFamily="18" charset="0"/>
              </a:rPr>
              <a:t>that eventually </a:t>
            </a:r>
            <a:r>
              <a:rPr lang="en-US" dirty="0">
                <a:latin typeface="Times New Roman" pitchFamily="18" charset="0"/>
                <a:cs typeface="Times New Roman" pitchFamily="18" charset="0"/>
              </a:rPr>
              <a:t>repeats</a:t>
            </a:r>
            <a:r>
              <a:rPr lang="en-US" dirty="0" smtClean="0">
                <a:latin typeface="Times New Roman" pitchFamily="18" charset="0"/>
                <a:cs typeface="Times New Roman" pitchFamily="18" charset="0"/>
              </a:rPr>
              <a:t>.</a:t>
            </a:r>
          </a:p>
          <a:p>
            <a:pPr marL="0" indent="0" algn="just">
              <a:buNone/>
            </a:pPr>
            <a:r>
              <a:rPr lang="en-US" dirty="0" smtClean="0">
                <a:latin typeface="Times New Roman" pitchFamily="18" charset="0"/>
                <a:cs typeface="Times New Roman" pitchFamily="18" charset="0"/>
              </a:rPr>
              <a:t>2.The </a:t>
            </a:r>
            <a:r>
              <a:rPr lang="en-US" dirty="0" err="1">
                <a:latin typeface="Times New Roman" pitchFamily="18" charset="0"/>
                <a:cs typeface="Times New Roman" pitchFamily="18" charset="0"/>
              </a:rPr>
              <a:t>keystream</a:t>
            </a:r>
            <a:r>
              <a:rPr lang="en-US" dirty="0">
                <a:latin typeface="Times New Roman" pitchFamily="18" charset="0"/>
                <a:cs typeface="Times New Roman" pitchFamily="18" charset="0"/>
              </a:rPr>
              <a:t> should approximate the properties of a true random </a:t>
            </a:r>
            <a:r>
              <a:rPr lang="en-US" dirty="0" smtClean="0">
                <a:latin typeface="Times New Roman" pitchFamily="18" charset="0"/>
                <a:cs typeface="Times New Roman" pitchFamily="18" charset="0"/>
              </a:rPr>
              <a:t>number stream </a:t>
            </a:r>
            <a:r>
              <a:rPr lang="en-US" dirty="0">
                <a:latin typeface="Times New Roman" pitchFamily="18" charset="0"/>
                <a:cs typeface="Times New Roman" pitchFamily="18" charset="0"/>
              </a:rPr>
              <a:t>as close as </a:t>
            </a:r>
            <a:r>
              <a:rPr lang="en-US" dirty="0" smtClean="0">
                <a:latin typeface="Times New Roman" pitchFamily="18" charset="0"/>
                <a:cs typeface="Times New Roman" pitchFamily="18" charset="0"/>
              </a:rPr>
              <a:t>possible</a:t>
            </a:r>
          </a:p>
          <a:p>
            <a:pPr marL="0" indent="0" algn="just">
              <a:buNone/>
            </a:pPr>
            <a:r>
              <a:rPr lang="en-US" dirty="0" smtClean="0">
                <a:latin typeface="Times New Roman" pitchFamily="18" charset="0"/>
                <a:cs typeface="Times New Roman" pitchFamily="18" charset="0"/>
              </a:rPr>
              <a:t>3.The </a:t>
            </a:r>
            <a:r>
              <a:rPr lang="en-US" dirty="0">
                <a:latin typeface="Times New Roman" pitchFamily="18" charset="0"/>
                <a:cs typeface="Times New Roman" pitchFamily="18" charset="0"/>
              </a:rPr>
              <a:t>output of the pseudorandom number </a:t>
            </a:r>
            <a:r>
              <a:rPr lang="en-US" dirty="0" smtClean="0">
                <a:latin typeface="Times New Roman" pitchFamily="18" charset="0"/>
                <a:cs typeface="Times New Roman" pitchFamily="18" charset="0"/>
              </a:rPr>
              <a:t>generator is </a:t>
            </a:r>
            <a:r>
              <a:rPr lang="en-US" dirty="0">
                <a:latin typeface="Times New Roman" pitchFamily="18" charset="0"/>
                <a:cs typeface="Times New Roman" pitchFamily="18" charset="0"/>
              </a:rPr>
              <a:t>conditioned on the value of the input key. To guard against </a:t>
            </a:r>
            <a:r>
              <a:rPr lang="en-US" dirty="0" smtClean="0">
                <a:latin typeface="Times New Roman" pitchFamily="18" charset="0"/>
                <a:cs typeface="Times New Roman" pitchFamily="18" charset="0"/>
              </a:rPr>
              <a:t>brute-force attacks</a:t>
            </a:r>
            <a:r>
              <a:rPr lang="en-US" dirty="0">
                <a:latin typeface="Times New Roman" pitchFamily="18" charset="0"/>
                <a:cs typeface="Times New Roman" pitchFamily="18" charset="0"/>
              </a:rPr>
              <a:t>, the key needs to be sufficiently long</a:t>
            </a:r>
            <a:r>
              <a:rPr lang="en-US" dirty="0"/>
              <a:t>.</a:t>
            </a:r>
            <a:endParaRPr lang="en-IN" dirty="0"/>
          </a:p>
        </p:txBody>
      </p:sp>
    </p:spTree>
    <p:extLst>
      <p:ext uri="{BB962C8B-B14F-4D97-AF65-F5344CB8AC3E}">
        <p14:creationId xmlns:p14="http://schemas.microsoft.com/office/powerpoint/2010/main" val="12372465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9013" y="2667000"/>
            <a:ext cx="51339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0667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C35B52-5294-4A4D-90F8-3D95B48A0A1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SYMMETRIC CIPHER MODEL</a:t>
            </a:r>
          </a:p>
        </p:txBody>
      </p:sp>
      <p:sp>
        <p:nvSpPr>
          <p:cNvPr id="3" name="Content Placeholder 2">
            <a:extLst>
              <a:ext uri="{FF2B5EF4-FFF2-40B4-BE49-F238E27FC236}">
                <a16:creationId xmlns="" xmlns:a16="http://schemas.microsoft.com/office/drawing/2014/main" id="{3437FACF-969D-4DB8-BEB5-D73204536289}"/>
              </a:ext>
            </a:extLst>
          </p:cNvPr>
          <p:cNvSpPr>
            <a:spLocks noGrp="1"/>
          </p:cNvSpPr>
          <p:nvPr>
            <p:ph idx="1"/>
          </p:nvPr>
        </p:nvSpPr>
        <p:spPr/>
        <p:txBody>
          <a:bodyPr/>
          <a:lstStyle/>
          <a:p>
            <a:pPr marL="0" indent="0" algn="just">
              <a:buNone/>
            </a:pPr>
            <a:r>
              <a:rPr lang="en-IN" dirty="0">
                <a:latin typeface="Times New Roman" panose="02020603050405020304" pitchFamily="18" charset="0"/>
                <a:cs typeface="Times New Roman" panose="02020603050405020304" pitchFamily="18" charset="0"/>
              </a:rPr>
              <a:t>A symmetric encryption scheme has five ingredients</a:t>
            </a:r>
          </a:p>
          <a:p>
            <a:pPr algn="just"/>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Plaintext</a:t>
            </a:r>
            <a:r>
              <a:rPr lang="en-IN" dirty="0">
                <a:latin typeface="Times New Roman" panose="02020603050405020304" pitchFamily="18" charset="0"/>
                <a:cs typeface="Times New Roman" panose="02020603050405020304" pitchFamily="18" charset="0"/>
              </a:rPr>
              <a:t>: This is the original intelligible message or data that is fed into the algorithm as input.</a:t>
            </a:r>
          </a:p>
          <a:p>
            <a:pPr marL="0" indent="0" algn="just">
              <a:buNone/>
            </a:pPr>
            <a:r>
              <a:rPr lang="en-IN" dirty="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 Encryption algorithm</a:t>
            </a:r>
            <a:r>
              <a:rPr lang="en-IN" dirty="0">
                <a:latin typeface="Times New Roman" panose="02020603050405020304" pitchFamily="18" charset="0"/>
                <a:cs typeface="Times New Roman" panose="02020603050405020304" pitchFamily="18" charset="0"/>
              </a:rPr>
              <a:t>: The encryption algorithm performs various substitutions and transformations on the plaintext.</a:t>
            </a:r>
          </a:p>
          <a:p>
            <a:pPr marL="0" indent="0" algn="just">
              <a:buNone/>
            </a:pPr>
            <a:r>
              <a:rPr lang="en-IN" dirty="0">
                <a:latin typeface="Times New Roman" panose="02020603050405020304" pitchFamily="18" charset="0"/>
                <a:cs typeface="Times New Roman" panose="02020603050405020304" pitchFamily="18" charset="0"/>
              </a:rPr>
              <a:t> • </a:t>
            </a:r>
            <a:r>
              <a:rPr lang="en-IN" b="1" dirty="0">
                <a:latin typeface="Times New Roman" panose="02020603050405020304" pitchFamily="18" charset="0"/>
                <a:cs typeface="Times New Roman" panose="02020603050405020304" pitchFamily="18" charset="0"/>
              </a:rPr>
              <a:t>Secret key</a:t>
            </a:r>
            <a:r>
              <a:rPr lang="en-IN" dirty="0">
                <a:latin typeface="Times New Roman" panose="02020603050405020304" pitchFamily="18" charset="0"/>
                <a:cs typeface="Times New Roman" panose="02020603050405020304" pitchFamily="18" charset="0"/>
              </a:rPr>
              <a:t>: The secret key is also input to the encryption algorithm</a:t>
            </a:r>
          </a:p>
          <a:p>
            <a:pPr marL="0" indent="0" algn="just">
              <a:buNone/>
            </a:pPr>
            <a:r>
              <a:rPr lang="en-IN" dirty="0">
                <a:latin typeface="Times New Roman" panose="02020603050405020304" pitchFamily="18" charset="0"/>
                <a:cs typeface="Times New Roman" panose="02020603050405020304" pitchFamily="18" charset="0"/>
              </a:rPr>
              <a:t>The key is a value independent of the plaintext and of the algorithm</a:t>
            </a:r>
          </a:p>
        </p:txBody>
      </p:sp>
    </p:spTree>
    <p:extLst>
      <p:ext uri="{BB962C8B-B14F-4D97-AF65-F5344CB8AC3E}">
        <p14:creationId xmlns:p14="http://schemas.microsoft.com/office/powerpoint/2010/main" val="9397638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5199C12-385A-4479-9E90-6890A75AB555}"/>
              </a:ext>
            </a:extLst>
          </p:cNvPr>
          <p:cNvSpPr>
            <a:spLocks noGrp="1"/>
          </p:cNvSpPr>
          <p:nvPr>
            <p:ph idx="1"/>
          </p:nvPr>
        </p:nvSpPr>
        <p:spPr>
          <a:xfrm>
            <a:off x="838200" y="1009650"/>
            <a:ext cx="10515600" cy="5167313"/>
          </a:xfrm>
        </p:spPr>
        <p:txBody>
          <a:bodyPr>
            <a:normAutofit fontScale="77500" lnSpcReduction="20000"/>
          </a:bodyPr>
          <a:lstStyle/>
          <a:p>
            <a:pPr algn="just">
              <a:lnSpc>
                <a:spcPct val="150000"/>
              </a:lnSpc>
            </a:pPr>
            <a:r>
              <a:rPr lang="en-IN" b="1" dirty="0"/>
              <a:t> </a:t>
            </a:r>
            <a:r>
              <a:rPr lang="en-IN" b="1" dirty="0">
                <a:latin typeface="Times New Roman" panose="02020603050405020304" pitchFamily="18" charset="0"/>
                <a:cs typeface="Times New Roman" panose="02020603050405020304" pitchFamily="18" charset="0"/>
              </a:rPr>
              <a:t>Ciphertext</a:t>
            </a:r>
            <a:r>
              <a:rPr lang="en-IN" dirty="0">
                <a:latin typeface="Times New Roman" panose="02020603050405020304" pitchFamily="18" charset="0"/>
                <a:cs typeface="Times New Roman" panose="02020603050405020304" pitchFamily="18" charset="0"/>
              </a:rPr>
              <a:t>: This is the scrambled message produced as output. It depends on the plaintext and the secret key. For a given message, two different keys will produce two different ciphertexts.</a:t>
            </a:r>
          </a:p>
          <a:p>
            <a:pPr algn="just">
              <a:lnSpc>
                <a:spcPct val="150000"/>
              </a:lnSpc>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Decryption algorithm</a:t>
            </a:r>
            <a:r>
              <a:rPr lang="en-IN" dirty="0">
                <a:latin typeface="Times New Roman" panose="02020603050405020304" pitchFamily="18" charset="0"/>
                <a:cs typeface="Times New Roman" panose="02020603050405020304" pitchFamily="18" charset="0"/>
              </a:rPr>
              <a:t>: This is essentially the encryption algorithm run in reverse. It takes the ciphertext and the secret key and produces the original plaintext.</a:t>
            </a:r>
          </a:p>
          <a:p>
            <a:pPr algn="just">
              <a:lnSpc>
                <a:spcPct val="150000"/>
              </a:lnSpc>
            </a:pPr>
            <a:r>
              <a:rPr lang="en-IN" dirty="0">
                <a:latin typeface="Times New Roman" panose="02020603050405020304" pitchFamily="18" charset="0"/>
                <a:cs typeface="Times New Roman" panose="02020603050405020304" pitchFamily="18" charset="0"/>
              </a:rPr>
              <a:t>There are two requirements for secure use of conventional encryption: </a:t>
            </a:r>
          </a:p>
          <a:p>
            <a:pPr algn="just">
              <a:lnSpc>
                <a:spcPct val="150000"/>
              </a:lnSpc>
            </a:pPr>
            <a:r>
              <a:rPr lang="en-IN" dirty="0">
                <a:latin typeface="Times New Roman" panose="02020603050405020304" pitchFamily="18" charset="0"/>
                <a:cs typeface="Times New Roman" panose="02020603050405020304" pitchFamily="18" charset="0"/>
              </a:rPr>
              <a:t>1. We need a strong encryption algorithm</a:t>
            </a:r>
          </a:p>
          <a:p>
            <a:pPr algn="just">
              <a:lnSpc>
                <a:spcPct val="150000"/>
              </a:lnSpc>
            </a:pPr>
            <a:r>
              <a:rPr lang="en-IN" dirty="0">
                <a:latin typeface="Times New Roman" panose="02020603050405020304" pitchFamily="18" charset="0"/>
                <a:cs typeface="Times New Roman" panose="02020603050405020304" pitchFamily="18" charset="0"/>
              </a:rPr>
              <a:t>2.Sender and receiver must have obtained copies of the secret key in a secure fashion and must keep the key secure</a:t>
            </a:r>
          </a:p>
        </p:txBody>
      </p:sp>
    </p:spTree>
    <p:extLst>
      <p:ext uri="{BB962C8B-B14F-4D97-AF65-F5344CB8AC3E}">
        <p14:creationId xmlns:p14="http://schemas.microsoft.com/office/powerpoint/2010/main" val="9529915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C0270492-2A00-4C2F-96F6-B1BC2BC0F062}"/>
              </a:ext>
            </a:extLst>
          </p:cNvPr>
          <p:cNvPicPr>
            <a:picLocks noGrp="1" noChangeAspect="1"/>
          </p:cNvPicPr>
          <p:nvPr>
            <p:ph idx="1"/>
          </p:nvPr>
        </p:nvPicPr>
        <p:blipFill>
          <a:blip r:embed="rId2"/>
          <a:stretch>
            <a:fillRect/>
          </a:stretch>
        </p:blipFill>
        <p:spPr>
          <a:xfrm>
            <a:off x="838200" y="1148834"/>
            <a:ext cx="10515600" cy="3195216"/>
          </a:xfrm>
          <a:prstGeom prst="rect">
            <a:avLst/>
          </a:prstGeom>
        </p:spPr>
      </p:pic>
      <p:sp>
        <p:nvSpPr>
          <p:cNvPr id="5" name="Rectangle 4">
            <a:extLst>
              <a:ext uri="{FF2B5EF4-FFF2-40B4-BE49-F238E27FC236}">
                <a16:creationId xmlns="" xmlns:a16="http://schemas.microsoft.com/office/drawing/2014/main" id="{89824E12-927B-4909-8CD5-4B5868B59ACF}"/>
              </a:ext>
            </a:extLst>
          </p:cNvPr>
          <p:cNvSpPr/>
          <p:nvPr/>
        </p:nvSpPr>
        <p:spPr>
          <a:xfrm>
            <a:off x="3817165" y="5339834"/>
            <a:ext cx="4138569" cy="369332"/>
          </a:xfrm>
          <a:prstGeom prst="rect">
            <a:avLst/>
          </a:prstGeom>
        </p:spPr>
        <p:txBody>
          <a:bodyPr wrap="none">
            <a:spAutoFit/>
          </a:bodyPr>
          <a:lstStyle/>
          <a:p>
            <a:r>
              <a:rPr lang="en-IN" dirty="0"/>
              <a:t>Simplified Model of Symmetric Encryption</a:t>
            </a:r>
          </a:p>
        </p:txBody>
      </p:sp>
    </p:spTree>
    <p:extLst>
      <p:ext uri="{BB962C8B-B14F-4D97-AF65-F5344CB8AC3E}">
        <p14:creationId xmlns:p14="http://schemas.microsoft.com/office/powerpoint/2010/main" val="6985207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4CCEC523-E800-4BB8-96D2-4C1317FB57A9}"/>
              </a:ext>
            </a:extLst>
          </p:cNvPr>
          <p:cNvPicPr>
            <a:picLocks noGrp="1" noChangeAspect="1"/>
          </p:cNvPicPr>
          <p:nvPr>
            <p:ph idx="1"/>
          </p:nvPr>
        </p:nvPicPr>
        <p:blipFill>
          <a:blip r:embed="rId2"/>
          <a:stretch>
            <a:fillRect/>
          </a:stretch>
        </p:blipFill>
        <p:spPr>
          <a:xfrm>
            <a:off x="2449285" y="1160121"/>
            <a:ext cx="7500258" cy="4206535"/>
          </a:xfrm>
          <a:prstGeom prst="rect">
            <a:avLst/>
          </a:prstGeom>
        </p:spPr>
      </p:pic>
    </p:spTree>
    <p:extLst>
      <p:ext uri="{BB962C8B-B14F-4D97-AF65-F5344CB8AC3E}">
        <p14:creationId xmlns:p14="http://schemas.microsoft.com/office/powerpoint/2010/main" val="22535352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E9D1667-B46C-48E9-BB5A-4E85D96EBBB4}"/>
              </a:ext>
            </a:extLst>
          </p:cNvPr>
          <p:cNvSpPr>
            <a:spLocks noGrp="1"/>
          </p:cNvSpPr>
          <p:nvPr>
            <p:ph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Cryptographic systems are characterized along three independent dimensions:</a:t>
            </a:r>
          </a:p>
          <a:p>
            <a:pPr marL="0" indent="0">
              <a:buNone/>
            </a:pPr>
            <a:r>
              <a:rPr lang="en-IN" b="1" dirty="0">
                <a:latin typeface="Times New Roman" panose="02020603050405020304" pitchFamily="18" charset="0"/>
                <a:cs typeface="Times New Roman" panose="02020603050405020304" pitchFamily="18" charset="0"/>
              </a:rPr>
              <a:t>1.The type of operations used for transforming plaintext to ciphertext</a:t>
            </a:r>
          </a:p>
          <a:p>
            <a:pPr marL="0" indent="0" algn="just">
              <a:lnSpc>
                <a:spcPct val="150000"/>
              </a:lnSpc>
              <a:buNone/>
            </a:pPr>
            <a:r>
              <a:rPr lang="en-IN" dirty="0">
                <a:latin typeface="Times New Roman" panose="02020603050405020304" pitchFamily="18" charset="0"/>
                <a:cs typeface="Times New Roman" panose="02020603050405020304" pitchFamily="18" charset="0"/>
              </a:rPr>
              <a:t>All encryption algorithms are based on two general principles: substitution, in which each element in the plaintext (bit, letter, group of bits or letters) is mapped into another element, and transposition, in which  elements in the plaintext are rearranged.</a:t>
            </a:r>
          </a:p>
        </p:txBody>
      </p:sp>
    </p:spTree>
    <p:extLst>
      <p:ext uri="{BB962C8B-B14F-4D97-AF65-F5344CB8AC3E}">
        <p14:creationId xmlns:p14="http://schemas.microsoft.com/office/powerpoint/2010/main" val="2231639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8AFBD6C-A53B-4ED9-BB1F-25CF62985E3D}"/>
              </a:ext>
            </a:extLst>
          </p:cNvPr>
          <p:cNvSpPr>
            <a:spLocks noGrp="1"/>
          </p:cNvSpPr>
          <p:nvPr>
            <p:ph idx="1"/>
          </p:nvPr>
        </p:nvSpPr>
        <p:spPr/>
        <p:txBody>
          <a:bodyPr/>
          <a:lstStyle/>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Techniques used for deciphering a message without any knowledge of the enciphering details fall into the area of </a:t>
            </a:r>
            <a:r>
              <a:rPr lang="en-IN" b="1" dirty="0">
                <a:latin typeface="Times New Roman" panose="02020603050405020304" pitchFamily="18" charset="0"/>
                <a:cs typeface="Times New Roman" panose="02020603050405020304" pitchFamily="18" charset="0"/>
              </a:rPr>
              <a:t>cryptanalysis</a:t>
            </a:r>
          </a:p>
          <a:p>
            <a:pPr algn="just"/>
            <a:r>
              <a:rPr lang="en-IN" dirty="0">
                <a:latin typeface="Times New Roman" panose="02020603050405020304" pitchFamily="18" charset="0"/>
                <a:cs typeface="Times New Roman" panose="02020603050405020304" pitchFamily="18" charset="0"/>
              </a:rPr>
              <a:t>.Cryptanalysis is what the layperson calls “breaking the code.”</a:t>
            </a:r>
          </a:p>
          <a:p>
            <a:pPr marL="0" indent="0" algn="just">
              <a:buNone/>
            </a:pPr>
            <a:r>
              <a:rPr lang="en-IN" dirty="0">
                <a:latin typeface="Times New Roman" panose="02020603050405020304" pitchFamily="18" charset="0"/>
                <a:cs typeface="Times New Roman" panose="02020603050405020304" pitchFamily="18" charset="0"/>
              </a:rPr>
              <a:t>The areas of cryptography and cryptanalysis together are called </a:t>
            </a:r>
            <a:r>
              <a:rPr lang="en-IN" b="1" dirty="0">
                <a:latin typeface="Times New Roman" panose="02020603050405020304" pitchFamily="18" charset="0"/>
                <a:cs typeface="Times New Roman" panose="02020603050405020304" pitchFamily="18" charset="0"/>
              </a:rPr>
              <a:t>cryptology</a:t>
            </a:r>
            <a:r>
              <a:rPr lang="en-IN"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7283510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2567955-43B8-47A5-B791-4087C8CD901F}"/>
              </a:ext>
            </a:extLst>
          </p:cNvPr>
          <p:cNvSpPr>
            <a:spLocks noGrp="1"/>
          </p:cNvSpPr>
          <p:nvPr>
            <p:ph idx="1"/>
          </p:nvPr>
        </p:nvSpPr>
        <p:spPr>
          <a:xfrm>
            <a:off x="838200" y="847725"/>
            <a:ext cx="10515600" cy="5329238"/>
          </a:xfrm>
        </p:spPr>
        <p:txBody>
          <a:bodyPr>
            <a:normAutofit fontScale="92500"/>
          </a:bodyPr>
          <a:lstStyle/>
          <a:p>
            <a:pPr algn="just">
              <a:lnSpc>
                <a:spcPct val="150000"/>
              </a:lnSpc>
            </a:pPr>
            <a:r>
              <a:rPr lang="en-IN" dirty="0"/>
              <a:t> 2 </a:t>
            </a:r>
            <a:r>
              <a:rPr lang="en-IN" b="1" dirty="0">
                <a:latin typeface="Times New Roman" panose="02020603050405020304" pitchFamily="18" charset="0"/>
                <a:cs typeface="Times New Roman" panose="02020603050405020304" pitchFamily="18" charset="0"/>
              </a:rPr>
              <a:t>The number of keys used</a:t>
            </a:r>
            <a:r>
              <a:rPr lang="en-IN" dirty="0">
                <a:latin typeface="Times New Roman" panose="02020603050405020304" pitchFamily="18" charset="0"/>
                <a:cs typeface="Times New Roman" panose="02020603050405020304" pitchFamily="18" charset="0"/>
              </a:rPr>
              <a:t>. If both sender and receiver use the same key, the system is referred to as symmetric, single-</a:t>
            </a:r>
            <a:r>
              <a:rPr lang="en-IN" dirty="0" err="1">
                <a:latin typeface="Times New Roman" panose="02020603050405020304" pitchFamily="18" charset="0"/>
                <a:cs typeface="Times New Roman" panose="02020603050405020304" pitchFamily="18" charset="0"/>
              </a:rPr>
              <a:t>key,secret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key,or</a:t>
            </a:r>
            <a:r>
              <a:rPr lang="en-IN" dirty="0">
                <a:latin typeface="Times New Roman" panose="02020603050405020304" pitchFamily="18" charset="0"/>
                <a:cs typeface="Times New Roman" panose="02020603050405020304" pitchFamily="18" charset="0"/>
              </a:rPr>
              <a:t> conventional encryption. If the sender and receiver use different keys, the system is referred to as </a:t>
            </a:r>
            <a:r>
              <a:rPr lang="en-IN" dirty="0" err="1">
                <a:latin typeface="Times New Roman" panose="02020603050405020304" pitchFamily="18" charset="0"/>
                <a:cs typeface="Times New Roman" panose="02020603050405020304" pitchFamily="18" charset="0"/>
              </a:rPr>
              <a:t>asymmetric,two-key,or</a:t>
            </a:r>
            <a:r>
              <a:rPr lang="en-IN" dirty="0">
                <a:latin typeface="Times New Roman" panose="02020603050405020304" pitchFamily="18" charset="0"/>
                <a:cs typeface="Times New Roman" panose="02020603050405020304" pitchFamily="18" charset="0"/>
              </a:rPr>
              <a:t> public-key encryption. </a:t>
            </a:r>
          </a:p>
          <a:p>
            <a:pPr algn="just">
              <a:lnSpc>
                <a:spcPct val="150000"/>
              </a:lnSpc>
            </a:pPr>
            <a:r>
              <a:rPr lang="en-IN" dirty="0">
                <a:latin typeface="Times New Roman" panose="02020603050405020304" pitchFamily="18" charset="0"/>
                <a:cs typeface="Times New Roman" panose="02020603050405020304" pitchFamily="18" charset="0"/>
              </a:rPr>
              <a:t>3. </a:t>
            </a:r>
            <a:r>
              <a:rPr lang="en-IN" b="1" dirty="0">
                <a:latin typeface="Times New Roman" panose="02020603050405020304" pitchFamily="18" charset="0"/>
                <a:cs typeface="Times New Roman" panose="02020603050405020304" pitchFamily="18" charset="0"/>
              </a:rPr>
              <a:t>The way in which the plaintext is processed</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 block cipher </a:t>
            </a:r>
            <a:r>
              <a:rPr lang="en-IN" dirty="0">
                <a:latin typeface="Times New Roman" panose="02020603050405020304" pitchFamily="18" charset="0"/>
                <a:cs typeface="Times New Roman" panose="02020603050405020304" pitchFamily="18" charset="0"/>
              </a:rPr>
              <a:t>processes the input one block of elements at a time, producing an output block for each input block. </a:t>
            </a:r>
            <a:r>
              <a:rPr lang="en-IN" b="1" dirty="0">
                <a:latin typeface="Times New Roman" panose="02020603050405020304" pitchFamily="18" charset="0"/>
                <a:cs typeface="Times New Roman" panose="02020603050405020304" pitchFamily="18" charset="0"/>
              </a:rPr>
              <a:t>A stream cipher </a:t>
            </a:r>
            <a:r>
              <a:rPr lang="en-IN" dirty="0">
                <a:latin typeface="Times New Roman" panose="02020603050405020304" pitchFamily="18" charset="0"/>
                <a:cs typeface="Times New Roman" panose="02020603050405020304" pitchFamily="18" charset="0"/>
              </a:rPr>
              <a:t>processes the input elements continuously, producing output one element at a </a:t>
            </a:r>
            <a:r>
              <a:rPr lang="en-IN" dirty="0" err="1">
                <a:latin typeface="Times New Roman" panose="02020603050405020304" pitchFamily="18" charset="0"/>
                <a:cs typeface="Times New Roman" panose="02020603050405020304" pitchFamily="18" charset="0"/>
              </a:rPr>
              <a:t>time,as</a:t>
            </a:r>
            <a:r>
              <a:rPr lang="en-IN" dirty="0">
                <a:latin typeface="Times New Roman" panose="02020603050405020304" pitchFamily="18" charset="0"/>
                <a:cs typeface="Times New Roman" panose="02020603050405020304" pitchFamily="18" charset="0"/>
              </a:rPr>
              <a:t> it goes along.</a:t>
            </a:r>
          </a:p>
          <a:p>
            <a:endParaRPr lang="en-IN" dirty="0"/>
          </a:p>
        </p:txBody>
      </p:sp>
    </p:spTree>
    <p:extLst>
      <p:ext uri="{BB962C8B-B14F-4D97-AF65-F5344CB8AC3E}">
        <p14:creationId xmlns:p14="http://schemas.microsoft.com/office/powerpoint/2010/main" val="12274090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47199A-A322-443B-9C6F-C838ECCBF624}"/>
              </a:ext>
            </a:extLst>
          </p:cNvPr>
          <p:cNvSpPr>
            <a:spLocks noGrp="1"/>
          </p:cNvSpPr>
          <p:nvPr>
            <p:ph type="title"/>
          </p:nvPr>
        </p:nvSpPr>
        <p:spPr/>
        <p:txBody>
          <a:bodyPr/>
          <a:lstStyle/>
          <a:p>
            <a:r>
              <a:rPr lang="en-US" b="1" dirty="0"/>
              <a:t>THE DATA ENCRYPTION STANDARD(DES)</a:t>
            </a:r>
            <a:endParaRPr lang="en-IN" dirty="0"/>
          </a:p>
        </p:txBody>
      </p:sp>
      <p:sp>
        <p:nvSpPr>
          <p:cNvPr id="3" name="Content Placeholder 2">
            <a:extLst>
              <a:ext uri="{FF2B5EF4-FFF2-40B4-BE49-F238E27FC236}">
                <a16:creationId xmlns="" xmlns:a16="http://schemas.microsoft.com/office/drawing/2014/main" id="{AB3DBB48-947F-4B6A-986A-C68DAF0B9777}"/>
              </a:ext>
            </a:extLst>
          </p:cNvPr>
          <p:cNvSpPr>
            <a:spLocks noGrp="1"/>
          </p:cNvSpPr>
          <p:nvPr>
            <p:ph idx="1"/>
          </p:nvPr>
        </p:nvSpPr>
        <p:spPr>
          <a:xfrm>
            <a:off x="838200" y="1524000"/>
            <a:ext cx="10515600" cy="4652963"/>
          </a:xfrm>
        </p:spPr>
        <p:txBody>
          <a:bodyPr>
            <a:normAutofit fontScale="77500" lnSpcReduction="20000"/>
          </a:bodyPr>
          <a:lstStyle/>
          <a:p>
            <a:pPr algn="just">
              <a:lnSpc>
                <a:spcPct val="170000"/>
              </a:lnSpc>
            </a:pPr>
            <a:r>
              <a:rPr lang="en-US" dirty="0">
                <a:latin typeface="Times New Roman" pitchFamily="18" charset="0"/>
                <a:cs typeface="Times New Roman" pitchFamily="18" charset="0"/>
              </a:rPr>
              <a:t>The most widely used encryption scheme is based on the Data Encryption Standard</a:t>
            </a:r>
          </a:p>
          <a:p>
            <a:pPr algn="just">
              <a:lnSpc>
                <a:spcPct val="170000"/>
              </a:lnSpc>
            </a:pPr>
            <a:r>
              <a:rPr lang="en-US" dirty="0">
                <a:latin typeface="Times New Roman" pitchFamily="18" charset="0"/>
                <a:cs typeface="Times New Roman" pitchFamily="18" charset="0"/>
              </a:rPr>
              <a:t>(DES) adopted in 1977 by the National Bureau of Standards, now the National Institute of Standards and Technology (NIST), as Federal Information Processing Standard 46 (FIPS PUB 46). </a:t>
            </a:r>
          </a:p>
          <a:p>
            <a:pPr marL="0" indent="0" algn="just">
              <a:lnSpc>
                <a:spcPct val="170000"/>
              </a:lnSpc>
              <a:buNone/>
            </a:pPr>
            <a:r>
              <a:rPr lang="en-US" dirty="0">
                <a:latin typeface="Times New Roman" pitchFamily="18" charset="0"/>
                <a:cs typeface="Times New Roman" pitchFamily="18" charset="0"/>
              </a:rPr>
              <a:t> The algorithm itself is referred to as the Data Encryption Algorithm (DEA).For DES, data are encrypted in 64-bit blocks using a 56-bit key. The algorithm transforms 64-bit input in a series of steps into a 64-bit output</a:t>
            </a:r>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same steps, with the same key, are used to reverse the encryption.</a:t>
            </a:r>
          </a:p>
          <a:p>
            <a:endParaRPr lang="en-IN" dirty="0"/>
          </a:p>
        </p:txBody>
      </p:sp>
    </p:spTree>
    <p:extLst>
      <p:ext uri="{BB962C8B-B14F-4D97-AF65-F5344CB8AC3E}">
        <p14:creationId xmlns:p14="http://schemas.microsoft.com/office/powerpoint/2010/main" val="41539426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C7F7519-9E2F-4A6B-912D-4F5C0300E017}"/>
              </a:ext>
            </a:extLst>
          </p:cNvPr>
          <p:cNvSpPr>
            <a:spLocks noGrp="1"/>
          </p:cNvSpPr>
          <p:nvPr>
            <p:ph idx="1"/>
          </p:nvPr>
        </p:nvSpPr>
        <p:spPr>
          <a:xfrm>
            <a:off x="838200" y="533400"/>
            <a:ext cx="10515600" cy="5643563"/>
          </a:xfrm>
        </p:spPr>
        <p:txBody>
          <a:bodyPr>
            <a:normAutofit fontScale="92500"/>
          </a:bodyPr>
          <a:lstStyle/>
          <a:p>
            <a:pPr algn="just">
              <a:lnSpc>
                <a:spcPct val="170000"/>
              </a:lnSpc>
            </a:pPr>
            <a:r>
              <a:rPr lang="en-US" dirty="0">
                <a:latin typeface="Times New Roman" pitchFamily="18" charset="0"/>
                <a:cs typeface="Times New Roman" pitchFamily="18" charset="0"/>
              </a:rPr>
              <a:t>Figure 3.5. As with any encryption scheme, there are two inputs to the encryption function: the plaintext to be encrypted and the key. In this case, the plaintext must be 64 bits in length and the key is 56 bits in length.</a:t>
            </a:r>
          </a:p>
          <a:p>
            <a:pPr marL="0" indent="0" algn="just">
              <a:lnSpc>
                <a:spcPct val="170000"/>
              </a:lnSpc>
              <a:buNone/>
            </a:pPr>
            <a:r>
              <a:rPr lang="en-US" dirty="0">
                <a:latin typeface="Times New Roman" pitchFamily="18" charset="0"/>
                <a:cs typeface="Times New Roman" pitchFamily="18" charset="0"/>
              </a:rPr>
              <a:t>Looking at the left-hand side of the figure, we can see that the processing of the plaintext proceeds in three phases. First, the 64-bit plaintext passes through an initial permutation (IP) that rearranges the bits to produce the </a:t>
            </a:r>
            <a:r>
              <a:rPr lang="en-US" b="1" i="1" dirty="0">
                <a:latin typeface="Times New Roman" pitchFamily="18" charset="0"/>
                <a:cs typeface="Times New Roman" pitchFamily="18" charset="0"/>
              </a:rPr>
              <a:t>permuted input.</a:t>
            </a:r>
            <a:endParaRPr lang="en-US" b="1"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5528852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2264E31-2239-4036-A0CB-F71F0814CFFA}"/>
              </a:ext>
            </a:extLst>
          </p:cNvPr>
          <p:cNvSpPr>
            <a:spLocks noGrp="1"/>
          </p:cNvSpPr>
          <p:nvPr>
            <p:ph idx="1"/>
          </p:nvPr>
        </p:nvSpPr>
        <p:spPr>
          <a:xfrm>
            <a:off x="838200" y="97971"/>
            <a:ext cx="10515600" cy="6078992"/>
          </a:xfrm>
        </p:spPr>
        <p:txBody>
          <a:bodyPr>
            <a:normAutofit/>
          </a:bodyPr>
          <a:lstStyle/>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lnSpc>
                <a:spcPct val="150000"/>
              </a:lnSpc>
            </a:pPr>
            <a:r>
              <a:rPr lang="en-US" sz="2400" dirty="0">
                <a:latin typeface="Times New Roman" pitchFamily="18" charset="0"/>
                <a:cs typeface="Times New Roman" pitchFamily="18" charset="0"/>
              </a:rPr>
              <a:t>This is followed by a phase consisting of sixteen rounds of the same </a:t>
            </a:r>
            <a:r>
              <a:rPr lang="en-US" sz="2400" dirty="0" err="1">
                <a:latin typeface="Times New Roman" pitchFamily="18" charset="0"/>
                <a:cs typeface="Times New Roman" pitchFamily="18" charset="0"/>
              </a:rPr>
              <a:t>function,which</a:t>
            </a:r>
            <a:r>
              <a:rPr lang="en-US" sz="2400" dirty="0">
                <a:latin typeface="Times New Roman" pitchFamily="18" charset="0"/>
                <a:cs typeface="Times New Roman" pitchFamily="18" charset="0"/>
              </a:rPr>
              <a:t> involves both permutation and substitution functions.</a:t>
            </a:r>
          </a:p>
          <a:p>
            <a:pPr algn="just">
              <a:lnSpc>
                <a:spcPct val="150000"/>
              </a:lnSpc>
            </a:pPr>
            <a:r>
              <a:rPr lang="en-US" sz="2400" dirty="0">
                <a:latin typeface="Times New Roman" pitchFamily="18" charset="0"/>
                <a:cs typeface="Times New Roman" pitchFamily="18" charset="0"/>
              </a:rPr>
              <a:t>The output of the last (sixteenth) round consists of 64 bits that are a function of the input plaintext and the key. The left and right halves of the output are swapped to produce the </a:t>
            </a:r>
            <a:r>
              <a:rPr lang="en-US" sz="2400" b="1" dirty="0" err="1">
                <a:latin typeface="Times New Roman" pitchFamily="18" charset="0"/>
                <a:cs typeface="Times New Roman" pitchFamily="18" charset="0"/>
              </a:rPr>
              <a:t>preoutput</a:t>
            </a:r>
            <a:r>
              <a:rPr lang="en-US" sz="2400" dirty="0">
                <a:latin typeface="Times New Roman" pitchFamily="18" charset="0"/>
                <a:cs typeface="Times New Roman" pitchFamily="18" charset="0"/>
              </a:rPr>
              <a:t>. </a:t>
            </a:r>
          </a:p>
          <a:p>
            <a:pPr algn="just">
              <a:lnSpc>
                <a:spcPct val="150000"/>
              </a:lnSpc>
            </a:pPr>
            <a:r>
              <a:rPr lang="en-US" sz="2400" dirty="0">
                <a:latin typeface="Times New Roman" pitchFamily="18" charset="0"/>
                <a:cs typeface="Times New Roman" pitchFamily="18" charset="0"/>
              </a:rPr>
              <a:t>Finally, the </a:t>
            </a:r>
            <a:r>
              <a:rPr lang="en-US" sz="2400" dirty="0" err="1">
                <a:latin typeface="Times New Roman" pitchFamily="18" charset="0"/>
                <a:cs typeface="Times New Roman" pitchFamily="18" charset="0"/>
              </a:rPr>
              <a:t>preoutput</a:t>
            </a:r>
            <a:r>
              <a:rPr lang="en-US" sz="2400" dirty="0">
                <a:latin typeface="Times New Roman" pitchFamily="18" charset="0"/>
                <a:cs typeface="Times New Roman" pitchFamily="18" charset="0"/>
              </a:rPr>
              <a:t> is passed through a permutation that is the inverse of the initial permutation function, to produce the 64-bit </a:t>
            </a:r>
            <a:r>
              <a:rPr lang="en-US" sz="2400" dirty="0" err="1" smtClean="0">
                <a:latin typeface="Times New Roman" pitchFamily="18" charset="0"/>
                <a:cs typeface="Times New Roman" pitchFamily="18" charset="0"/>
              </a:rPr>
              <a:t>ciphertext.With</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 exception of the initial and final permutations, DES has the exact structure of a Feistel cipher.</a:t>
            </a:r>
            <a:endParaRPr lang="en-US"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9833116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 xmlns:a16="http://schemas.microsoft.com/office/drawing/2014/main" id="{A6E68E51-8D14-4ADD-A2F1-85CCFD5444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41874" y="555625"/>
            <a:ext cx="4908252" cy="562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99704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7DE05B-B0C9-4FBF-BC5B-117BB923D6BF}"/>
              </a:ext>
            </a:extLst>
          </p:cNvPr>
          <p:cNvSpPr>
            <a:spLocks noGrp="1"/>
          </p:cNvSpPr>
          <p:nvPr>
            <p:ph idx="1"/>
          </p:nvPr>
        </p:nvSpPr>
        <p:spPr>
          <a:xfrm>
            <a:off x="838200" y="794657"/>
            <a:ext cx="10515600" cy="5197248"/>
          </a:xfrm>
        </p:spPr>
        <p:txBody>
          <a:bodyPr/>
          <a:lstStyle/>
          <a:p>
            <a:pPr algn="just"/>
            <a:endParaRPr lang="en-US" b="1" i="1" dirty="0"/>
          </a:p>
          <a:p>
            <a:pPr algn="just"/>
            <a:endParaRPr lang="en-US" b="1" i="1" dirty="0"/>
          </a:p>
          <a:p>
            <a:pPr algn="just"/>
            <a:r>
              <a:rPr lang="en-US" b="1" i="1" dirty="0">
                <a:latin typeface="Times New Roman" panose="02020603050405020304" pitchFamily="18" charset="0"/>
                <a:cs typeface="Times New Roman" panose="02020603050405020304" pitchFamily="18" charset="0"/>
              </a:rPr>
              <a:t>INITIAL PERMUTATION </a:t>
            </a:r>
            <a:r>
              <a:rPr lang="en-US" dirty="0">
                <a:latin typeface="Times New Roman" panose="02020603050405020304" pitchFamily="18" charset="0"/>
                <a:cs typeface="Times New Roman" panose="02020603050405020304" pitchFamily="18" charset="0"/>
              </a:rPr>
              <a:t>The initial permutation and its inverse are defined by tables ,as shown in Tables 3.2a and 3.2b, respectively. The tables are to be interpreted as follows.</a:t>
            </a:r>
          </a:p>
          <a:p>
            <a:pPr algn="just"/>
            <a:r>
              <a:rPr lang="en-US" dirty="0">
                <a:latin typeface="Times New Roman" panose="02020603050405020304" pitchFamily="18" charset="0"/>
                <a:cs typeface="Times New Roman" panose="02020603050405020304" pitchFamily="18" charset="0"/>
              </a:rPr>
              <a:t>The input to a table consists of 64 bits numbered from 1 to 64.The 64 entries in the permutation table contain a permutation of the numbers from 1 to 64.</a:t>
            </a:r>
          </a:p>
          <a:p>
            <a:endParaRPr lang="en-IN" dirty="0"/>
          </a:p>
        </p:txBody>
      </p:sp>
    </p:spTree>
    <p:extLst>
      <p:ext uri="{BB962C8B-B14F-4D97-AF65-F5344CB8AC3E}">
        <p14:creationId xmlns:p14="http://schemas.microsoft.com/office/powerpoint/2010/main" val="17644318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 xmlns:a16="http://schemas.microsoft.com/office/drawing/2014/main" id="{0F7BB56B-4E25-4729-8306-81DC092CFF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95749" y="1485900"/>
            <a:ext cx="4612821" cy="4827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16954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05824396-3B59-48EF-9A45-190FC413C23B}"/>
              </a:ext>
            </a:extLst>
          </p:cNvPr>
          <p:cNvPicPr>
            <a:picLocks noGrp="1" noChangeAspect="1"/>
          </p:cNvPicPr>
          <p:nvPr>
            <p:ph idx="1"/>
          </p:nvPr>
        </p:nvPicPr>
        <p:blipFill>
          <a:blip r:embed="rId2"/>
          <a:stretch>
            <a:fillRect/>
          </a:stretch>
        </p:blipFill>
        <p:spPr>
          <a:xfrm>
            <a:off x="2200275" y="858044"/>
            <a:ext cx="7791450" cy="4667250"/>
          </a:xfrm>
          <a:prstGeom prst="rect">
            <a:avLst/>
          </a:prstGeom>
        </p:spPr>
      </p:pic>
    </p:spTree>
    <p:extLst>
      <p:ext uri="{BB962C8B-B14F-4D97-AF65-F5344CB8AC3E}">
        <p14:creationId xmlns:p14="http://schemas.microsoft.com/office/powerpoint/2010/main" val="22604608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5E1A7158-401C-4F6B-AD5F-802FC6767427}"/>
              </a:ext>
            </a:extLst>
          </p:cNvPr>
          <p:cNvPicPr>
            <a:picLocks noGrp="1" noChangeAspect="1"/>
          </p:cNvPicPr>
          <p:nvPr>
            <p:ph idx="1"/>
          </p:nvPr>
        </p:nvPicPr>
        <p:blipFill>
          <a:blip r:embed="rId2"/>
          <a:stretch>
            <a:fillRect/>
          </a:stretch>
        </p:blipFill>
        <p:spPr>
          <a:xfrm>
            <a:off x="2467759" y="892175"/>
            <a:ext cx="7256482" cy="5284788"/>
          </a:xfrm>
          <a:prstGeom prst="rect">
            <a:avLst/>
          </a:prstGeom>
        </p:spPr>
      </p:pic>
    </p:spTree>
    <p:extLst>
      <p:ext uri="{BB962C8B-B14F-4D97-AF65-F5344CB8AC3E}">
        <p14:creationId xmlns:p14="http://schemas.microsoft.com/office/powerpoint/2010/main" val="13885978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164031-2288-46B2-9A5D-30F3AC447E6D}"/>
              </a:ext>
            </a:extLst>
          </p:cNvPr>
          <p:cNvSpPr>
            <a:spLocks noGrp="1"/>
          </p:cNvSpPr>
          <p:nvPr>
            <p:ph type="title"/>
          </p:nvPr>
        </p:nvSpPr>
        <p:spPr/>
        <p:txBody>
          <a:bodyPr/>
          <a:lstStyle/>
          <a:p>
            <a:r>
              <a:rPr lang="en-IN" dirty="0"/>
              <a:t>DETAILS OF SINGLE ROUND</a:t>
            </a:r>
          </a:p>
        </p:txBody>
      </p:sp>
      <p:pic>
        <p:nvPicPr>
          <p:cNvPr id="4" name="Content Placeholder 3">
            <a:extLst>
              <a:ext uri="{FF2B5EF4-FFF2-40B4-BE49-F238E27FC236}">
                <a16:creationId xmlns="" xmlns:a16="http://schemas.microsoft.com/office/drawing/2014/main" id="{5D4DDBB7-19F2-4EEE-B4FB-998A78963F47}"/>
              </a:ext>
            </a:extLst>
          </p:cNvPr>
          <p:cNvPicPr>
            <a:picLocks noGrp="1" noChangeAspect="1"/>
          </p:cNvPicPr>
          <p:nvPr>
            <p:ph idx="1"/>
          </p:nvPr>
        </p:nvPicPr>
        <p:blipFill>
          <a:blip r:embed="rId2"/>
          <a:stretch>
            <a:fillRect/>
          </a:stretch>
        </p:blipFill>
        <p:spPr>
          <a:xfrm>
            <a:off x="4240666" y="2419349"/>
            <a:ext cx="3362325" cy="1325563"/>
          </a:xfrm>
          <a:prstGeom prst="rect">
            <a:avLst/>
          </a:prstGeom>
        </p:spPr>
      </p:pic>
    </p:spTree>
    <p:extLst>
      <p:ext uri="{BB962C8B-B14F-4D97-AF65-F5344CB8AC3E}">
        <p14:creationId xmlns:p14="http://schemas.microsoft.com/office/powerpoint/2010/main" val="2916520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910529E-ACE1-49FD-BB26-73D664A82C60}"/>
              </a:ext>
            </a:extLst>
          </p:cNvPr>
          <p:cNvSpPr>
            <a:spLocks noGrp="1"/>
          </p:cNvSpPr>
          <p:nvPr>
            <p:ph idx="1"/>
          </p:nvPr>
        </p:nvSpPr>
        <p:spPr>
          <a:xfrm>
            <a:off x="838200" y="859972"/>
            <a:ext cx="10515600" cy="5316992"/>
          </a:xfrm>
        </p:spPr>
        <p:txBody>
          <a:bodyPr>
            <a:normAutofit fontScale="92500" lnSpcReduction="20000"/>
          </a:bodyPr>
          <a:lstStyle/>
          <a:p>
            <a:pPr algn="just">
              <a:lnSpc>
                <a:spcPct val="150000"/>
              </a:lnSpc>
            </a:pPr>
            <a:r>
              <a:rPr lang="en-IN" b="1" dirty="0"/>
              <a:t> </a:t>
            </a:r>
            <a:r>
              <a:rPr lang="en-IN" b="1" dirty="0">
                <a:latin typeface="Times New Roman" panose="02020603050405020304" pitchFamily="18" charset="0"/>
                <a:cs typeface="Times New Roman" panose="02020603050405020304" pitchFamily="18" charset="0"/>
              </a:rPr>
              <a:t>Symmetric encryption </a:t>
            </a:r>
            <a:r>
              <a:rPr lang="en-IN" dirty="0">
                <a:latin typeface="Times New Roman" panose="02020603050405020304" pitchFamily="18" charset="0"/>
                <a:cs typeface="Times New Roman" panose="02020603050405020304" pitchFamily="18" charset="0"/>
              </a:rPr>
              <a:t>is a form of cryptosystem in which encryption and decryption are performed using the same </a:t>
            </a:r>
            <a:r>
              <a:rPr lang="en-IN" dirty="0" err="1">
                <a:latin typeface="Times New Roman" panose="02020603050405020304" pitchFamily="18" charset="0"/>
                <a:cs typeface="Times New Roman" panose="02020603050405020304" pitchFamily="18" charset="0"/>
              </a:rPr>
              <a:t>key.It</a:t>
            </a:r>
            <a:r>
              <a:rPr lang="en-IN" dirty="0">
                <a:latin typeface="Times New Roman" panose="02020603050405020304" pitchFamily="18" charset="0"/>
                <a:cs typeface="Times New Roman" panose="02020603050405020304" pitchFamily="18" charset="0"/>
              </a:rPr>
              <a:t> is also known as conventional encryption. </a:t>
            </a:r>
          </a:p>
          <a:p>
            <a:pPr marL="0" indent="0" algn="just">
              <a:lnSpc>
                <a:spcPct val="150000"/>
              </a:lnSpc>
              <a:buNone/>
            </a:pPr>
            <a:r>
              <a:rPr lang="en-IN" dirty="0">
                <a:latin typeface="Times New Roman" panose="02020603050405020304" pitchFamily="18" charset="0"/>
                <a:cs typeface="Times New Roman" panose="02020603050405020304" pitchFamily="18" charset="0"/>
              </a:rPr>
              <a:t> Symmetric encryption transforms plaintext into ciphertext using a secret key and an encryption algorithm. Using the same key and a decryption algorithm, the plaintext is recovered from the ciphertext.</a:t>
            </a:r>
          </a:p>
          <a:p>
            <a:pPr algn="just">
              <a:lnSpc>
                <a:spcPct val="150000"/>
              </a:lnSpc>
            </a:pPr>
            <a:r>
              <a:rPr lang="en-IN" dirty="0">
                <a:latin typeface="Times New Roman" panose="02020603050405020304" pitchFamily="18" charset="0"/>
                <a:cs typeface="Times New Roman" panose="02020603050405020304" pitchFamily="18" charset="0"/>
              </a:rPr>
              <a:t> The two types of attack on an encryption algorithm are cryptanalysis, based on properties of the encryption algorithm, and brute-force, which involves trying all possible keys.  </a:t>
            </a:r>
          </a:p>
        </p:txBody>
      </p:sp>
    </p:spTree>
    <p:extLst>
      <p:ext uri="{BB962C8B-B14F-4D97-AF65-F5344CB8AC3E}">
        <p14:creationId xmlns:p14="http://schemas.microsoft.com/office/powerpoint/2010/main" val="13559289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 xmlns:a16="http://schemas.microsoft.com/office/drawing/2014/main" id="{CB189EB0-CDDF-4257-A9D2-09FBA8AEBF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6075" y="1134269"/>
            <a:ext cx="641985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32041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C2FF5A93-4429-4355-813C-8388B37EE7E6}"/>
              </a:ext>
            </a:extLst>
          </p:cNvPr>
          <p:cNvPicPr>
            <a:picLocks noGrp="1" noChangeAspect="1"/>
          </p:cNvPicPr>
          <p:nvPr>
            <p:ph idx="1"/>
          </p:nvPr>
        </p:nvPicPr>
        <p:blipFill>
          <a:blip r:embed="rId2"/>
          <a:stretch>
            <a:fillRect/>
          </a:stretch>
        </p:blipFill>
        <p:spPr>
          <a:xfrm>
            <a:off x="2188904" y="871538"/>
            <a:ext cx="7814191" cy="5305425"/>
          </a:xfrm>
          <a:prstGeom prst="rect">
            <a:avLst/>
          </a:prstGeom>
        </p:spPr>
      </p:pic>
    </p:spTree>
    <p:extLst>
      <p:ext uri="{BB962C8B-B14F-4D97-AF65-F5344CB8AC3E}">
        <p14:creationId xmlns:p14="http://schemas.microsoft.com/office/powerpoint/2010/main" val="826696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78A777C4-FD79-4F53-9A64-9B5F364519E6}"/>
              </a:ext>
            </a:extLst>
          </p:cNvPr>
          <p:cNvPicPr>
            <a:picLocks noGrp="1" noChangeAspect="1"/>
          </p:cNvPicPr>
          <p:nvPr>
            <p:ph idx="1"/>
          </p:nvPr>
        </p:nvPicPr>
        <p:blipFill>
          <a:blip r:embed="rId2"/>
          <a:stretch>
            <a:fillRect/>
          </a:stretch>
        </p:blipFill>
        <p:spPr>
          <a:xfrm>
            <a:off x="2029721" y="1085396"/>
            <a:ext cx="8132558" cy="4351338"/>
          </a:xfrm>
          <a:prstGeom prst="rect">
            <a:avLst/>
          </a:prstGeom>
        </p:spPr>
      </p:pic>
    </p:spTree>
    <p:extLst>
      <p:ext uri="{BB962C8B-B14F-4D97-AF65-F5344CB8AC3E}">
        <p14:creationId xmlns:p14="http://schemas.microsoft.com/office/powerpoint/2010/main" val="4154670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1AA17CE0-1A6F-4C81-8EC1-2D4F6BD8F7FE}"/>
              </a:ext>
            </a:extLst>
          </p:cNvPr>
          <p:cNvPicPr>
            <a:picLocks noGrp="1" noChangeAspect="1"/>
          </p:cNvPicPr>
          <p:nvPr>
            <p:ph idx="1"/>
          </p:nvPr>
        </p:nvPicPr>
        <p:blipFill>
          <a:blip r:embed="rId2"/>
          <a:stretch>
            <a:fillRect/>
          </a:stretch>
        </p:blipFill>
        <p:spPr>
          <a:xfrm>
            <a:off x="3624262" y="1176338"/>
            <a:ext cx="4943475" cy="4476750"/>
          </a:xfrm>
          <a:prstGeom prst="rect">
            <a:avLst/>
          </a:prstGeom>
        </p:spPr>
      </p:pic>
    </p:spTree>
    <p:extLst>
      <p:ext uri="{BB962C8B-B14F-4D97-AF65-F5344CB8AC3E}">
        <p14:creationId xmlns:p14="http://schemas.microsoft.com/office/powerpoint/2010/main" val="31136525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88FFF05-D92C-46D2-A1F9-3E5D062E769D}"/>
              </a:ext>
            </a:extLst>
          </p:cNvPr>
          <p:cNvSpPr>
            <a:spLocks noGrp="1"/>
          </p:cNvSpPr>
          <p:nvPr>
            <p:ph idx="1"/>
          </p:nvPr>
        </p:nvSpPr>
        <p:spPr>
          <a:xfrm>
            <a:off x="838200" y="261257"/>
            <a:ext cx="10515600" cy="5915706"/>
          </a:xfrm>
        </p:spPr>
        <p:txBody>
          <a:bodyPr/>
          <a:lstStyle/>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first and last bits of the input to box form a 2-bit binary number to select one of four substitutions defined by the four rows in the table for .</a:t>
            </a:r>
          </a:p>
          <a:p>
            <a:pPr algn="just"/>
            <a:r>
              <a:rPr lang="en-US" dirty="0">
                <a:latin typeface="Times New Roman" pitchFamily="18" charset="0"/>
                <a:cs typeface="Times New Roman" pitchFamily="18" charset="0"/>
              </a:rPr>
              <a:t>The middle four bits select one of the sixteen columns.</a:t>
            </a:r>
          </a:p>
          <a:p>
            <a:pPr algn="just"/>
            <a:r>
              <a:rPr lang="en-US" dirty="0">
                <a:latin typeface="Times New Roman" pitchFamily="18" charset="0"/>
                <a:cs typeface="Times New Roman" pitchFamily="18" charset="0"/>
              </a:rPr>
              <a:t>The decimal value in the cell selected by the row and column is then converted to its 4-bit representation to produce the output.</a:t>
            </a:r>
          </a:p>
          <a:p>
            <a:pPr algn="just"/>
            <a:r>
              <a:rPr lang="en-US" dirty="0">
                <a:latin typeface="Times New Roman" pitchFamily="18" charset="0"/>
                <a:cs typeface="Times New Roman" pitchFamily="18" charset="0"/>
              </a:rPr>
              <a:t> For example, in S1, for input 011001, the row is 01 (row 1) and the column is 1100 (column 12).The value in row 1, column 12 is 9, so the output is 1001.</a:t>
            </a:r>
          </a:p>
          <a:p>
            <a:endParaRPr lang="en-IN" dirty="0"/>
          </a:p>
        </p:txBody>
      </p:sp>
    </p:spTree>
    <p:extLst>
      <p:ext uri="{BB962C8B-B14F-4D97-AF65-F5344CB8AC3E}">
        <p14:creationId xmlns:p14="http://schemas.microsoft.com/office/powerpoint/2010/main" val="29393779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8747FCE9-A242-437D-8AB5-7F0CBDF74D1E}"/>
              </a:ext>
            </a:extLst>
          </p:cNvPr>
          <p:cNvPicPr>
            <a:picLocks noGrp="1" noChangeAspect="1"/>
          </p:cNvPicPr>
          <p:nvPr>
            <p:ph idx="1"/>
          </p:nvPr>
        </p:nvPicPr>
        <p:blipFill>
          <a:blip r:embed="rId2"/>
          <a:stretch>
            <a:fillRect/>
          </a:stretch>
        </p:blipFill>
        <p:spPr>
          <a:xfrm>
            <a:off x="1443037" y="1600200"/>
            <a:ext cx="9305925" cy="3657600"/>
          </a:xfrm>
          <a:prstGeom prst="rect">
            <a:avLst/>
          </a:prstGeom>
        </p:spPr>
      </p:pic>
    </p:spTree>
    <p:extLst>
      <p:ext uri="{BB962C8B-B14F-4D97-AF65-F5344CB8AC3E}">
        <p14:creationId xmlns:p14="http://schemas.microsoft.com/office/powerpoint/2010/main" val="28435092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Advanced Encryption Standard (AES) </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AES is a </a:t>
            </a:r>
            <a:r>
              <a:rPr lang="en-US" sz="2400" dirty="0" smtClean="0">
                <a:latin typeface="Times New Roman" pitchFamily="18" charset="0"/>
                <a:cs typeface="Times New Roman" pitchFamily="18" charset="0"/>
              </a:rPr>
              <a:t>block cipher </a:t>
            </a:r>
            <a:r>
              <a:rPr lang="en-US" sz="2400" dirty="0">
                <a:latin typeface="Times New Roman" pitchFamily="18" charset="0"/>
                <a:cs typeface="Times New Roman" pitchFamily="18" charset="0"/>
              </a:rPr>
              <a:t>intended to replace DES for commercial </a:t>
            </a:r>
            <a:r>
              <a:rPr lang="en-US" sz="2400" dirty="0" smtClean="0">
                <a:latin typeface="Times New Roman" pitchFamily="18" charset="0"/>
                <a:cs typeface="Times New Roman" pitchFamily="18" charset="0"/>
              </a:rPr>
              <a:t>applications</a:t>
            </a:r>
            <a:r>
              <a:rPr lang="en-US" sz="2400" dirty="0">
                <a:latin typeface="Times New Roman" pitchFamily="18" charset="0"/>
                <a:cs typeface="Times New Roman" pitchFamily="18" charset="0"/>
              </a:rPr>
              <a:t>. It uses a 128-bit block size and a key size of 128, 192, or 256 bits.</a:t>
            </a: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AES does not use a </a:t>
            </a:r>
            <a:r>
              <a:rPr lang="en-US" sz="2400" dirty="0" err="1">
                <a:latin typeface="Times New Roman" pitchFamily="18" charset="0"/>
                <a:cs typeface="Times New Roman" pitchFamily="18" charset="0"/>
              </a:rPr>
              <a:t>Feistel</a:t>
            </a:r>
            <a:r>
              <a:rPr lang="en-US" sz="2400" dirty="0">
                <a:latin typeface="Times New Roman" pitchFamily="18" charset="0"/>
                <a:cs typeface="Times New Roman" pitchFamily="18" charset="0"/>
              </a:rPr>
              <a:t> structure. Instead, each full round </a:t>
            </a:r>
            <a:r>
              <a:rPr lang="en-US" sz="2400" dirty="0">
                <a:solidFill>
                  <a:srgbClr val="FF0000"/>
                </a:solidFill>
                <a:latin typeface="Times New Roman" pitchFamily="18" charset="0"/>
                <a:cs typeface="Times New Roman" pitchFamily="18" charset="0"/>
              </a:rPr>
              <a:t>consists </a:t>
            </a:r>
            <a:r>
              <a:rPr lang="en-US" sz="2400" dirty="0" smtClean="0">
                <a:solidFill>
                  <a:srgbClr val="FF0000"/>
                </a:solidFill>
                <a:latin typeface="Times New Roman" pitchFamily="18" charset="0"/>
                <a:cs typeface="Times New Roman" pitchFamily="18" charset="0"/>
              </a:rPr>
              <a:t>of four </a:t>
            </a:r>
            <a:r>
              <a:rPr lang="en-US" sz="2400" dirty="0">
                <a:solidFill>
                  <a:srgbClr val="FF0000"/>
                </a:solidFill>
                <a:latin typeface="Times New Roman" pitchFamily="18" charset="0"/>
                <a:cs typeface="Times New Roman" pitchFamily="18" charset="0"/>
              </a:rPr>
              <a:t>separate functions: byte substitution, permutation, arithmetic </a:t>
            </a:r>
            <a:r>
              <a:rPr lang="en-US" sz="2400" dirty="0" smtClean="0">
                <a:solidFill>
                  <a:srgbClr val="FF0000"/>
                </a:solidFill>
                <a:latin typeface="Times New Roman" pitchFamily="18" charset="0"/>
                <a:cs typeface="Times New Roman" pitchFamily="18" charset="0"/>
              </a:rPr>
              <a:t>opera- </a:t>
            </a:r>
            <a:r>
              <a:rPr lang="en-US" sz="2400" dirty="0" err="1" smtClean="0">
                <a:solidFill>
                  <a:srgbClr val="FF0000"/>
                </a:solidFill>
                <a:latin typeface="Times New Roman" pitchFamily="18" charset="0"/>
                <a:cs typeface="Times New Roman" pitchFamily="18" charset="0"/>
              </a:rPr>
              <a:t>tions</a:t>
            </a:r>
            <a:r>
              <a:rPr lang="en-US" sz="2400" dirty="0" smtClean="0">
                <a:solidFill>
                  <a:srgbClr val="FF0000"/>
                </a:solidFill>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over a finite field, and XOR with a key</a:t>
            </a:r>
            <a:r>
              <a:rPr lang="en-US" sz="2400" dirty="0" smtClean="0">
                <a:solidFill>
                  <a:srgbClr val="FF0000"/>
                </a:solidFill>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cipher takes </a:t>
            </a:r>
            <a:r>
              <a:rPr lang="en-US" sz="2400" dirty="0">
                <a:latin typeface="Times New Roman" pitchFamily="18" charset="0"/>
                <a:cs typeface="Times New Roman" pitchFamily="18" charset="0"/>
              </a:rPr>
              <a:t>a plaintext block size of 128 bits, or 16 bytes. The key length can be </a:t>
            </a:r>
            <a:r>
              <a:rPr lang="en-US" sz="2400" dirty="0" smtClean="0">
                <a:latin typeface="Times New Roman" pitchFamily="18" charset="0"/>
                <a:cs typeface="Times New Roman" pitchFamily="18" charset="0"/>
              </a:rPr>
              <a:t>16(10 rounds), 24(12 rounds), </a:t>
            </a:r>
            <a:r>
              <a:rPr lang="en-US" sz="2400" dirty="0">
                <a:latin typeface="Times New Roman" pitchFamily="18" charset="0"/>
                <a:cs typeface="Times New Roman" pitchFamily="18" charset="0"/>
              </a:rPr>
              <a:t>or </a:t>
            </a:r>
            <a:r>
              <a:rPr lang="en-US" sz="2400" dirty="0" smtClean="0">
                <a:latin typeface="Times New Roman" pitchFamily="18" charset="0"/>
                <a:cs typeface="Times New Roman" pitchFamily="18" charset="0"/>
              </a:rPr>
              <a:t>32(14 rounds) bytes </a:t>
            </a:r>
            <a:r>
              <a:rPr lang="en-US" sz="2400" dirty="0">
                <a:latin typeface="Times New Roman" pitchFamily="18" charset="0"/>
                <a:cs typeface="Times New Roman" pitchFamily="18" charset="0"/>
              </a:rPr>
              <a:t>(128, 192, or 256 bits). The algorithm is referred to as AES-128, AES-192, </a:t>
            </a:r>
            <a:r>
              <a:rPr lang="en-US" sz="2400" dirty="0" smtClean="0">
                <a:latin typeface="Times New Roman" pitchFamily="18" charset="0"/>
                <a:cs typeface="Times New Roman" pitchFamily="18" charset="0"/>
              </a:rPr>
              <a:t>or AES-256</a:t>
            </a:r>
            <a:r>
              <a:rPr lang="en-US" sz="2400" dirty="0">
                <a:latin typeface="Times New Roman" pitchFamily="18" charset="0"/>
                <a:cs typeface="Times New Roman" pitchFamily="18" charset="0"/>
              </a:rPr>
              <a:t>, depending on the key length.</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918027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3375"/>
            <a:ext cx="10515600" cy="5843588"/>
          </a:xfrm>
        </p:spPr>
        <p:txBody>
          <a:bodyPr/>
          <a:lstStyle/>
          <a:p>
            <a:r>
              <a:rPr lang="en-US" dirty="0" smtClean="0">
                <a:solidFill>
                  <a:srgbClr val="FF0000"/>
                </a:solidFill>
              </a:rPr>
              <a:t>Overview of AES</a:t>
            </a:r>
          </a:p>
          <a:p>
            <a:pPr marL="0" indent="0">
              <a:buNone/>
            </a:pPr>
            <a:r>
              <a:rPr lang="en-US" sz="3200" dirty="0" smtClean="0">
                <a:latin typeface="Times New Roman" pitchFamily="18" charset="0"/>
                <a:cs typeface="Times New Roman" pitchFamily="18" charset="0"/>
              </a:rPr>
              <a:t>Block size -128 bit plain text(4word/16 bytes):1 word =32 bits</a:t>
            </a:r>
          </a:p>
          <a:p>
            <a:pPr marL="0" indent="0">
              <a:buNone/>
            </a:pPr>
            <a:r>
              <a:rPr lang="en-US" sz="3200" dirty="0" err="1" smtClean="0">
                <a:latin typeface="Times New Roman" pitchFamily="18" charset="0"/>
                <a:cs typeface="Times New Roman" pitchFamily="18" charset="0"/>
              </a:rPr>
              <a:t>NO.of</a:t>
            </a:r>
            <a:r>
              <a:rPr lang="en-US" sz="3200" dirty="0" smtClean="0">
                <a:latin typeface="Times New Roman" pitchFamily="18" charset="0"/>
                <a:cs typeface="Times New Roman" pitchFamily="18" charset="0"/>
              </a:rPr>
              <a:t> rounds:10</a:t>
            </a:r>
          </a:p>
          <a:p>
            <a:pPr marL="0" indent="0">
              <a:buNone/>
            </a:pPr>
            <a:r>
              <a:rPr lang="en-US" sz="3200" dirty="0" smtClean="0">
                <a:latin typeface="Times New Roman" pitchFamily="18" charset="0"/>
                <a:cs typeface="Times New Roman" pitchFamily="18" charset="0"/>
              </a:rPr>
              <a:t>Key size:128 bit(4word/16 bytes)</a:t>
            </a:r>
          </a:p>
          <a:p>
            <a:pPr marL="0" indent="0">
              <a:buNone/>
            </a:pPr>
            <a:r>
              <a:rPr lang="en-US" sz="3200" dirty="0" err="1" smtClean="0">
                <a:latin typeface="Times New Roman" pitchFamily="18" charset="0"/>
                <a:cs typeface="Times New Roman" pitchFamily="18" charset="0"/>
              </a:rPr>
              <a:t>No.of</a:t>
            </a:r>
            <a:r>
              <a:rPr lang="en-US" sz="3200" dirty="0" smtClean="0">
                <a:latin typeface="Times New Roman" pitchFamily="18" charset="0"/>
                <a:cs typeface="Times New Roman" pitchFamily="18" charset="0"/>
              </a:rPr>
              <a:t> subkeys-44 sub keys</a:t>
            </a:r>
          </a:p>
          <a:p>
            <a:pPr marL="0" indent="0">
              <a:buNone/>
            </a:pPr>
            <a:r>
              <a:rPr lang="en-US" sz="3200" dirty="0" smtClean="0">
                <a:latin typeface="Times New Roman" pitchFamily="18" charset="0"/>
                <a:cs typeface="Times New Roman" pitchFamily="18" charset="0"/>
              </a:rPr>
              <a:t>Each </a:t>
            </a:r>
            <a:r>
              <a:rPr lang="en-US" sz="3200" dirty="0" err="1" smtClean="0">
                <a:latin typeface="Times New Roman" pitchFamily="18" charset="0"/>
                <a:cs typeface="Times New Roman" pitchFamily="18" charset="0"/>
              </a:rPr>
              <a:t>subkey</a:t>
            </a:r>
            <a:r>
              <a:rPr lang="en-US" sz="3200" dirty="0" smtClean="0">
                <a:latin typeface="Times New Roman" pitchFamily="18" charset="0"/>
                <a:cs typeface="Times New Roman" pitchFamily="18" charset="0"/>
              </a:rPr>
              <a:t> size-32 bits(1 word/4 bytes)</a:t>
            </a:r>
          </a:p>
          <a:p>
            <a:pPr marL="0" indent="0">
              <a:buNone/>
            </a:pPr>
            <a:r>
              <a:rPr lang="en-US" sz="3200" dirty="0" smtClean="0">
                <a:solidFill>
                  <a:srgbClr val="FF0000"/>
                </a:solidFill>
                <a:latin typeface="Times New Roman" pitchFamily="18" charset="0"/>
                <a:cs typeface="Times New Roman" pitchFamily="18" charset="0"/>
              </a:rPr>
              <a:t>Each round using-4 sub keys(4 </a:t>
            </a:r>
            <a:r>
              <a:rPr lang="en-US" sz="3200" dirty="0" smtClean="0">
                <a:latin typeface="Times New Roman" pitchFamily="18" charset="0"/>
                <a:cs typeface="Times New Roman" pitchFamily="18" charset="0"/>
              </a:rPr>
              <a:t>words/16 bytes/128 bits)</a:t>
            </a:r>
          </a:p>
          <a:p>
            <a:pPr marL="0" indent="0">
              <a:buNone/>
            </a:pPr>
            <a:r>
              <a:rPr lang="en-US" sz="3200" dirty="0" smtClean="0">
                <a:latin typeface="Times New Roman" pitchFamily="18" charset="0"/>
                <a:cs typeface="Times New Roman" pitchFamily="18" charset="0"/>
              </a:rPr>
              <a:t>Pre round condition-4 sub key</a:t>
            </a:r>
          </a:p>
          <a:p>
            <a:pPr marL="0" indent="0">
              <a:buNone/>
            </a:pPr>
            <a:r>
              <a:rPr lang="en-US" sz="3200" dirty="0" smtClean="0">
                <a:latin typeface="Times New Roman" pitchFamily="18" charset="0"/>
                <a:cs typeface="Times New Roman" pitchFamily="18" charset="0"/>
              </a:rPr>
              <a:t>Cipher text-128 bits(4 words/16 bytes)</a:t>
            </a:r>
          </a:p>
          <a:p>
            <a:pPr marL="0" indent="0">
              <a:buNone/>
            </a:pPr>
            <a:endParaRPr lang="en-IN" dirty="0"/>
          </a:p>
        </p:txBody>
      </p:sp>
    </p:spTree>
    <p:extLst>
      <p:ext uri="{BB962C8B-B14F-4D97-AF65-F5344CB8AC3E}">
        <p14:creationId xmlns:p14="http://schemas.microsoft.com/office/powerpoint/2010/main" val="5821156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950" y="552450"/>
            <a:ext cx="6896100" cy="545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658958" y="6168509"/>
            <a:ext cx="3423951" cy="369332"/>
          </a:xfrm>
          <a:prstGeom prst="rect">
            <a:avLst/>
          </a:prstGeom>
        </p:spPr>
        <p:txBody>
          <a:bodyPr wrap="none">
            <a:spAutoFit/>
          </a:bodyPr>
          <a:lstStyle/>
          <a:p>
            <a:r>
              <a:rPr lang="en-IN" dirty="0" err="1" smtClean="0"/>
              <a:t>Fig:AES</a:t>
            </a:r>
            <a:r>
              <a:rPr lang="en-IN" dirty="0" smtClean="0"/>
              <a:t> </a:t>
            </a:r>
            <a:r>
              <a:rPr lang="en-IN" dirty="0"/>
              <a:t>Encryption and Decryption</a:t>
            </a:r>
          </a:p>
        </p:txBody>
      </p:sp>
    </p:spTree>
    <p:extLst>
      <p:ext uri="{BB962C8B-B14F-4D97-AF65-F5344CB8AC3E}">
        <p14:creationId xmlns:p14="http://schemas.microsoft.com/office/powerpoint/2010/main" val="31437796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latin typeface="Times New Roman" pitchFamily="18" charset="0"/>
                <a:cs typeface="Times New Roman" pitchFamily="18" charset="0"/>
              </a:rPr>
              <a:t>Four different stages are used, one of permutation and three of substitution:</a:t>
            </a:r>
          </a:p>
          <a:p>
            <a:pPr marL="0" indent="0">
              <a:buNone/>
            </a:pP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Substitute </a:t>
            </a:r>
            <a:r>
              <a:rPr lang="en-US" dirty="0">
                <a:solidFill>
                  <a:srgbClr val="FF0000"/>
                </a:solidFill>
                <a:latin typeface="Times New Roman" pitchFamily="18" charset="0"/>
                <a:cs typeface="Times New Roman" pitchFamily="18" charset="0"/>
              </a:rPr>
              <a:t>bytes</a:t>
            </a:r>
            <a:r>
              <a:rPr lang="en-US" dirty="0">
                <a:latin typeface="Times New Roman" pitchFamily="18" charset="0"/>
                <a:cs typeface="Times New Roman" pitchFamily="18" charset="0"/>
              </a:rPr>
              <a:t>: Uses an S-box to perform a byte-by-byte substitution </a:t>
            </a:r>
            <a:r>
              <a:rPr lang="en-US" dirty="0" smtClean="0">
                <a:latin typeface="Times New Roman" pitchFamily="18" charset="0"/>
                <a:cs typeface="Times New Roman" pitchFamily="18" charset="0"/>
              </a:rPr>
              <a:t>of the block</a:t>
            </a:r>
          </a:p>
          <a:p>
            <a:pPr marL="0" indent="0">
              <a:buNone/>
            </a:pPr>
            <a:r>
              <a:rPr lang="en-US" dirty="0" smtClean="0">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ShiftRows</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 simple permutation</a:t>
            </a:r>
          </a:p>
          <a:p>
            <a:pPr marL="0" indent="0" algn="just">
              <a:buNone/>
            </a:pPr>
            <a:r>
              <a:rPr lang="en-US" dirty="0">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MixColumns</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 substitution that makes use of arithmetic over</a:t>
            </a:r>
          </a:p>
          <a:p>
            <a:pPr marL="0" indent="0">
              <a:buNone/>
            </a:pPr>
            <a:r>
              <a:rPr lang="en-US" dirty="0">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AddRoundKey</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 simple bitwise XOR of the current block with a </a:t>
            </a:r>
            <a:r>
              <a:rPr lang="en-US" dirty="0" smtClean="0">
                <a:latin typeface="Times New Roman" pitchFamily="18" charset="0"/>
                <a:cs typeface="Times New Roman" pitchFamily="18" charset="0"/>
              </a:rPr>
              <a:t>portion of </a:t>
            </a:r>
            <a:r>
              <a:rPr lang="en-US" dirty="0">
                <a:latin typeface="Times New Roman" pitchFamily="18" charset="0"/>
                <a:cs typeface="Times New Roman" pitchFamily="18" charset="0"/>
              </a:rPr>
              <a:t>the expanded key</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796778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8FA834A-9084-4B66-BA58-FE6A6FDC47CD}"/>
              </a:ext>
            </a:extLst>
          </p:cNvPr>
          <p:cNvSpPr>
            <a:spLocks noGrp="1"/>
          </p:cNvSpPr>
          <p:nvPr>
            <p:ph idx="1"/>
          </p:nvPr>
        </p:nvSpPr>
        <p:spPr/>
        <p:txBody>
          <a:bodyPr/>
          <a:lstStyle/>
          <a:p>
            <a:endParaRPr lang="en-IN" dirty="0"/>
          </a:p>
          <a:p>
            <a:endParaRPr lang="en-IN" dirty="0"/>
          </a:p>
          <a:p>
            <a:r>
              <a:rPr lang="en-IN" dirty="0"/>
              <a:t> </a:t>
            </a:r>
            <a:r>
              <a:rPr lang="en-IN" b="1" dirty="0">
                <a:latin typeface="Times New Roman" panose="02020603050405020304" pitchFamily="18" charset="0"/>
                <a:cs typeface="Times New Roman" panose="02020603050405020304" pitchFamily="18" charset="0"/>
              </a:rPr>
              <a:t>Steganography</a:t>
            </a:r>
            <a:r>
              <a:rPr lang="en-IN" dirty="0">
                <a:latin typeface="Times New Roman" panose="02020603050405020304" pitchFamily="18" charset="0"/>
                <a:cs typeface="Times New Roman" panose="02020603050405020304" pitchFamily="18" charset="0"/>
              </a:rPr>
              <a:t> is a technique for hiding a secret message within a larger one in such a way that others cannot discern the presence or contents of the hidden message.</a:t>
            </a:r>
          </a:p>
          <a:p>
            <a:endParaRPr lang="en-IN" dirty="0"/>
          </a:p>
        </p:txBody>
      </p:sp>
    </p:spTree>
    <p:extLst>
      <p:ext uri="{BB962C8B-B14F-4D97-AF65-F5344CB8AC3E}">
        <p14:creationId xmlns:p14="http://schemas.microsoft.com/office/powerpoint/2010/main" val="25433664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4175"/>
            <a:ext cx="10515600" cy="1325563"/>
          </a:xfrm>
        </p:spPr>
        <p:txBody>
          <a:bodyPr/>
          <a:lstStyle/>
          <a:p>
            <a:r>
              <a:rPr lang="en-US" dirty="0"/>
              <a:t>Blowfish</a:t>
            </a:r>
            <a:endParaRPr lang="en-IN" dirty="0"/>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Blowfish was developed by Bruce </a:t>
            </a:r>
            <a:r>
              <a:rPr lang="en-US" sz="2400" dirty="0" err="1" smtClean="0">
                <a:latin typeface="Times New Roman" pitchFamily="18" charset="0"/>
                <a:cs typeface="Times New Roman" pitchFamily="18" charset="0"/>
              </a:rPr>
              <a:t>Schneier</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and </a:t>
            </a:r>
            <a:r>
              <a:rPr lang="en-US" sz="2400" dirty="0">
                <a:solidFill>
                  <a:srgbClr val="FF0000"/>
                </a:solidFill>
                <a:latin typeface="Times New Roman" pitchFamily="18" charset="0"/>
                <a:cs typeface="Times New Roman" pitchFamily="18" charset="0"/>
              </a:rPr>
              <a:t>has the reputation of being a very strong </a:t>
            </a:r>
            <a:r>
              <a:rPr lang="en-US" sz="2400" dirty="0" smtClean="0">
                <a:solidFill>
                  <a:srgbClr val="FF0000"/>
                </a:solidFill>
                <a:latin typeface="Times New Roman" pitchFamily="18" charset="0"/>
                <a:cs typeface="Times New Roman" pitchFamily="18" charset="0"/>
              </a:rPr>
              <a:t>symmetric- key </a:t>
            </a:r>
            <a:r>
              <a:rPr lang="en-US" sz="2400" dirty="0">
                <a:solidFill>
                  <a:srgbClr val="FF0000"/>
                </a:solidFill>
                <a:latin typeface="Times New Roman" pitchFamily="18" charset="0"/>
                <a:cs typeface="Times New Roman" pitchFamily="18" charset="0"/>
              </a:rPr>
              <a:t>cryptographic algorithm</a:t>
            </a:r>
            <a:r>
              <a:rPr lang="en-US" sz="2400" dirty="0">
                <a:latin typeface="Times New Roman" pitchFamily="18" charset="0"/>
                <a:cs typeface="Times New Roman" pitchFamily="18" charset="0"/>
              </a:rPr>
              <a:t>. According to </a:t>
            </a:r>
            <a:r>
              <a:rPr lang="en-US" sz="2400" dirty="0" err="1">
                <a:latin typeface="Times New Roman" pitchFamily="18" charset="0"/>
                <a:cs typeface="Times New Roman" pitchFamily="18" charset="0"/>
              </a:rPr>
              <a:t>Schneier</a:t>
            </a:r>
            <a:r>
              <a:rPr lang="en-US" sz="2400" dirty="0">
                <a:latin typeface="Times New Roman" pitchFamily="18" charset="0"/>
                <a:cs typeface="Times New Roman" pitchFamily="18" charset="0"/>
              </a:rPr>
              <a:t>, Blowfish was designed with the following </a:t>
            </a:r>
            <a:r>
              <a:rPr lang="en-US" sz="2400" dirty="0" err="1" smtClean="0">
                <a:latin typeface="Times New Roman" pitchFamily="18" charset="0"/>
                <a:cs typeface="Times New Roman" pitchFamily="18" charset="0"/>
              </a:rPr>
              <a:t>objec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tives</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in mind</a:t>
            </a:r>
            <a:r>
              <a:rPr lang="en-US" sz="2400" dirty="0" smtClean="0">
                <a:latin typeface="Times New Roman" pitchFamily="18" charset="0"/>
                <a:cs typeface="Times New Roman" pitchFamily="18" charset="0"/>
              </a:rPr>
              <a:t>.</a:t>
            </a:r>
          </a:p>
          <a:p>
            <a:pPr marL="0" indent="0">
              <a:buNone/>
            </a:pPr>
            <a:r>
              <a:rPr lang="en-US" sz="2400" dirty="0">
                <a:latin typeface="Times New Roman" pitchFamily="18" charset="0"/>
                <a:cs typeface="Times New Roman" pitchFamily="18" charset="0"/>
              </a:rPr>
              <a:t>(a) </a:t>
            </a:r>
            <a:r>
              <a:rPr lang="en-US" sz="2400" dirty="0">
                <a:solidFill>
                  <a:srgbClr val="FF0000"/>
                </a:solidFill>
                <a:latin typeface="Times New Roman" pitchFamily="18" charset="0"/>
                <a:cs typeface="Times New Roman" pitchFamily="18" charset="0"/>
              </a:rPr>
              <a:t>Fast </a:t>
            </a:r>
            <a:r>
              <a:rPr lang="en-US" sz="2400" dirty="0">
                <a:latin typeface="Times New Roman" pitchFamily="18" charset="0"/>
                <a:cs typeface="Times New Roman" pitchFamily="18" charset="0"/>
              </a:rPr>
              <a:t>Blowfish encryption rate on 32-bit microprocessors is 26 clock cycles per byte.</a:t>
            </a:r>
          </a:p>
          <a:p>
            <a:pPr marL="0" indent="0">
              <a:buNone/>
            </a:pPr>
            <a:r>
              <a:rPr lang="en-US" sz="2400" dirty="0">
                <a:latin typeface="Times New Roman" pitchFamily="18" charset="0"/>
                <a:cs typeface="Times New Roman" pitchFamily="18" charset="0"/>
              </a:rPr>
              <a:t>(b) </a:t>
            </a:r>
            <a:r>
              <a:rPr lang="en-US" sz="2400" dirty="0">
                <a:solidFill>
                  <a:srgbClr val="FF0000"/>
                </a:solidFill>
                <a:latin typeface="Times New Roman" pitchFamily="18" charset="0"/>
                <a:cs typeface="Times New Roman" pitchFamily="18" charset="0"/>
              </a:rPr>
              <a:t>Compact</a:t>
            </a:r>
            <a:r>
              <a:rPr lang="en-US" sz="2400" dirty="0">
                <a:latin typeface="Times New Roman" pitchFamily="18" charset="0"/>
                <a:cs typeface="Times New Roman" pitchFamily="18" charset="0"/>
              </a:rPr>
              <a:t> Blowfish can execute in less than 5 KB memory.</a:t>
            </a:r>
          </a:p>
          <a:p>
            <a:pPr marL="0" indent="0">
              <a:buNone/>
            </a:pPr>
            <a:r>
              <a:rPr lang="en-US" sz="2400" dirty="0">
                <a:latin typeface="Times New Roman" pitchFamily="18" charset="0"/>
                <a:cs typeface="Times New Roman" pitchFamily="18" charset="0"/>
              </a:rPr>
              <a:t>(c) </a:t>
            </a:r>
            <a:r>
              <a:rPr lang="en-US" sz="2400" dirty="0">
                <a:solidFill>
                  <a:srgbClr val="FF0000"/>
                </a:solidFill>
                <a:latin typeface="Times New Roman" pitchFamily="18" charset="0"/>
                <a:cs typeface="Times New Roman" pitchFamily="18" charset="0"/>
              </a:rPr>
              <a:t>Simple</a:t>
            </a:r>
            <a:r>
              <a:rPr lang="en-US" sz="2400" dirty="0">
                <a:latin typeface="Times New Roman" pitchFamily="18" charset="0"/>
                <a:cs typeface="Times New Roman" pitchFamily="18" charset="0"/>
              </a:rPr>
              <a:t> Blowfish uses only primitive operations, such as addition, XOR and table look-up, </a:t>
            </a:r>
            <a:r>
              <a:rPr lang="en-US" sz="2400" dirty="0" err="1" smtClean="0">
                <a:latin typeface="Times New Roman" pitchFamily="18" charset="0"/>
                <a:cs typeface="Times New Roman" pitchFamily="18" charset="0"/>
              </a:rPr>
              <a:t>mak-ing</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its design and implementation simple.</a:t>
            </a:r>
          </a:p>
          <a:p>
            <a:pPr marL="0" indent="0">
              <a:buNone/>
            </a:pPr>
            <a:r>
              <a:rPr lang="en-US" sz="2400" dirty="0">
                <a:latin typeface="Times New Roman" pitchFamily="18" charset="0"/>
                <a:cs typeface="Times New Roman" pitchFamily="18" charset="0"/>
              </a:rPr>
              <a:t>(d) </a:t>
            </a:r>
            <a:r>
              <a:rPr lang="en-US" sz="2400" dirty="0">
                <a:solidFill>
                  <a:srgbClr val="FF0000"/>
                </a:solidFill>
                <a:latin typeface="Times New Roman" pitchFamily="18" charset="0"/>
                <a:cs typeface="Times New Roman" pitchFamily="18" charset="0"/>
              </a:rPr>
              <a:t>Secure</a:t>
            </a:r>
            <a:r>
              <a:rPr lang="en-US" sz="2400" dirty="0">
                <a:latin typeface="Times New Roman" pitchFamily="18" charset="0"/>
                <a:cs typeface="Times New Roman" pitchFamily="18" charset="0"/>
              </a:rPr>
              <a:t> Blowfish </a:t>
            </a:r>
            <a:r>
              <a:rPr lang="en-US" sz="2400" dirty="0">
                <a:solidFill>
                  <a:srgbClr val="FF0000"/>
                </a:solidFill>
                <a:latin typeface="Times New Roman" pitchFamily="18" charset="0"/>
                <a:cs typeface="Times New Roman" pitchFamily="18" charset="0"/>
              </a:rPr>
              <a:t>has a variable key length up to a maximum of 448 bits long, making it </a:t>
            </a:r>
            <a:r>
              <a:rPr lang="en-US" sz="2400" dirty="0" smtClean="0">
                <a:solidFill>
                  <a:srgbClr val="FF0000"/>
                </a:solidFill>
                <a:latin typeface="Times New Roman" pitchFamily="18" charset="0"/>
                <a:cs typeface="Times New Roman" pitchFamily="18" charset="0"/>
              </a:rPr>
              <a:t>both flexible </a:t>
            </a:r>
            <a:r>
              <a:rPr lang="en-US" sz="2400" dirty="0">
                <a:solidFill>
                  <a:srgbClr val="FF0000"/>
                </a:solidFill>
                <a:latin typeface="Times New Roman" pitchFamily="18" charset="0"/>
                <a:cs typeface="Times New Roman" pitchFamily="18" charset="0"/>
              </a:rPr>
              <a:t>and </a:t>
            </a:r>
            <a:r>
              <a:rPr lang="en-US" sz="2400" dirty="0" smtClean="0">
                <a:solidFill>
                  <a:srgbClr val="FF0000"/>
                </a:solidFill>
                <a:latin typeface="Times New Roman" pitchFamily="18" charset="0"/>
                <a:cs typeface="Times New Roman" pitchFamily="18" charset="0"/>
              </a:rPr>
              <a:t>secure[min 32 bits to max 448 bits]</a:t>
            </a:r>
            <a:endParaRPr lang="en-IN" sz="2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0465161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solidFill>
                  <a:srgbClr val="FF0000"/>
                </a:solidFill>
              </a:rPr>
              <a:t>Operation</a:t>
            </a:r>
          </a:p>
          <a:p>
            <a:pPr marL="0" indent="0">
              <a:buNone/>
            </a:pPr>
            <a:r>
              <a:rPr lang="en-US" dirty="0">
                <a:latin typeface="Times New Roman" pitchFamily="18" charset="0"/>
                <a:cs typeface="Times New Roman" pitchFamily="18" charset="0"/>
              </a:rPr>
              <a:t>Blowfish encrypts 64-bit blocks with a variable-length key. It contains two parts, as follows.</a:t>
            </a:r>
          </a:p>
          <a:p>
            <a:pPr marL="0" indent="0">
              <a:buNone/>
            </a:pPr>
            <a:r>
              <a:rPr lang="en-US" dirty="0">
                <a:latin typeface="Times New Roman" pitchFamily="18" charset="0"/>
                <a:cs typeface="Times New Roman" pitchFamily="18" charset="0"/>
              </a:rPr>
              <a:t>(a) </a:t>
            </a:r>
            <a:r>
              <a:rPr lang="en-US" dirty="0" err="1">
                <a:solidFill>
                  <a:srgbClr val="FF0000"/>
                </a:solidFill>
                <a:latin typeface="Times New Roman" pitchFamily="18" charset="0"/>
                <a:cs typeface="Times New Roman" pitchFamily="18" charset="0"/>
              </a:rPr>
              <a:t>Subkey</a:t>
            </a:r>
            <a:r>
              <a:rPr lang="en-US" dirty="0">
                <a:solidFill>
                  <a:srgbClr val="FF0000"/>
                </a:solidFill>
                <a:latin typeface="Times New Roman" pitchFamily="18" charset="0"/>
                <a:cs typeface="Times New Roman" pitchFamily="18" charset="0"/>
              </a:rPr>
              <a:t> Generation </a:t>
            </a:r>
            <a:r>
              <a:rPr lang="en-US" dirty="0">
                <a:latin typeface="Times New Roman" pitchFamily="18" charset="0"/>
                <a:cs typeface="Times New Roman" pitchFamily="18" charset="0"/>
              </a:rPr>
              <a:t>This process converts the key up to 448 bits long to </a:t>
            </a:r>
            <a:r>
              <a:rPr lang="en-US" dirty="0" err="1">
                <a:latin typeface="Times New Roman" pitchFamily="18" charset="0"/>
                <a:cs typeface="Times New Roman" pitchFamily="18" charset="0"/>
              </a:rPr>
              <a:t>subkeys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totaling 4168 </a:t>
            </a:r>
            <a:r>
              <a:rPr lang="en-US" dirty="0">
                <a:latin typeface="Times New Roman" pitchFamily="18" charset="0"/>
                <a:cs typeface="Times New Roman" pitchFamily="18" charset="0"/>
              </a:rPr>
              <a:t>bits.</a:t>
            </a:r>
          </a:p>
          <a:p>
            <a:pPr marL="0" indent="0">
              <a:buNone/>
            </a:pPr>
            <a:r>
              <a:rPr lang="en-US" dirty="0">
                <a:latin typeface="Times New Roman" pitchFamily="18" charset="0"/>
                <a:cs typeface="Times New Roman" pitchFamily="18" charset="0"/>
              </a:rPr>
              <a:t>(b) </a:t>
            </a:r>
            <a:r>
              <a:rPr lang="en-US" dirty="0">
                <a:solidFill>
                  <a:srgbClr val="FF0000"/>
                </a:solidFill>
                <a:latin typeface="Times New Roman" pitchFamily="18" charset="0"/>
                <a:cs typeface="Times New Roman" pitchFamily="18" charset="0"/>
              </a:rPr>
              <a:t>Data Encryption </a:t>
            </a:r>
            <a:r>
              <a:rPr lang="en-US" dirty="0">
                <a:latin typeface="Times New Roman" pitchFamily="18" charset="0"/>
                <a:cs typeface="Times New Roman" pitchFamily="18" charset="0"/>
              </a:rPr>
              <a:t>This process involves the iteration of a simple function 16 times. Each </a:t>
            </a:r>
            <a:r>
              <a:rPr lang="en-US" dirty="0" smtClean="0">
                <a:latin typeface="Times New Roman" pitchFamily="18" charset="0"/>
                <a:cs typeface="Times New Roman" pitchFamily="18" charset="0"/>
              </a:rPr>
              <a:t>round contains </a:t>
            </a:r>
            <a:r>
              <a:rPr lang="en-US" dirty="0">
                <a:latin typeface="Times New Roman" pitchFamily="18" charset="0"/>
                <a:cs typeface="Times New Roman" pitchFamily="18" charset="0"/>
              </a:rPr>
              <a:t>a key-dependent permutation and key- and data-dependent substitution.</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4597961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75" y="328613"/>
            <a:ext cx="6953250" cy="620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00670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5881" y="515566"/>
            <a:ext cx="9066179" cy="5476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24928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D3D786-1B11-4286-BF54-935FF517F83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Symmetric algorithm</a:t>
            </a:r>
          </a:p>
        </p:txBody>
      </p:sp>
      <p:sp>
        <p:nvSpPr>
          <p:cNvPr id="3" name="Content Placeholder 2">
            <a:extLst>
              <a:ext uri="{FF2B5EF4-FFF2-40B4-BE49-F238E27FC236}">
                <a16:creationId xmlns="" xmlns:a16="http://schemas.microsoft.com/office/drawing/2014/main" id="{ED012271-1A06-4163-92E4-582680E78CA0}"/>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Caesar Cipher</a:t>
            </a:r>
          </a:p>
          <a:p>
            <a:r>
              <a:rPr lang="en-IN" dirty="0">
                <a:latin typeface="Times New Roman" panose="02020603050405020304" pitchFamily="18" charset="0"/>
                <a:cs typeface="Times New Roman" panose="02020603050405020304" pitchFamily="18" charset="0"/>
              </a:rPr>
              <a:t>monoalphabetic substitution cipher</a:t>
            </a:r>
          </a:p>
          <a:p>
            <a:r>
              <a:rPr lang="en-IN" dirty="0">
                <a:latin typeface="Times New Roman" panose="02020603050405020304" pitchFamily="18" charset="0"/>
                <a:cs typeface="Times New Roman" panose="02020603050405020304" pitchFamily="18" charset="0"/>
              </a:rPr>
              <a:t>Hill Cipher</a:t>
            </a:r>
          </a:p>
          <a:p>
            <a:r>
              <a:rPr lang="en-IN" dirty="0">
                <a:latin typeface="Times New Roman" panose="02020603050405020304" pitchFamily="18" charset="0"/>
                <a:cs typeface="Times New Roman" panose="02020603050405020304" pitchFamily="18" charset="0"/>
              </a:rPr>
              <a:t>Des </a:t>
            </a:r>
          </a:p>
          <a:p>
            <a:r>
              <a:rPr lang="en-IN" dirty="0">
                <a:latin typeface="Times New Roman" panose="02020603050405020304" pitchFamily="18" charset="0"/>
                <a:cs typeface="Times New Roman" panose="02020603050405020304" pitchFamily="18" charset="0"/>
              </a:rPr>
              <a:t>Triple des</a:t>
            </a:r>
          </a:p>
          <a:p>
            <a:r>
              <a:rPr lang="en-IN" dirty="0">
                <a:latin typeface="Times New Roman" panose="02020603050405020304" pitchFamily="18" charset="0"/>
                <a:cs typeface="Times New Roman" panose="02020603050405020304" pitchFamily="18" charset="0"/>
              </a:rPr>
              <a:t>Blowfish</a:t>
            </a:r>
          </a:p>
          <a:p>
            <a:r>
              <a:rPr lang="en-IN" dirty="0" err="1">
                <a:latin typeface="Times New Roman" panose="02020603050405020304" pitchFamily="18" charset="0"/>
                <a:cs typeface="Times New Roman" panose="02020603050405020304" pitchFamily="18" charset="0"/>
              </a:rPr>
              <a:t>aes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5456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7329D6AE-8C01-43DB-91D8-A4A587691672}"/>
              </a:ext>
            </a:extLst>
          </p:cNvPr>
          <p:cNvPicPr>
            <a:picLocks noGrp="1" noChangeAspect="1"/>
          </p:cNvPicPr>
          <p:nvPr>
            <p:ph idx="1"/>
          </p:nvPr>
        </p:nvPicPr>
        <p:blipFill>
          <a:blip r:embed="rId2"/>
          <a:stretch>
            <a:fillRect/>
          </a:stretch>
        </p:blipFill>
        <p:spPr>
          <a:xfrm>
            <a:off x="971550" y="1066800"/>
            <a:ext cx="9305925" cy="5110163"/>
          </a:xfrm>
          <a:prstGeom prst="rect">
            <a:avLst/>
          </a:prstGeom>
        </p:spPr>
      </p:pic>
    </p:spTree>
    <p:extLst>
      <p:ext uri="{BB962C8B-B14F-4D97-AF65-F5344CB8AC3E}">
        <p14:creationId xmlns:p14="http://schemas.microsoft.com/office/powerpoint/2010/main" val="35358200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International Data Encryption Algorithm</a:t>
            </a:r>
            <a:endParaRPr lang="en-IN" dirty="0"/>
          </a:p>
        </p:txBody>
      </p:sp>
      <p:sp>
        <p:nvSpPr>
          <p:cNvPr id="3" name="Content Placeholder 2"/>
          <p:cNvSpPr>
            <a:spLocks noGrp="1"/>
          </p:cNvSpPr>
          <p:nvPr>
            <p:ph idx="1"/>
          </p:nvPr>
        </p:nvSpPr>
        <p:spPr/>
        <p:txBody>
          <a:bodyPr>
            <a:normAutofit lnSpcReduction="10000"/>
          </a:bodyPr>
          <a:lstStyle/>
          <a:p>
            <a:pPr algn="just"/>
            <a:r>
              <a:rPr lang="en-US" dirty="0">
                <a:latin typeface="Times New Roman" pitchFamily="18" charset="0"/>
                <a:cs typeface="Times New Roman" pitchFamily="18" charset="0"/>
              </a:rPr>
              <a:t>Technically, IDEA is a block cipher. Like DES, it also </a:t>
            </a:r>
            <a:r>
              <a:rPr lang="en-US" dirty="0">
                <a:solidFill>
                  <a:srgbClr val="FF0000"/>
                </a:solidFill>
                <a:latin typeface="Times New Roman" pitchFamily="18" charset="0"/>
                <a:cs typeface="Times New Roman" pitchFamily="18" charset="0"/>
              </a:rPr>
              <a:t>works on 64-bit plain-text blocks</a:t>
            </a:r>
            <a:r>
              <a:rPr lang="en-US" dirty="0">
                <a:latin typeface="Times New Roman" pitchFamily="18" charset="0"/>
                <a:cs typeface="Times New Roman" pitchFamily="18" charset="0"/>
              </a:rPr>
              <a:t>. The key </a:t>
            </a:r>
            <a:r>
              <a:rPr lang="en-US" dirty="0" smtClean="0">
                <a:latin typeface="Times New Roman" pitchFamily="18" charset="0"/>
                <a:cs typeface="Times New Roman" pitchFamily="18" charset="0"/>
              </a:rPr>
              <a:t>is longer</a:t>
            </a:r>
            <a:r>
              <a:rPr lang="en-US" dirty="0">
                <a:latin typeface="Times New Roman" pitchFamily="18" charset="0"/>
                <a:cs typeface="Times New Roman" pitchFamily="18" charset="0"/>
              </a:rPr>
              <a:t>, however, </a:t>
            </a:r>
            <a:r>
              <a:rPr lang="en-US" dirty="0">
                <a:solidFill>
                  <a:srgbClr val="FF0000"/>
                </a:solidFill>
                <a:latin typeface="Times New Roman" pitchFamily="18" charset="0"/>
                <a:cs typeface="Times New Roman" pitchFamily="18" charset="0"/>
              </a:rPr>
              <a:t>and consists of 128 bits</a:t>
            </a:r>
            <a:r>
              <a:rPr lang="en-US" dirty="0">
                <a:latin typeface="Times New Roman" pitchFamily="18" charset="0"/>
                <a:cs typeface="Times New Roman" pitchFamily="18" charset="0"/>
              </a:rPr>
              <a:t>. IDEA is reversible like DES, that is, the same algorithm </a:t>
            </a:r>
            <a:r>
              <a:rPr lang="en-US" dirty="0" smtClean="0">
                <a:latin typeface="Times New Roman" pitchFamily="18" charset="0"/>
                <a:cs typeface="Times New Roman" pitchFamily="18" charset="0"/>
              </a:rPr>
              <a:t>is used </a:t>
            </a:r>
            <a:r>
              <a:rPr lang="en-US" dirty="0">
                <a:latin typeface="Times New Roman" pitchFamily="18" charset="0"/>
                <a:cs typeface="Times New Roman" pitchFamily="18" charset="0"/>
              </a:rPr>
              <a:t>for encryption and decryption. Also, IDEA uses both diffusion and confusion for encryption</a:t>
            </a:r>
            <a:r>
              <a:rPr lang="en-US" dirty="0" smtClean="0">
                <a:latin typeface="Times New Roman" pitchFamily="18" charset="0"/>
                <a:cs typeface="Times New Roman" pitchFamily="18" charset="0"/>
              </a:rPr>
              <a:t>.</a:t>
            </a:r>
          </a:p>
          <a:p>
            <a:pPr algn="just"/>
            <a:r>
              <a:rPr lang="en-US" dirty="0">
                <a:latin typeface="Times New Roman" pitchFamily="18" charset="0"/>
                <a:cs typeface="Times New Roman" pitchFamily="18" charset="0"/>
              </a:rPr>
              <a:t>Fig. 3.45. The 64-bit input </a:t>
            </a:r>
            <a:r>
              <a:rPr lang="en-US" dirty="0" smtClean="0">
                <a:latin typeface="Times New Roman" pitchFamily="18" charset="0"/>
                <a:cs typeface="Times New Roman" pitchFamily="18" charset="0"/>
              </a:rPr>
              <a:t>plain- text </a:t>
            </a:r>
            <a:r>
              <a:rPr lang="en-US" dirty="0">
                <a:latin typeface="Times New Roman" pitchFamily="18" charset="0"/>
                <a:cs typeface="Times New Roman" pitchFamily="18" charset="0"/>
              </a:rPr>
              <a:t>block is divided into four portions of plain text (each of size 16 bits), </a:t>
            </a:r>
            <a:r>
              <a:rPr lang="en-US" dirty="0">
                <a:solidFill>
                  <a:srgbClr val="FF0000"/>
                </a:solidFill>
                <a:latin typeface="Times New Roman" pitchFamily="18" charset="0"/>
                <a:cs typeface="Times New Roman" pitchFamily="18" charset="0"/>
              </a:rPr>
              <a:t>say P1 to P4</a:t>
            </a:r>
            <a:r>
              <a:rPr lang="en-US" dirty="0">
                <a:latin typeface="Times New Roman" pitchFamily="18" charset="0"/>
                <a:cs typeface="Times New Roman" pitchFamily="18" charset="0"/>
              </a:rPr>
              <a:t>. Thus, P1 to </a:t>
            </a:r>
            <a:r>
              <a:rPr lang="en-US" dirty="0" smtClean="0">
                <a:latin typeface="Times New Roman" pitchFamily="18" charset="0"/>
                <a:cs typeface="Times New Roman" pitchFamily="18" charset="0"/>
              </a:rPr>
              <a:t>P4 are </a:t>
            </a:r>
            <a:r>
              <a:rPr lang="en-US" dirty="0">
                <a:latin typeface="Times New Roman" pitchFamily="18" charset="0"/>
                <a:cs typeface="Times New Roman" pitchFamily="18" charset="0"/>
              </a:rPr>
              <a:t>the inputs to the first round of the algorithm. </a:t>
            </a:r>
            <a:r>
              <a:rPr lang="en-US" dirty="0">
                <a:solidFill>
                  <a:srgbClr val="FF0000"/>
                </a:solidFill>
                <a:latin typeface="Times New Roman" pitchFamily="18" charset="0"/>
                <a:cs typeface="Times New Roman" pitchFamily="18" charset="0"/>
              </a:rPr>
              <a:t>There are eight such rounds</a:t>
            </a:r>
            <a:r>
              <a:rPr lang="en-US" dirty="0">
                <a:latin typeface="Times New Roman" pitchFamily="18" charset="0"/>
                <a:cs typeface="Times New Roman" pitchFamily="18" charset="0"/>
              </a:rPr>
              <a:t>. As we mentioned, </a:t>
            </a:r>
            <a:r>
              <a:rPr lang="en-US" dirty="0" smtClean="0">
                <a:latin typeface="Times New Roman" pitchFamily="18" charset="0"/>
                <a:cs typeface="Times New Roman" pitchFamily="18" charset="0"/>
              </a:rPr>
              <a:t>the key </a:t>
            </a:r>
            <a:r>
              <a:rPr lang="en-US" dirty="0">
                <a:latin typeface="Times New Roman" pitchFamily="18" charset="0"/>
                <a:cs typeface="Times New Roman" pitchFamily="18" charset="0"/>
              </a:rPr>
              <a:t>consists of 128 bits. In each round, </a:t>
            </a:r>
            <a:r>
              <a:rPr lang="en-US" dirty="0">
                <a:solidFill>
                  <a:srgbClr val="FF0000"/>
                </a:solidFill>
                <a:latin typeface="Times New Roman" pitchFamily="18" charset="0"/>
                <a:cs typeface="Times New Roman" pitchFamily="18" charset="0"/>
              </a:rPr>
              <a:t>six </a:t>
            </a:r>
            <a:r>
              <a:rPr lang="en-US" dirty="0" err="1">
                <a:solidFill>
                  <a:srgbClr val="FF0000"/>
                </a:solidFill>
                <a:latin typeface="Times New Roman" pitchFamily="18" charset="0"/>
                <a:cs typeface="Times New Roman" pitchFamily="18" charset="0"/>
              </a:rPr>
              <a:t>subkeys</a:t>
            </a:r>
            <a:r>
              <a:rPr lang="en-US" dirty="0">
                <a:solidFill>
                  <a:srgbClr val="FF0000"/>
                </a:solidFill>
                <a:latin typeface="Times New Roman" pitchFamily="18" charset="0"/>
                <a:cs typeface="Times New Roman" pitchFamily="18" charset="0"/>
              </a:rPr>
              <a:t> are generated from the original key. </a:t>
            </a:r>
            <a:r>
              <a:rPr lang="en-US" dirty="0">
                <a:latin typeface="Times New Roman" pitchFamily="18" charset="0"/>
                <a:cs typeface="Times New Roman" pitchFamily="18" charset="0"/>
              </a:rPr>
              <a:t>Each of </a:t>
            </a:r>
            <a:r>
              <a:rPr lang="en-US" dirty="0" smtClean="0">
                <a:latin typeface="Times New Roman" pitchFamily="18" charset="0"/>
                <a:cs typeface="Times New Roman" pitchFamily="18" charset="0"/>
              </a:rPr>
              <a:t>the </a:t>
            </a:r>
            <a:r>
              <a:rPr lang="en-US" dirty="0" err="1" smtClean="0">
                <a:solidFill>
                  <a:srgbClr val="FF0000"/>
                </a:solidFill>
                <a:latin typeface="Times New Roman" pitchFamily="18" charset="0"/>
                <a:cs typeface="Times New Roman" pitchFamily="18" charset="0"/>
              </a:rPr>
              <a:t>subkeys</a:t>
            </a:r>
            <a:r>
              <a:rPr lang="en-US" dirty="0" smtClean="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consists of 16 bits</a:t>
            </a:r>
            <a:r>
              <a:rPr lang="en-US" dirty="0">
                <a:latin typeface="Times New Roman" pitchFamily="18" charset="0"/>
                <a:cs typeface="Times New Roman" pitchFamily="18" charset="0"/>
              </a:rPr>
              <a:t>. (Do not worry if you do not understand this.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6777350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lnSpc>
                <a:spcPct val="150000"/>
              </a:lnSpc>
            </a:pPr>
            <a:r>
              <a:rPr lang="en-US" dirty="0">
                <a:latin typeface="Times New Roman" pitchFamily="18" charset="0"/>
                <a:cs typeface="Times New Roman" pitchFamily="18" charset="0"/>
              </a:rPr>
              <a:t>These six </a:t>
            </a:r>
            <a:r>
              <a:rPr lang="en-US" dirty="0" smtClean="0">
                <a:latin typeface="Times New Roman" pitchFamily="18" charset="0"/>
                <a:cs typeface="Times New Roman" pitchFamily="18" charset="0"/>
              </a:rPr>
              <a:t>sub keys </a:t>
            </a:r>
            <a:r>
              <a:rPr lang="en-US" dirty="0">
                <a:latin typeface="Times New Roman" pitchFamily="18" charset="0"/>
                <a:cs typeface="Times New Roman" pitchFamily="18" charset="0"/>
              </a:rPr>
              <a:t>are applied to the four input blocks P1 to P4. Thus, for the first </a:t>
            </a:r>
            <a:r>
              <a:rPr lang="en-US" dirty="0" smtClean="0">
                <a:latin typeface="Times New Roman" pitchFamily="18" charset="0"/>
                <a:cs typeface="Times New Roman" pitchFamily="18" charset="0"/>
              </a:rPr>
              <a:t>round, </a:t>
            </a:r>
            <a:r>
              <a:rPr lang="en-US" dirty="0" smtClean="0">
                <a:solidFill>
                  <a:srgbClr val="FF0000"/>
                </a:solidFill>
                <a:latin typeface="Times New Roman" pitchFamily="18" charset="0"/>
                <a:cs typeface="Times New Roman" pitchFamily="18" charset="0"/>
              </a:rPr>
              <a:t>we </a:t>
            </a:r>
            <a:r>
              <a:rPr lang="en-US" dirty="0">
                <a:solidFill>
                  <a:srgbClr val="FF0000"/>
                </a:solidFill>
                <a:latin typeface="Times New Roman" pitchFamily="18" charset="0"/>
                <a:cs typeface="Times New Roman" pitchFamily="18" charset="0"/>
              </a:rPr>
              <a:t>will have the six keys K1 to K6</a:t>
            </a:r>
            <a:r>
              <a:rPr lang="en-US" dirty="0">
                <a:latin typeface="Times New Roman" pitchFamily="18" charset="0"/>
                <a:cs typeface="Times New Roman" pitchFamily="18" charset="0"/>
              </a:rPr>
              <a:t>. For the second round, we will have </a:t>
            </a:r>
            <a:r>
              <a:rPr lang="en-US" dirty="0">
                <a:solidFill>
                  <a:srgbClr val="FF0000"/>
                </a:solidFill>
                <a:latin typeface="Times New Roman" pitchFamily="18" charset="0"/>
                <a:cs typeface="Times New Roman" pitchFamily="18" charset="0"/>
              </a:rPr>
              <a:t>keys K7 to K12</a:t>
            </a:r>
            <a:r>
              <a:rPr lang="en-US" dirty="0">
                <a:latin typeface="Times New Roman" pitchFamily="18" charset="0"/>
                <a:cs typeface="Times New Roman" pitchFamily="18" charset="0"/>
              </a:rPr>
              <a:t>. Finally, </a:t>
            </a:r>
            <a:r>
              <a:rPr lang="en-US" dirty="0" smtClean="0">
                <a:latin typeface="Times New Roman" pitchFamily="18" charset="0"/>
                <a:cs typeface="Times New Roman" pitchFamily="18" charset="0"/>
              </a:rPr>
              <a:t>for the </a:t>
            </a:r>
            <a:r>
              <a:rPr lang="en-US" dirty="0">
                <a:latin typeface="Times New Roman" pitchFamily="18" charset="0"/>
                <a:cs typeface="Times New Roman" pitchFamily="18" charset="0"/>
              </a:rPr>
              <a:t>eighth round, we will have </a:t>
            </a:r>
            <a:r>
              <a:rPr lang="en-US" dirty="0">
                <a:solidFill>
                  <a:srgbClr val="FF0000"/>
                </a:solidFill>
                <a:latin typeface="Times New Roman" pitchFamily="18" charset="0"/>
                <a:cs typeface="Times New Roman" pitchFamily="18" charset="0"/>
              </a:rPr>
              <a:t>keys K43 to K48</a:t>
            </a:r>
            <a:r>
              <a:rPr lang="en-US" dirty="0">
                <a:latin typeface="Times New Roman" pitchFamily="18" charset="0"/>
                <a:cs typeface="Times New Roman" pitchFamily="18" charset="0"/>
              </a:rPr>
              <a:t>. The final step consists of an output </a:t>
            </a:r>
            <a:r>
              <a:rPr lang="en-US" dirty="0" smtClean="0">
                <a:latin typeface="Times New Roman" pitchFamily="18" charset="0"/>
                <a:cs typeface="Times New Roman" pitchFamily="18" charset="0"/>
              </a:rPr>
              <a:t>transformation, which </a:t>
            </a:r>
            <a:r>
              <a:rPr lang="en-US" dirty="0">
                <a:latin typeface="Times New Roman" pitchFamily="18" charset="0"/>
                <a:cs typeface="Times New Roman" pitchFamily="18" charset="0"/>
              </a:rPr>
              <a:t>uses just </a:t>
            </a:r>
            <a:r>
              <a:rPr lang="en-US" dirty="0">
                <a:solidFill>
                  <a:srgbClr val="FF0000"/>
                </a:solidFill>
                <a:latin typeface="Times New Roman" pitchFamily="18" charset="0"/>
                <a:cs typeface="Times New Roman" pitchFamily="18" charset="0"/>
              </a:rPr>
              <a:t>four </a:t>
            </a:r>
            <a:r>
              <a:rPr lang="en-US" dirty="0" smtClean="0">
                <a:solidFill>
                  <a:srgbClr val="FF0000"/>
                </a:solidFill>
                <a:latin typeface="Times New Roman" pitchFamily="18" charset="0"/>
                <a:cs typeface="Times New Roman" pitchFamily="18" charset="0"/>
              </a:rPr>
              <a:t>sub keys </a:t>
            </a:r>
            <a:r>
              <a:rPr lang="en-US" dirty="0">
                <a:solidFill>
                  <a:srgbClr val="FF0000"/>
                </a:solidFill>
                <a:latin typeface="Times New Roman" pitchFamily="18" charset="0"/>
                <a:cs typeface="Times New Roman" pitchFamily="18" charset="0"/>
              </a:rPr>
              <a:t>(K49 to K52)</a:t>
            </a:r>
            <a:r>
              <a:rPr lang="en-US" dirty="0">
                <a:latin typeface="Times New Roman" pitchFamily="18" charset="0"/>
                <a:cs typeface="Times New Roman" pitchFamily="18" charset="0"/>
              </a:rPr>
              <a:t>. The final output produced is the output produced by </a:t>
            </a:r>
            <a:r>
              <a:rPr lang="en-US" dirty="0" smtClean="0">
                <a:latin typeface="Times New Roman" pitchFamily="18" charset="0"/>
                <a:cs typeface="Times New Roman" pitchFamily="18" charset="0"/>
              </a:rPr>
              <a:t>the output </a:t>
            </a:r>
            <a:r>
              <a:rPr lang="en-US" dirty="0">
                <a:latin typeface="Times New Roman" pitchFamily="18" charset="0"/>
                <a:cs typeface="Times New Roman" pitchFamily="18" charset="0"/>
              </a:rPr>
              <a:t>transformation step, which is four blocks of cipher text named C1 to C4 (each consisting of </a:t>
            </a:r>
            <a:r>
              <a:rPr lang="en-US" dirty="0" smtClean="0">
                <a:latin typeface="Times New Roman" pitchFamily="18" charset="0"/>
                <a:cs typeface="Times New Roman" pitchFamily="18" charset="0"/>
              </a:rPr>
              <a:t>16 bits</a:t>
            </a:r>
            <a:r>
              <a:rPr lang="en-US" dirty="0">
                <a:latin typeface="Times New Roman" pitchFamily="18" charset="0"/>
                <a:cs typeface="Times New Roman" pitchFamily="18" charset="0"/>
              </a:rPr>
              <a:t>). These are combined to form the final 64-bit cipher-text </a:t>
            </a:r>
            <a:r>
              <a:rPr lang="en-US" dirty="0" smtClean="0">
                <a:latin typeface="Times New Roman" pitchFamily="18" charset="0"/>
                <a:cs typeface="Times New Roman" pitchFamily="18" charset="0"/>
              </a:rPr>
              <a:t>block.</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7481863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We have mentioned that there are 8 rounds in IDEA. Each round involves a series of operations on </a:t>
            </a:r>
            <a:r>
              <a:rPr lang="en-US" dirty="0" smtClean="0">
                <a:latin typeface="Times New Roman" pitchFamily="18" charset="0"/>
                <a:cs typeface="Times New Roman" pitchFamily="18" charset="0"/>
              </a:rPr>
              <a:t>the four </a:t>
            </a:r>
            <a:r>
              <a:rPr lang="en-US" dirty="0">
                <a:latin typeface="Times New Roman" pitchFamily="18" charset="0"/>
                <a:cs typeface="Times New Roman" pitchFamily="18" charset="0"/>
              </a:rPr>
              <a:t>data blocks using six keys. At a broad level, these steps can be described as shown in Fig. </a:t>
            </a:r>
            <a:r>
              <a:rPr lang="en-US" dirty="0" smtClean="0">
                <a:latin typeface="Times New Roman" pitchFamily="18" charset="0"/>
                <a:cs typeface="Times New Roman" pitchFamily="18" charset="0"/>
              </a:rPr>
              <a:t>3.46. As </a:t>
            </a:r>
            <a:r>
              <a:rPr lang="en-US" dirty="0">
                <a:latin typeface="Times New Roman" pitchFamily="18" charset="0"/>
                <a:cs typeface="Times New Roman" pitchFamily="18" charset="0"/>
              </a:rPr>
              <a:t>we can see, these steps perform a </a:t>
            </a:r>
            <a:r>
              <a:rPr lang="en-US" dirty="0">
                <a:solidFill>
                  <a:srgbClr val="FF0000"/>
                </a:solidFill>
                <a:latin typeface="Times New Roman" pitchFamily="18" charset="0"/>
                <a:cs typeface="Times New Roman" pitchFamily="18" charset="0"/>
              </a:rPr>
              <a:t>lot of mathematical actions. There are multiplications, </a:t>
            </a:r>
            <a:r>
              <a:rPr lang="en-US" dirty="0" smtClean="0">
                <a:solidFill>
                  <a:srgbClr val="FF0000"/>
                </a:solidFill>
                <a:latin typeface="Times New Roman" pitchFamily="18" charset="0"/>
                <a:cs typeface="Times New Roman" pitchFamily="18" charset="0"/>
              </a:rPr>
              <a:t>additions and </a:t>
            </a:r>
            <a:r>
              <a:rPr lang="en-US" dirty="0">
                <a:solidFill>
                  <a:srgbClr val="FF0000"/>
                </a:solidFill>
                <a:latin typeface="Times New Roman" pitchFamily="18" charset="0"/>
                <a:cs typeface="Times New Roman" pitchFamily="18" charset="0"/>
              </a:rPr>
              <a:t>XOR operations</a:t>
            </a:r>
            <a:endParaRPr lang="en-IN"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1578421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062" y="525294"/>
            <a:ext cx="8326873" cy="6157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5490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itchFamily="18" charset="0"/>
                <a:cs typeface="Times New Roman" pitchFamily="18" charset="0"/>
              </a:rPr>
              <a:t>Block Cipher principles</a:t>
            </a:r>
          </a:p>
        </p:txBody>
      </p:sp>
      <p:sp>
        <p:nvSpPr>
          <p:cNvPr id="3" name="Content Placeholder 2"/>
          <p:cNvSpPr>
            <a:spLocks noGrp="1"/>
          </p:cNvSpPr>
          <p:nvPr>
            <p:ph idx="1"/>
          </p:nvPr>
        </p:nvSpPr>
        <p:spPr>
          <a:xfrm>
            <a:off x="838200" y="1825625"/>
            <a:ext cx="10348609" cy="4351338"/>
          </a:xfrm>
        </p:spPr>
        <p:txBody>
          <a:bodyPr>
            <a:normAutofit fontScale="92500"/>
          </a:bodyPr>
          <a:lstStyle/>
          <a:p>
            <a:pPr marL="0" indent="0" algn="just">
              <a:buNone/>
            </a:pPr>
            <a:r>
              <a:rPr lang="en-US" dirty="0">
                <a:latin typeface="Times New Roman" pitchFamily="18" charset="0"/>
                <a:cs typeface="Times New Roman" pitchFamily="18" charset="0"/>
              </a:rPr>
              <a:t>A block cipher is an encryption/decryption scheme in which a block of</a:t>
            </a:r>
          </a:p>
          <a:p>
            <a:pPr marL="0" indent="0" algn="just">
              <a:buNone/>
            </a:pPr>
            <a:r>
              <a:rPr lang="en-US" dirty="0">
                <a:solidFill>
                  <a:srgbClr val="FF0000"/>
                </a:solidFill>
                <a:latin typeface="Times New Roman" pitchFamily="18" charset="0"/>
                <a:cs typeface="Times New Roman" pitchFamily="18" charset="0"/>
              </a:rPr>
              <a:t>plaintext is treated as a whole </a:t>
            </a:r>
            <a:r>
              <a:rPr lang="en-US" dirty="0">
                <a:latin typeface="Times New Roman" pitchFamily="18" charset="0"/>
                <a:cs typeface="Times New Roman" pitchFamily="18" charset="0"/>
              </a:rPr>
              <a:t>and used to produce a </a:t>
            </a:r>
            <a:r>
              <a:rPr lang="en-US" dirty="0" err="1">
                <a:latin typeface="Times New Roman" pitchFamily="18" charset="0"/>
                <a:cs typeface="Times New Roman" pitchFamily="18" charset="0"/>
              </a:rPr>
              <a:t>ciphertext</a:t>
            </a:r>
            <a:r>
              <a:rPr lang="en-US" dirty="0">
                <a:latin typeface="Times New Roman" pitchFamily="18" charset="0"/>
                <a:cs typeface="Times New Roman" pitchFamily="18" charset="0"/>
              </a:rPr>
              <a:t> block of</a:t>
            </a:r>
          </a:p>
          <a:p>
            <a:pPr marL="0" indent="0" algn="just">
              <a:buNone/>
            </a:pPr>
            <a:r>
              <a:rPr lang="en-US" dirty="0">
                <a:latin typeface="Times New Roman" pitchFamily="18" charset="0"/>
                <a:cs typeface="Times New Roman" pitchFamily="18" charset="0"/>
              </a:rPr>
              <a:t>equal length.</a:t>
            </a:r>
          </a:p>
          <a:p>
            <a:pPr marL="0" indent="0" algn="just">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Many block ciphers have a </a:t>
            </a:r>
            <a:r>
              <a:rPr lang="en-US" dirty="0" err="1">
                <a:latin typeface="Times New Roman" pitchFamily="18" charset="0"/>
                <a:cs typeface="Times New Roman" pitchFamily="18" charset="0"/>
              </a:rPr>
              <a:t>Feistel</a:t>
            </a:r>
            <a:r>
              <a:rPr lang="en-US" dirty="0">
                <a:latin typeface="Times New Roman" pitchFamily="18" charset="0"/>
                <a:cs typeface="Times New Roman" pitchFamily="18" charset="0"/>
              </a:rPr>
              <a:t> structure. Such a structure consists of a</a:t>
            </a:r>
          </a:p>
          <a:p>
            <a:pPr marL="0" indent="0" algn="just">
              <a:buNone/>
            </a:pPr>
            <a:r>
              <a:rPr lang="en-US" dirty="0">
                <a:solidFill>
                  <a:srgbClr val="FF0000"/>
                </a:solidFill>
                <a:latin typeface="Times New Roman" pitchFamily="18" charset="0"/>
                <a:cs typeface="Times New Roman" pitchFamily="18" charset="0"/>
              </a:rPr>
              <a:t>number of identical rounds of processing</a:t>
            </a:r>
            <a:r>
              <a:rPr lang="en-US" dirty="0">
                <a:latin typeface="Times New Roman" pitchFamily="18" charset="0"/>
                <a:cs typeface="Times New Roman" pitchFamily="18" charset="0"/>
              </a:rPr>
              <a:t>. In each round, a substitution is</a:t>
            </a:r>
          </a:p>
          <a:p>
            <a:pPr marL="0" indent="0" algn="just">
              <a:buNone/>
            </a:pPr>
            <a:r>
              <a:rPr lang="en-US" dirty="0">
                <a:latin typeface="Times New Roman" pitchFamily="18" charset="0"/>
                <a:cs typeface="Times New Roman" pitchFamily="18" charset="0"/>
              </a:rPr>
              <a:t>performed </a:t>
            </a:r>
            <a:r>
              <a:rPr lang="en-US" dirty="0">
                <a:solidFill>
                  <a:srgbClr val="FF0000"/>
                </a:solidFill>
                <a:latin typeface="Times New Roman" pitchFamily="18" charset="0"/>
                <a:cs typeface="Times New Roman" pitchFamily="18" charset="0"/>
              </a:rPr>
              <a:t>on one half of the data being processed</a:t>
            </a:r>
            <a:r>
              <a:rPr lang="en-US" dirty="0">
                <a:latin typeface="Times New Roman" pitchFamily="18" charset="0"/>
                <a:cs typeface="Times New Roman" pitchFamily="18" charset="0"/>
              </a:rPr>
              <a:t>, followed by a </a:t>
            </a:r>
            <a:r>
              <a:rPr lang="en-US" dirty="0" err="1">
                <a:latin typeface="Times New Roman" pitchFamily="18" charset="0"/>
                <a:cs typeface="Times New Roman" pitchFamily="18" charset="0"/>
              </a:rPr>
              <a:t>permu</a:t>
            </a:r>
            <a:r>
              <a:rPr lang="en-US" dirty="0">
                <a:latin typeface="Times New Roman" pitchFamily="18" charset="0"/>
                <a:cs typeface="Times New Roman" pitchFamily="18" charset="0"/>
              </a:rPr>
              <a:t>-</a:t>
            </a:r>
          </a:p>
          <a:p>
            <a:pPr marL="0" indent="0" algn="just">
              <a:buNone/>
            </a:pPr>
            <a:r>
              <a:rPr lang="en-US" dirty="0" err="1">
                <a:latin typeface="Times New Roman" pitchFamily="18" charset="0"/>
                <a:cs typeface="Times New Roman" pitchFamily="18" charset="0"/>
              </a:rPr>
              <a:t>tation</a:t>
            </a:r>
            <a:r>
              <a:rPr lang="en-US" dirty="0">
                <a:latin typeface="Times New Roman" pitchFamily="18" charset="0"/>
                <a:cs typeface="Times New Roman" pitchFamily="18" charset="0"/>
              </a:rPr>
              <a:t> that interchanges the two halves. The original key is expanded so</a:t>
            </a:r>
          </a:p>
          <a:p>
            <a:pPr marL="0" indent="0" algn="just">
              <a:buNone/>
            </a:pPr>
            <a:r>
              <a:rPr lang="en-US" dirty="0">
                <a:latin typeface="Times New Roman" pitchFamily="18" charset="0"/>
                <a:cs typeface="Times New Roman" pitchFamily="18" charset="0"/>
              </a:rPr>
              <a:t>that a different key is used for each round.</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7670645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3477" y="570081"/>
            <a:ext cx="3695700" cy="558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20413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194" y="2402023"/>
            <a:ext cx="667702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7628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817" y="690664"/>
            <a:ext cx="6809362" cy="5476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26073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RC4</a:t>
            </a:r>
          </a:p>
        </p:txBody>
      </p:sp>
      <p:sp>
        <p:nvSpPr>
          <p:cNvPr id="3" name="Content Placeholder 2"/>
          <p:cNvSpPr>
            <a:spLocks noGrp="1"/>
          </p:cNvSpPr>
          <p:nvPr>
            <p:ph idx="1"/>
          </p:nvPr>
        </p:nvSpPr>
        <p:spPr/>
        <p:txBody>
          <a:bodyPr>
            <a:normAutofit lnSpcReduction="10000"/>
          </a:bodyPr>
          <a:lstStyle/>
          <a:p>
            <a:pPr algn="just"/>
            <a:r>
              <a:rPr lang="en-US" dirty="0">
                <a:latin typeface="Times New Roman" pitchFamily="18" charset="0"/>
                <a:cs typeface="Times New Roman" pitchFamily="18" charset="0"/>
              </a:rPr>
              <a:t>RC4 was designed by Ron </a:t>
            </a:r>
            <a:r>
              <a:rPr lang="en-US" dirty="0" err="1">
                <a:latin typeface="Times New Roman" pitchFamily="18" charset="0"/>
                <a:cs typeface="Times New Roman" pitchFamily="18" charset="0"/>
              </a:rPr>
              <a:t>Rivest</a:t>
            </a:r>
            <a:r>
              <a:rPr lang="en-US" dirty="0">
                <a:latin typeface="Times New Roman" pitchFamily="18" charset="0"/>
                <a:cs typeface="Times New Roman" pitchFamily="18" charset="0"/>
              </a:rPr>
              <a:t> of RSA Security in 1987. The official name for this algorithm </a:t>
            </a:r>
            <a:r>
              <a:rPr lang="en-US" dirty="0" smtClean="0">
                <a:latin typeface="Times New Roman" pitchFamily="18" charset="0"/>
                <a:cs typeface="Times New Roman" pitchFamily="18" charset="0"/>
              </a:rPr>
              <a:t>is “</a:t>
            </a:r>
            <a:r>
              <a:rPr lang="en-US" dirty="0" err="1" smtClean="0">
                <a:latin typeface="Times New Roman" pitchFamily="18" charset="0"/>
                <a:cs typeface="Times New Roman" pitchFamily="18" charset="0"/>
              </a:rPr>
              <a:t>Rivest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Cipher 4”. However, because of its ease of reference, the acronym RC4 has stuck.</a:t>
            </a:r>
          </a:p>
          <a:p>
            <a:pPr algn="just"/>
            <a:r>
              <a:rPr lang="en-US" dirty="0">
                <a:latin typeface="Times New Roman" pitchFamily="18" charset="0"/>
                <a:cs typeface="Times New Roman" pitchFamily="18" charset="0"/>
              </a:rPr>
              <a:t>RC4 is </a:t>
            </a:r>
            <a:r>
              <a:rPr lang="en-US" dirty="0">
                <a:solidFill>
                  <a:srgbClr val="FF0000"/>
                </a:solidFill>
                <a:latin typeface="Times New Roman" pitchFamily="18" charset="0"/>
                <a:cs typeface="Times New Roman" pitchFamily="18" charset="0"/>
              </a:rPr>
              <a:t>a stream cipher</a:t>
            </a:r>
            <a:r>
              <a:rPr lang="en-US" dirty="0">
                <a:latin typeface="Times New Roman" pitchFamily="18" charset="0"/>
                <a:cs typeface="Times New Roman" pitchFamily="18" charset="0"/>
              </a:rPr>
              <a:t>. This means that the encryption happens byte-by-byte. However, this can </a:t>
            </a:r>
            <a:r>
              <a:rPr lang="en-US" dirty="0" smtClean="0">
                <a:latin typeface="Times New Roman" pitchFamily="18" charset="0"/>
                <a:cs typeface="Times New Roman" pitchFamily="18" charset="0"/>
              </a:rPr>
              <a:t>be changed </a:t>
            </a:r>
            <a:r>
              <a:rPr lang="en-US" dirty="0">
                <a:latin typeface="Times New Roman" pitchFamily="18" charset="0"/>
                <a:cs typeface="Times New Roman" pitchFamily="18" charset="0"/>
              </a:rPr>
              <a:t>to bit-by-bit encryption (or to a size other than a byte/bit</a:t>
            </a:r>
            <a:r>
              <a:rPr lang="en-US" dirty="0" smtClean="0">
                <a:latin typeface="Times New Roman" pitchFamily="18" charset="0"/>
                <a:cs typeface="Times New Roman" pitchFamily="18" charset="0"/>
              </a:rPr>
              <a:t>).</a:t>
            </a:r>
          </a:p>
          <a:p>
            <a:pPr algn="just"/>
            <a:r>
              <a:rPr lang="en-US" dirty="0">
                <a:latin typeface="Times New Roman" pitchFamily="18" charset="0"/>
                <a:cs typeface="Times New Roman" pitchFamily="18" charset="0"/>
              </a:rPr>
              <a:t>RC4 has become part of some </a:t>
            </a:r>
            <a:r>
              <a:rPr lang="en-US" dirty="0">
                <a:solidFill>
                  <a:srgbClr val="FF0000"/>
                </a:solidFill>
                <a:latin typeface="Times New Roman" pitchFamily="18" charset="0"/>
                <a:cs typeface="Times New Roman" pitchFamily="18" charset="0"/>
              </a:rPr>
              <a:t>widely used encryption techniques and standards</a:t>
            </a:r>
            <a:r>
              <a:rPr lang="en-US" dirty="0">
                <a:latin typeface="Times New Roman" pitchFamily="18" charset="0"/>
                <a:cs typeface="Times New Roman" pitchFamily="18" charset="0"/>
              </a:rPr>
              <a:t>, including WEP </a:t>
            </a:r>
            <a:r>
              <a:rPr lang="en-US" dirty="0" smtClean="0">
                <a:latin typeface="Times New Roman" pitchFamily="18" charset="0"/>
                <a:cs typeface="Times New Roman" pitchFamily="18" charset="0"/>
              </a:rPr>
              <a:t>and WPA </a:t>
            </a:r>
            <a:r>
              <a:rPr lang="en-US" dirty="0">
                <a:latin typeface="Times New Roman" pitchFamily="18" charset="0"/>
                <a:cs typeface="Times New Roman" pitchFamily="18" charset="0"/>
              </a:rPr>
              <a:t>for wireless cards and TLS. What has made its </a:t>
            </a:r>
            <a:r>
              <a:rPr lang="en-US" dirty="0">
                <a:solidFill>
                  <a:srgbClr val="FF0000"/>
                </a:solidFill>
                <a:latin typeface="Times New Roman" pitchFamily="18" charset="0"/>
                <a:cs typeface="Times New Roman" pitchFamily="18" charset="0"/>
              </a:rPr>
              <a:t>wide deployment possible is its speed and </a:t>
            </a:r>
            <a:r>
              <a:rPr lang="en-US" dirty="0" err="1" smtClean="0">
                <a:solidFill>
                  <a:srgbClr val="FF0000"/>
                </a:solidFill>
                <a:latin typeface="Times New Roman" pitchFamily="18" charset="0"/>
                <a:cs typeface="Times New Roman" pitchFamily="18" charset="0"/>
              </a:rPr>
              <a:t>sim</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plicity</a:t>
            </a:r>
            <a:r>
              <a:rPr lang="en-US" dirty="0" smtClean="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of design</a:t>
            </a:r>
            <a:r>
              <a:rPr lang="en-US" dirty="0">
                <a:latin typeface="Times New Roman" pitchFamily="18" charset="0"/>
                <a:cs typeface="Times New Roman" pitchFamily="18" charset="0"/>
              </a:rPr>
              <a:t>. Implementations in both software and hardware are possible. RC4 does not </a:t>
            </a:r>
            <a:r>
              <a:rPr lang="en-US" dirty="0" smtClean="0">
                <a:latin typeface="Times New Roman" pitchFamily="18" charset="0"/>
                <a:cs typeface="Times New Roman" pitchFamily="18" charset="0"/>
              </a:rPr>
              <a:t>consume many </a:t>
            </a:r>
            <a:r>
              <a:rPr lang="en-US" dirty="0">
                <a:latin typeface="Times New Roman" pitchFamily="18" charset="0"/>
                <a:cs typeface="Times New Roman" pitchFamily="18" charset="0"/>
              </a:rPr>
              <a:t>resources.</a:t>
            </a:r>
          </a:p>
          <a:p>
            <a:endParaRPr lang="en-IN" dirty="0"/>
          </a:p>
        </p:txBody>
      </p:sp>
    </p:spTree>
    <p:extLst>
      <p:ext uri="{BB962C8B-B14F-4D97-AF65-F5344CB8AC3E}">
        <p14:creationId xmlns:p14="http://schemas.microsoft.com/office/powerpoint/2010/main" val="38722035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53311"/>
            <a:ext cx="10515600" cy="5223652"/>
          </a:xfrm>
        </p:spPr>
        <p:txBody>
          <a:bodyPr>
            <a:normAutofit/>
          </a:bodyPr>
          <a:lstStyle/>
          <a:p>
            <a:pPr algn="just"/>
            <a:r>
              <a:rPr lang="en-US" dirty="0">
                <a:solidFill>
                  <a:srgbClr val="FF0000"/>
                </a:solidFill>
                <a:latin typeface="Times New Roman" pitchFamily="18" charset="0"/>
                <a:cs typeface="Times New Roman" pitchFamily="18" charset="0"/>
              </a:rPr>
              <a:t>Description</a:t>
            </a:r>
          </a:p>
          <a:p>
            <a:pPr algn="just"/>
            <a:r>
              <a:rPr lang="en-US" dirty="0">
                <a:latin typeface="Times New Roman" pitchFamily="18" charset="0"/>
                <a:cs typeface="Times New Roman" pitchFamily="18" charset="0"/>
              </a:rPr>
              <a:t>RC4 generates a </a:t>
            </a:r>
            <a:r>
              <a:rPr lang="en-US" dirty="0">
                <a:solidFill>
                  <a:srgbClr val="FF0000"/>
                </a:solidFill>
                <a:latin typeface="Times New Roman" pitchFamily="18" charset="0"/>
                <a:cs typeface="Times New Roman" pitchFamily="18" charset="0"/>
              </a:rPr>
              <a:t>pseudorandom stream of bits </a:t>
            </a:r>
            <a:r>
              <a:rPr lang="en-US" dirty="0">
                <a:latin typeface="Times New Roman" pitchFamily="18" charset="0"/>
                <a:cs typeface="Times New Roman" pitchFamily="18" charset="0"/>
              </a:rPr>
              <a:t>called </a:t>
            </a:r>
            <a:r>
              <a:rPr lang="en-US" dirty="0" err="1">
                <a:solidFill>
                  <a:srgbClr val="FF0000"/>
                </a:solidFill>
                <a:latin typeface="Times New Roman" pitchFamily="18" charset="0"/>
                <a:cs typeface="Times New Roman" pitchFamily="18" charset="0"/>
              </a:rPr>
              <a:t>keystream</a:t>
            </a:r>
            <a:r>
              <a:rPr lang="en-US" dirty="0">
                <a:solidFill>
                  <a:srgbClr val="FF0000"/>
                </a:solidFill>
                <a:latin typeface="Times New Roman" pitchFamily="18" charset="0"/>
                <a:cs typeface="Times New Roman" pitchFamily="18" charset="0"/>
              </a:rPr>
              <a:t>.</a:t>
            </a:r>
            <a:r>
              <a:rPr lang="en-US" dirty="0">
                <a:latin typeface="Times New Roman" pitchFamily="18" charset="0"/>
                <a:cs typeface="Times New Roman" pitchFamily="18" charset="0"/>
              </a:rPr>
              <a:t> This is combined </a:t>
            </a:r>
            <a:r>
              <a:rPr lang="en-US" dirty="0">
                <a:solidFill>
                  <a:srgbClr val="FF0000"/>
                </a:solidFill>
                <a:latin typeface="Times New Roman" pitchFamily="18" charset="0"/>
                <a:cs typeface="Times New Roman" pitchFamily="18" charset="0"/>
              </a:rPr>
              <a:t>with the plain </a:t>
            </a:r>
            <a:r>
              <a:rPr lang="en-US" dirty="0" smtClean="0">
                <a:solidFill>
                  <a:srgbClr val="FF0000"/>
                </a:solidFill>
                <a:latin typeface="Times New Roman" pitchFamily="18" charset="0"/>
                <a:cs typeface="Times New Roman" pitchFamily="18" charset="0"/>
              </a:rPr>
              <a:t>text using </a:t>
            </a:r>
            <a:r>
              <a:rPr lang="en-US" dirty="0">
                <a:solidFill>
                  <a:srgbClr val="FF0000"/>
                </a:solidFill>
                <a:latin typeface="Times New Roman" pitchFamily="18" charset="0"/>
                <a:cs typeface="Times New Roman" pitchFamily="18" charset="0"/>
              </a:rPr>
              <a:t>XOR for encryption</a:t>
            </a:r>
            <a:r>
              <a:rPr lang="en-US" dirty="0">
                <a:latin typeface="Times New Roman" pitchFamily="18" charset="0"/>
                <a:cs typeface="Times New Roman" pitchFamily="18" charset="0"/>
              </a:rPr>
              <a:t>. Even decryption is performed in a similar manner</a:t>
            </a:r>
            <a:r>
              <a:rPr lang="en-US" dirty="0" smtClean="0">
                <a:latin typeface="Times New Roman" pitchFamily="18" charset="0"/>
                <a:cs typeface="Times New Roman" pitchFamily="18" charset="0"/>
              </a:rPr>
              <a:t>.</a:t>
            </a:r>
          </a:p>
          <a:p>
            <a:pPr algn="just"/>
            <a:r>
              <a:rPr lang="en-US" dirty="0">
                <a:latin typeface="Times New Roman" pitchFamily="18" charset="0"/>
                <a:cs typeface="Times New Roman" pitchFamily="18" charset="0"/>
              </a:rPr>
              <a:t>There is a variable length key consisting of 1 to 256 bytes (or 8 to 2048 bits). This key is used to </a:t>
            </a:r>
            <a:r>
              <a:rPr lang="en-US" dirty="0" smtClean="0">
                <a:latin typeface="Times New Roman" pitchFamily="18" charset="0"/>
                <a:cs typeface="Times New Roman" pitchFamily="18" charset="0"/>
              </a:rPr>
              <a:t>initial-</a:t>
            </a:r>
            <a:r>
              <a:rPr lang="en-US" dirty="0" err="1" smtClean="0">
                <a:latin typeface="Times New Roman" pitchFamily="18" charset="0"/>
                <a:cs typeface="Times New Roman" pitchFamily="18" charset="0"/>
              </a:rPr>
              <a:t>ize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 </a:t>
            </a:r>
            <a:r>
              <a:rPr lang="en-US" dirty="0">
                <a:solidFill>
                  <a:srgbClr val="FF0000"/>
                </a:solidFill>
                <a:latin typeface="Times New Roman" pitchFamily="18" charset="0"/>
                <a:cs typeface="Times New Roman" pitchFamily="18" charset="0"/>
              </a:rPr>
              <a:t>256-byte state vector with elements identified as S [0]. S [1]. ...., S [255]. </a:t>
            </a:r>
            <a:r>
              <a:rPr lang="en-US" dirty="0">
                <a:latin typeface="Times New Roman" pitchFamily="18" charset="0"/>
                <a:cs typeface="Times New Roman" pitchFamily="18" charset="0"/>
              </a:rPr>
              <a:t>To perform an </a:t>
            </a:r>
            <a:r>
              <a:rPr lang="en-US" dirty="0" smtClean="0">
                <a:latin typeface="Times New Roman" pitchFamily="18" charset="0"/>
                <a:cs typeface="Times New Roman" pitchFamily="18" charset="0"/>
              </a:rPr>
              <a:t>encryption </a:t>
            </a:r>
            <a:r>
              <a:rPr lang="en-US" dirty="0">
                <a:latin typeface="Times New Roman" pitchFamily="18" charset="0"/>
                <a:cs typeface="Times New Roman" pitchFamily="18" charset="0"/>
              </a:rPr>
              <a:t>or decryption operation, one of these 256 bytes of S is selected, and processed. We will call </a:t>
            </a:r>
            <a:r>
              <a:rPr lang="en-US" dirty="0" smtClean="0">
                <a:latin typeface="Times New Roman" pitchFamily="18" charset="0"/>
                <a:cs typeface="Times New Roman" pitchFamily="18" charset="0"/>
              </a:rPr>
              <a:t>the resulting </a:t>
            </a:r>
            <a:r>
              <a:rPr lang="en-US" dirty="0">
                <a:latin typeface="Times New Roman" pitchFamily="18" charset="0"/>
                <a:cs typeface="Times New Roman" pitchFamily="18" charset="0"/>
              </a:rPr>
              <a:t>output as k. After this, the entries in S are permuted once </a:t>
            </a:r>
            <a:r>
              <a:rPr lang="en-US" dirty="0" smtClean="0">
                <a:latin typeface="Times New Roman" pitchFamily="18" charset="0"/>
                <a:cs typeface="Times New Roman" pitchFamily="18" charset="0"/>
              </a:rPr>
              <a:t>again. Overall</a:t>
            </a:r>
            <a:r>
              <a:rPr lang="en-US" dirty="0">
                <a:latin typeface="Times New Roman" pitchFamily="18" charset="0"/>
                <a:cs typeface="Times New Roman" pitchFamily="18" charset="0"/>
              </a:rPr>
              <a:t>, there are two processes involved: </a:t>
            </a:r>
            <a:r>
              <a:rPr lang="en-US" dirty="0">
                <a:solidFill>
                  <a:srgbClr val="FF0000"/>
                </a:solidFill>
                <a:latin typeface="Times New Roman" pitchFamily="18" charset="0"/>
                <a:cs typeface="Times New Roman" pitchFamily="18" charset="0"/>
              </a:rPr>
              <a:t>(a) initialization of S, and (b) stream generation. We </a:t>
            </a:r>
            <a:r>
              <a:rPr lang="en-US" dirty="0" smtClean="0">
                <a:solidFill>
                  <a:srgbClr val="FF0000"/>
                </a:solidFill>
                <a:latin typeface="Times New Roman" pitchFamily="18" charset="0"/>
                <a:cs typeface="Times New Roman" pitchFamily="18" charset="0"/>
              </a:rPr>
              <a:t>describe these </a:t>
            </a:r>
            <a:r>
              <a:rPr lang="en-US" dirty="0">
                <a:solidFill>
                  <a:srgbClr val="FF0000"/>
                </a:solidFill>
                <a:latin typeface="Times New Roman" pitchFamily="18" charset="0"/>
                <a:cs typeface="Times New Roman" pitchFamily="18" charset="0"/>
              </a:rPr>
              <a:t>below</a:t>
            </a:r>
            <a:endParaRPr lang="en-IN"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1604707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93719"/>
            <a:ext cx="10515600" cy="4351338"/>
          </a:xfrm>
        </p:spPr>
        <p:txBody>
          <a:bodyPr>
            <a:normAutofit lnSpcReduction="10000"/>
          </a:bodyPr>
          <a:lstStyle/>
          <a:p>
            <a:pPr marL="0" indent="0">
              <a:buNone/>
            </a:pPr>
            <a:r>
              <a:rPr lang="en-US" dirty="0">
                <a:solidFill>
                  <a:srgbClr val="FF0000"/>
                </a:solidFill>
              </a:rPr>
              <a:t>1. Initialization of S</a:t>
            </a:r>
          </a:p>
          <a:p>
            <a:pPr marL="0" indent="0" algn="just">
              <a:buNone/>
            </a:pPr>
            <a:r>
              <a:rPr lang="en-US" dirty="0">
                <a:latin typeface="Times New Roman" pitchFamily="18" charset="0"/>
                <a:cs typeface="Times New Roman" pitchFamily="18" charset="0"/>
              </a:rPr>
              <a:t>This process consists of the following steps.</a:t>
            </a:r>
          </a:p>
          <a:p>
            <a:pPr marL="0" indent="0" algn="just">
              <a:buNone/>
            </a:pPr>
            <a:r>
              <a:rPr lang="en-US" dirty="0">
                <a:latin typeface="Times New Roman" pitchFamily="18" charset="0"/>
                <a:cs typeface="Times New Roman" pitchFamily="18" charset="0"/>
              </a:rPr>
              <a:t>1. Choose a key (K) of length between 1 and 256 bytes.</a:t>
            </a:r>
          </a:p>
          <a:p>
            <a:pPr marL="0" indent="0" algn="just">
              <a:buNone/>
            </a:pPr>
            <a:r>
              <a:rPr lang="en-US" dirty="0">
                <a:latin typeface="Times New Roman" pitchFamily="18" charset="0"/>
                <a:cs typeface="Times New Roman" pitchFamily="18" charset="0"/>
              </a:rPr>
              <a:t>2. Set the values in the state vector S equal to the values from 0 to 255 in an ascending order. </a:t>
            </a:r>
            <a:r>
              <a:rPr lang="en-US" dirty="0" smtClean="0">
                <a:latin typeface="Times New Roman" pitchFamily="18" charset="0"/>
                <a:cs typeface="Times New Roman" pitchFamily="18" charset="0"/>
              </a:rPr>
              <a:t>In other </a:t>
            </a:r>
            <a:r>
              <a:rPr lang="en-US" dirty="0">
                <a:latin typeface="Times New Roman" pitchFamily="18" charset="0"/>
                <a:cs typeface="Times New Roman" pitchFamily="18" charset="0"/>
              </a:rPr>
              <a:t>words, we should have S [0] = 0, S [1] = 1, …, S [255] = 255.</a:t>
            </a:r>
          </a:p>
          <a:p>
            <a:pPr marL="0" indent="0" algn="just">
              <a:buNone/>
            </a:pPr>
            <a:r>
              <a:rPr lang="en-US" dirty="0">
                <a:latin typeface="Times New Roman" pitchFamily="18" charset="0"/>
                <a:cs typeface="Times New Roman" pitchFamily="18" charset="0"/>
              </a:rPr>
              <a:t>3. </a:t>
            </a:r>
            <a:r>
              <a:rPr lang="en-US" dirty="0">
                <a:solidFill>
                  <a:srgbClr val="FF0000"/>
                </a:solidFill>
                <a:latin typeface="Times New Roman" pitchFamily="18" charset="0"/>
                <a:cs typeface="Times New Roman" pitchFamily="18" charset="0"/>
              </a:rPr>
              <a:t>Create another temporary array T</a:t>
            </a:r>
            <a:r>
              <a:rPr lang="en-US" dirty="0">
                <a:latin typeface="Times New Roman" pitchFamily="18" charset="0"/>
                <a:cs typeface="Times New Roman" pitchFamily="18" charset="0"/>
              </a:rPr>
              <a:t>. If the length of the key K (termed as </a:t>
            </a:r>
            <a:r>
              <a:rPr lang="en-US" dirty="0" err="1">
                <a:latin typeface="Times New Roman" pitchFamily="18" charset="0"/>
                <a:cs typeface="Times New Roman" pitchFamily="18" charset="0"/>
              </a:rPr>
              <a:t>keylen</a:t>
            </a:r>
            <a:r>
              <a:rPr lang="en-US" dirty="0">
                <a:latin typeface="Times New Roman" pitchFamily="18" charset="0"/>
                <a:cs typeface="Times New Roman" pitchFamily="18" charset="0"/>
              </a:rPr>
              <a:t>) is 256 bytes, </a:t>
            </a:r>
            <a:r>
              <a:rPr lang="en-US" dirty="0" smtClean="0">
                <a:solidFill>
                  <a:srgbClr val="FF0000"/>
                </a:solidFill>
                <a:latin typeface="Times New Roman" pitchFamily="18" charset="0"/>
                <a:cs typeface="Times New Roman" pitchFamily="18" charset="0"/>
              </a:rPr>
              <a:t>copy K </a:t>
            </a:r>
            <a:r>
              <a:rPr lang="en-US" dirty="0">
                <a:solidFill>
                  <a:srgbClr val="FF0000"/>
                </a:solidFill>
                <a:latin typeface="Times New Roman" pitchFamily="18" charset="0"/>
                <a:cs typeface="Times New Roman" pitchFamily="18" charset="0"/>
              </a:rPr>
              <a:t>into T as is</a:t>
            </a:r>
            <a:r>
              <a:rPr lang="en-US" dirty="0">
                <a:latin typeface="Times New Roman" pitchFamily="18" charset="0"/>
                <a:cs typeface="Times New Roman" pitchFamily="18" charset="0"/>
              </a:rPr>
              <a:t>. Otherwise, after copying K to T, whatever are the remaining positions in T </a:t>
            </a:r>
            <a:r>
              <a:rPr lang="en-US" dirty="0" smtClean="0">
                <a:latin typeface="Times New Roman" pitchFamily="18" charset="0"/>
                <a:cs typeface="Times New Roman" pitchFamily="18" charset="0"/>
              </a:rPr>
              <a:t>are filled </a:t>
            </a:r>
            <a:r>
              <a:rPr lang="en-US" dirty="0">
                <a:latin typeface="Times New Roman" pitchFamily="18" charset="0"/>
                <a:cs typeface="Times New Roman" pitchFamily="18" charset="0"/>
              </a:rPr>
              <a:t>with the values of K again. At the end, T should be completely filled</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5990853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dirty="0"/>
              <a:t>Thus, the following steps are executed:</a:t>
            </a:r>
          </a:p>
          <a:p>
            <a:pPr marL="0" indent="0">
              <a:buNone/>
            </a:pPr>
            <a:r>
              <a:rPr lang="en-US" dirty="0"/>
              <a:t>for i = 0 to 255</a:t>
            </a:r>
          </a:p>
          <a:p>
            <a:pPr marL="0" indent="0">
              <a:buNone/>
            </a:pPr>
            <a:r>
              <a:rPr lang="en-US" dirty="0"/>
              <a:t>// Copy the current value of i into the current position in the S array</a:t>
            </a:r>
          </a:p>
          <a:p>
            <a:pPr marL="0" indent="0">
              <a:buNone/>
            </a:pPr>
            <a:r>
              <a:rPr lang="en-US" dirty="0"/>
              <a:t>S [i] = i;</a:t>
            </a:r>
          </a:p>
          <a:p>
            <a:pPr marL="0" indent="0">
              <a:buNone/>
            </a:pPr>
            <a:r>
              <a:rPr lang="en-US" dirty="0"/>
              <a:t>// Now copy the contents of the current position of the K array into T. If K is exhausted, loop back</a:t>
            </a:r>
          </a:p>
          <a:p>
            <a:pPr marL="0" indent="0">
              <a:buNone/>
            </a:pPr>
            <a:r>
              <a:rPr lang="en-US" dirty="0"/>
              <a:t>// to get the values of the K array from the unexhausted portion of K.</a:t>
            </a:r>
          </a:p>
          <a:p>
            <a:pPr marL="0" indent="0">
              <a:buNone/>
            </a:pPr>
            <a:r>
              <a:rPr lang="en-US" dirty="0"/>
              <a:t>T [i] = K [i mod </a:t>
            </a:r>
            <a:r>
              <a:rPr lang="en-US" dirty="0" err="1" smtClean="0"/>
              <a:t>keylen</a:t>
            </a:r>
            <a:r>
              <a:rPr lang="en-US" dirty="0" smtClean="0"/>
              <a:t>];</a:t>
            </a:r>
            <a:endParaRPr lang="en-US" dirty="0"/>
          </a:p>
          <a:p>
            <a:pPr marL="0" indent="0">
              <a:buNone/>
            </a:pPr>
            <a:r>
              <a:rPr lang="en-US" dirty="0"/>
              <a:t>A small Java program shown in Fig. 3.53 implements this logic. Here, we have considered that the </a:t>
            </a:r>
            <a:r>
              <a:rPr lang="en-US" dirty="0" smtClean="0"/>
              <a:t>K array </a:t>
            </a:r>
            <a:r>
              <a:rPr lang="en-US" dirty="0"/>
              <a:t>contains 10 elements, i.e. </a:t>
            </a:r>
            <a:r>
              <a:rPr lang="en-US" dirty="0" err="1"/>
              <a:t>keylen</a:t>
            </a:r>
            <a:r>
              <a:rPr lang="en-US" dirty="0"/>
              <a:t> is 10.</a:t>
            </a:r>
            <a:endParaRPr lang="en-IN" dirty="0"/>
          </a:p>
        </p:txBody>
      </p:sp>
    </p:spTree>
    <p:extLst>
      <p:ext uri="{BB962C8B-B14F-4D97-AF65-F5344CB8AC3E}">
        <p14:creationId xmlns:p14="http://schemas.microsoft.com/office/powerpoint/2010/main" val="12859735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2461" y="1429967"/>
            <a:ext cx="5564728" cy="452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6460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4672"/>
            <a:ext cx="10515600" cy="5272291"/>
          </a:xfrm>
        </p:spPr>
        <p:txBody>
          <a:bodyPr>
            <a:normAutofit fontScale="70000" lnSpcReduction="20000"/>
          </a:bodyPr>
          <a:lstStyle/>
          <a:p>
            <a:r>
              <a:rPr lang="en-US" dirty="0">
                <a:solidFill>
                  <a:srgbClr val="FF0000"/>
                </a:solidFill>
              </a:rPr>
              <a:t>2. Stream Generation</a:t>
            </a:r>
          </a:p>
          <a:p>
            <a:pPr marL="0" indent="0">
              <a:buNone/>
            </a:pPr>
            <a:r>
              <a:rPr lang="en-US" dirty="0">
                <a:latin typeface="Times New Roman" pitchFamily="18" charset="0"/>
                <a:cs typeface="Times New Roman" pitchFamily="18" charset="0"/>
              </a:rPr>
              <a:t>Now that the S array is ready </a:t>
            </a:r>
            <a:r>
              <a:rPr lang="en-US" dirty="0">
                <a:solidFill>
                  <a:srgbClr val="FF0000"/>
                </a:solidFill>
                <a:latin typeface="Times New Roman" pitchFamily="18" charset="0"/>
                <a:cs typeface="Times New Roman" pitchFamily="18" charset="0"/>
              </a:rPr>
              <a:t>with the above initializations and permutations</a:t>
            </a:r>
            <a:r>
              <a:rPr lang="en-US" dirty="0">
                <a:latin typeface="Times New Roman" pitchFamily="18" charset="0"/>
                <a:cs typeface="Times New Roman" pitchFamily="18" charset="0"/>
              </a:rPr>
              <a:t>, the initial key array K </a:t>
            </a:r>
            <a:r>
              <a:rPr lang="en-US" dirty="0" smtClean="0">
                <a:latin typeface="Times New Roman" pitchFamily="18" charset="0"/>
                <a:cs typeface="Times New Roman" pitchFamily="18" charset="0"/>
              </a:rPr>
              <a:t>is discarded</a:t>
            </a:r>
            <a:r>
              <a:rPr lang="en-US" dirty="0">
                <a:latin typeface="Times New Roman" pitchFamily="18" charset="0"/>
                <a:cs typeface="Times New Roman" pitchFamily="18" charset="0"/>
              </a:rPr>
              <a:t>. Now, we need to again loop for i = 0 to 255. In each step, we swap S [i] with another </a:t>
            </a:r>
            <a:r>
              <a:rPr lang="en-US" dirty="0" smtClean="0">
                <a:latin typeface="Times New Roman" pitchFamily="18" charset="0"/>
                <a:cs typeface="Times New Roman" pitchFamily="18" charset="0"/>
              </a:rPr>
              <a:t>byte in </a:t>
            </a:r>
            <a:r>
              <a:rPr lang="en-US" dirty="0">
                <a:latin typeface="Times New Roman" pitchFamily="18" charset="0"/>
                <a:cs typeface="Times New Roman" pitchFamily="18" charset="0"/>
              </a:rPr>
              <a:t>S, as per the mechanism decided by the implementation of S. Once we exhaust the 255 positions, </a:t>
            </a:r>
            <a:r>
              <a:rPr lang="en-US" dirty="0" smtClean="0">
                <a:latin typeface="Times New Roman" pitchFamily="18" charset="0"/>
                <a:cs typeface="Times New Roman" pitchFamily="18" charset="0"/>
              </a:rPr>
              <a:t>we need </a:t>
            </a:r>
            <a:r>
              <a:rPr lang="en-US" dirty="0">
                <a:latin typeface="Times New Roman" pitchFamily="18" charset="0"/>
                <a:cs typeface="Times New Roman" pitchFamily="18" charset="0"/>
              </a:rPr>
              <a:t>to restart at S [0].</a:t>
            </a:r>
          </a:p>
          <a:p>
            <a:pPr marL="0" indent="0">
              <a:buNone/>
            </a:pPr>
            <a:r>
              <a:rPr lang="en-US" dirty="0">
                <a:latin typeface="Times New Roman" pitchFamily="18" charset="0"/>
                <a:cs typeface="Times New Roman" pitchFamily="18" charset="0"/>
              </a:rPr>
              <a:t>The logic is as follows:</a:t>
            </a:r>
          </a:p>
          <a:p>
            <a:pPr marL="0" indent="0">
              <a:buNone/>
            </a:pPr>
            <a:r>
              <a:rPr lang="en-US" dirty="0">
                <a:latin typeface="Times New Roman" pitchFamily="18" charset="0"/>
                <a:cs typeface="Times New Roman" pitchFamily="18" charset="0"/>
              </a:rPr>
              <a:t>i = 0;</a:t>
            </a:r>
          </a:p>
          <a:p>
            <a:pPr marL="0" indent="0">
              <a:buNone/>
            </a:pPr>
            <a:r>
              <a:rPr lang="en-US" dirty="0">
                <a:latin typeface="Times New Roman" pitchFamily="18" charset="0"/>
                <a:cs typeface="Times New Roman" pitchFamily="18" charset="0"/>
              </a:rPr>
              <a:t>j = 0;</a:t>
            </a:r>
          </a:p>
          <a:p>
            <a:pPr marL="0" indent="0">
              <a:buNone/>
            </a:pPr>
            <a:r>
              <a:rPr lang="en-US" dirty="0">
                <a:latin typeface="Times New Roman" pitchFamily="18" charset="0"/>
                <a:cs typeface="Times New Roman" pitchFamily="18" charset="0"/>
              </a:rPr>
              <a:t>while (true)</a:t>
            </a:r>
          </a:p>
          <a:p>
            <a:pPr marL="0" indent="0">
              <a:buNone/>
            </a:pPr>
            <a:r>
              <a:rPr lang="en-US" dirty="0">
                <a:latin typeface="Times New Roman" pitchFamily="18" charset="0"/>
                <a:cs typeface="Times New Roman" pitchFamily="18" charset="0"/>
              </a:rPr>
              <a:t>i = (i + 1) mod 256;</a:t>
            </a:r>
          </a:p>
          <a:p>
            <a:pPr marL="0" indent="0">
              <a:buNone/>
            </a:pPr>
            <a:r>
              <a:rPr lang="en-US" dirty="0">
                <a:latin typeface="Times New Roman" pitchFamily="18" charset="0"/>
                <a:cs typeface="Times New Roman" pitchFamily="18" charset="0"/>
              </a:rPr>
              <a:t>j = (j + S [i]) mod 256;</a:t>
            </a:r>
          </a:p>
          <a:p>
            <a:pPr marL="0" indent="0">
              <a:buNone/>
            </a:pPr>
            <a:r>
              <a:rPr lang="en-US" dirty="0">
                <a:latin typeface="Times New Roman" pitchFamily="18" charset="0"/>
                <a:cs typeface="Times New Roman" pitchFamily="18" charset="0"/>
              </a:rPr>
              <a:t>swap (S [i], S [j]);</a:t>
            </a:r>
          </a:p>
          <a:p>
            <a:pPr marL="0" indent="0">
              <a:buNone/>
            </a:pPr>
            <a:r>
              <a:rPr lang="en-US" dirty="0">
                <a:latin typeface="Times New Roman" pitchFamily="18" charset="0"/>
                <a:cs typeface="Times New Roman" pitchFamily="18" charset="0"/>
              </a:rPr>
              <a:t>t = (S [i] + S [j]) mod 256;</a:t>
            </a:r>
          </a:p>
          <a:p>
            <a:pPr marL="0" indent="0">
              <a:buNone/>
            </a:pPr>
            <a:r>
              <a:rPr lang="en-US" dirty="0">
                <a:latin typeface="Times New Roman" pitchFamily="18" charset="0"/>
                <a:cs typeface="Times New Roman" pitchFamily="18" charset="0"/>
              </a:rPr>
              <a:t>k = S [t];</a:t>
            </a:r>
          </a:p>
          <a:p>
            <a:pPr marL="0" indent="0">
              <a:buNone/>
            </a:pPr>
            <a:r>
              <a:rPr lang="en-US" dirty="0">
                <a:latin typeface="Times New Roman" pitchFamily="18" charset="0"/>
                <a:cs typeface="Times New Roman" pitchFamily="18" charset="0"/>
              </a:rPr>
              <a:t>After this, for encryption, k is </a:t>
            </a:r>
            <a:r>
              <a:rPr lang="en-US" dirty="0" err="1">
                <a:latin typeface="Times New Roman" pitchFamily="18" charset="0"/>
                <a:cs typeface="Times New Roman" pitchFamily="18" charset="0"/>
              </a:rPr>
              <a:t>XORed</a:t>
            </a:r>
            <a:r>
              <a:rPr lang="en-US" dirty="0">
                <a:latin typeface="Times New Roman" pitchFamily="18" charset="0"/>
                <a:cs typeface="Times New Roman" pitchFamily="18" charset="0"/>
              </a:rPr>
              <a:t> with the next byte of the plain text. For decryption, k is </a:t>
            </a:r>
            <a:r>
              <a:rPr lang="en-US" dirty="0" err="1">
                <a:latin typeface="Times New Roman" pitchFamily="18" charset="0"/>
                <a:cs typeface="Times New Roman" pitchFamily="18" charset="0"/>
              </a:rPr>
              <a:t>XORed</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with the next byte of the cipher text.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0605792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RC5</a:t>
            </a:r>
            <a:endParaRPr lang="en-IN" dirty="0"/>
          </a:p>
        </p:txBody>
      </p:sp>
      <p:sp>
        <p:nvSpPr>
          <p:cNvPr id="3" name="Content Placeholder 2"/>
          <p:cNvSpPr>
            <a:spLocks noGrp="1"/>
          </p:cNvSpPr>
          <p:nvPr>
            <p:ph idx="1"/>
          </p:nvPr>
        </p:nvSpPr>
        <p:spPr/>
        <p:txBody>
          <a:bodyPr>
            <a:normAutofit fontScale="85000" lnSpcReduction="20000"/>
          </a:bodyPr>
          <a:lstStyle/>
          <a:p>
            <a:r>
              <a:rPr lang="en-US" dirty="0"/>
              <a:t>RC5 is a symmetric-key block-encryption algorithm developed by Ron </a:t>
            </a:r>
            <a:r>
              <a:rPr lang="en-US" dirty="0" err="1"/>
              <a:t>Rivest</a:t>
            </a:r>
            <a:r>
              <a:rPr lang="en-US" dirty="0"/>
              <a:t>. The main features </a:t>
            </a:r>
            <a:r>
              <a:rPr lang="en-US" dirty="0" smtClean="0"/>
              <a:t>of </a:t>
            </a:r>
            <a:r>
              <a:rPr lang="en-US" dirty="0" smtClean="0">
                <a:solidFill>
                  <a:srgbClr val="FF0000"/>
                </a:solidFill>
              </a:rPr>
              <a:t>RC5 </a:t>
            </a:r>
            <a:r>
              <a:rPr lang="en-US" dirty="0">
                <a:solidFill>
                  <a:srgbClr val="FF0000"/>
                </a:solidFill>
              </a:rPr>
              <a:t>are that it is quite fast as it uses only the primitive computer operations</a:t>
            </a:r>
            <a:r>
              <a:rPr lang="en-US" dirty="0"/>
              <a:t> (such as addition, </a:t>
            </a:r>
            <a:r>
              <a:rPr lang="en-US" dirty="0" smtClean="0"/>
              <a:t>XOR, shift</a:t>
            </a:r>
            <a:r>
              <a:rPr lang="en-US" dirty="0"/>
              <a:t>, </a:t>
            </a:r>
            <a:r>
              <a:rPr lang="en-US" dirty="0" err="1"/>
              <a:t>etc</a:t>
            </a:r>
            <a:r>
              <a:rPr lang="en-US" dirty="0"/>
              <a:t>). It allows for a variable number of rounds, and a variable bit-size key to add to the flexibility</a:t>
            </a:r>
            <a:r>
              <a:rPr lang="en-US" dirty="0" smtClean="0"/>
              <a:t>.</a:t>
            </a:r>
          </a:p>
          <a:p>
            <a:pPr marL="0" indent="0">
              <a:buNone/>
            </a:pPr>
            <a:r>
              <a:rPr lang="en-US" dirty="0">
                <a:solidFill>
                  <a:srgbClr val="FF0000"/>
                </a:solidFill>
              </a:rPr>
              <a:t>Parameter </a:t>
            </a:r>
            <a:r>
              <a:rPr lang="en-US" dirty="0" smtClean="0"/>
              <a:t>                                                                                </a:t>
            </a:r>
            <a:r>
              <a:rPr lang="en-US" dirty="0" smtClean="0">
                <a:solidFill>
                  <a:srgbClr val="FF0000"/>
                </a:solidFill>
              </a:rPr>
              <a:t>Allowed </a:t>
            </a:r>
            <a:r>
              <a:rPr lang="en-US" dirty="0">
                <a:solidFill>
                  <a:srgbClr val="FF0000"/>
                </a:solidFill>
              </a:rPr>
              <a:t>Values</a:t>
            </a:r>
          </a:p>
          <a:p>
            <a:r>
              <a:rPr lang="en-US" dirty="0"/>
              <a:t>Word size in bits (RC5 encrypts 2-word blocks at a time) </a:t>
            </a:r>
            <a:r>
              <a:rPr lang="en-US" dirty="0" smtClean="0"/>
              <a:t>:16</a:t>
            </a:r>
            <a:r>
              <a:rPr lang="en-US" dirty="0"/>
              <a:t>, 32, 64</a:t>
            </a:r>
          </a:p>
          <a:p>
            <a:r>
              <a:rPr lang="en-US" dirty="0"/>
              <a:t>Number of rounds </a:t>
            </a:r>
            <a:r>
              <a:rPr lang="en-US" dirty="0" smtClean="0"/>
              <a:t>                                                                   : 0-255</a:t>
            </a:r>
            <a:endParaRPr lang="en-US" dirty="0"/>
          </a:p>
          <a:p>
            <a:r>
              <a:rPr lang="en-US" dirty="0"/>
              <a:t>Number of 8-bit bytes (octets) in the </a:t>
            </a:r>
            <a:r>
              <a:rPr lang="en-US" dirty="0" smtClean="0"/>
              <a:t>key                             : </a:t>
            </a:r>
            <a:r>
              <a:rPr lang="en-US" dirty="0"/>
              <a:t>0-255</a:t>
            </a:r>
          </a:p>
          <a:p>
            <a:pPr marL="0" indent="0">
              <a:buNone/>
            </a:pPr>
            <a:r>
              <a:rPr lang="en-US" dirty="0"/>
              <a:t>The following conclusions emerge from the table:</a:t>
            </a:r>
          </a:p>
          <a:p>
            <a:pPr marL="0" indent="0">
              <a:buNone/>
            </a:pPr>
            <a:r>
              <a:rPr lang="en-US" dirty="0" smtClean="0"/>
              <a:t> </a:t>
            </a:r>
            <a:r>
              <a:rPr lang="en-US" dirty="0"/>
              <a:t>The plain-text block size can be of 32, 64 or 128 bits (since 2-word blocks are used).</a:t>
            </a:r>
          </a:p>
          <a:p>
            <a:pPr marL="0" indent="0">
              <a:buNone/>
            </a:pPr>
            <a:r>
              <a:rPr lang="en-US" dirty="0" smtClean="0"/>
              <a:t> </a:t>
            </a:r>
            <a:r>
              <a:rPr lang="en-US" dirty="0"/>
              <a:t>The key length can be 0 to 2040 bits (since we have specified the allowed values for 8-bit keys).</a:t>
            </a:r>
            <a:endParaRPr lang="en-IN" dirty="0"/>
          </a:p>
        </p:txBody>
      </p:sp>
    </p:spTree>
    <p:extLst>
      <p:ext uri="{BB962C8B-B14F-4D97-AF65-F5344CB8AC3E}">
        <p14:creationId xmlns:p14="http://schemas.microsoft.com/office/powerpoint/2010/main" val="1540387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en-US" dirty="0">
                <a:solidFill>
                  <a:srgbClr val="FF0000"/>
                </a:solidFill>
                <a:latin typeface="Times New Roman" pitchFamily="18" charset="0"/>
                <a:cs typeface="Times New Roman" pitchFamily="18" charset="0"/>
              </a:rPr>
              <a:t>A stream cipher </a:t>
            </a:r>
            <a:r>
              <a:rPr lang="en-US" dirty="0">
                <a:latin typeface="Times New Roman" pitchFamily="18" charset="0"/>
                <a:cs typeface="Times New Roman" pitchFamily="18" charset="0"/>
              </a:rPr>
              <a:t>is one that encrypts a digital data stream </a:t>
            </a:r>
            <a:r>
              <a:rPr lang="en-US" dirty="0">
                <a:solidFill>
                  <a:srgbClr val="FF0000"/>
                </a:solidFill>
                <a:latin typeface="Times New Roman" pitchFamily="18" charset="0"/>
                <a:cs typeface="Times New Roman" pitchFamily="18" charset="0"/>
              </a:rPr>
              <a:t>one bit or one byte </a:t>
            </a:r>
            <a:r>
              <a:rPr lang="en-US" dirty="0">
                <a:latin typeface="Times New Roman" pitchFamily="18" charset="0"/>
                <a:cs typeface="Times New Roman" pitchFamily="18" charset="0"/>
              </a:rPr>
              <a:t>at a </a:t>
            </a:r>
            <a:r>
              <a:rPr lang="en-US" dirty="0" smtClean="0">
                <a:latin typeface="Times New Roman" pitchFamily="18" charset="0"/>
                <a:cs typeface="Times New Roman" pitchFamily="18" charset="0"/>
              </a:rPr>
              <a:t>time. Examples </a:t>
            </a:r>
            <a:r>
              <a:rPr lang="en-US" dirty="0">
                <a:latin typeface="Times New Roman" pitchFamily="18" charset="0"/>
                <a:cs typeface="Times New Roman" pitchFamily="18" charset="0"/>
              </a:rPr>
              <a:t>of classical stream ciphers are the </a:t>
            </a:r>
            <a:r>
              <a:rPr lang="en-US" dirty="0" smtClean="0">
                <a:latin typeface="Times New Roman" pitchFamily="18" charset="0"/>
                <a:cs typeface="Times New Roman" pitchFamily="18" charset="0"/>
              </a:rPr>
              <a:t>auto keyed </a:t>
            </a:r>
            <a:r>
              <a:rPr lang="en-US" dirty="0" err="1">
                <a:latin typeface="Times New Roman" pitchFamily="18" charset="0"/>
                <a:cs typeface="Times New Roman" pitchFamily="18" charset="0"/>
              </a:rPr>
              <a:t>Vigenère</a:t>
            </a:r>
            <a:r>
              <a:rPr lang="en-US" dirty="0">
                <a:latin typeface="Times New Roman" pitchFamily="18" charset="0"/>
                <a:cs typeface="Times New Roman" pitchFamily="18" charset="0"/>
              </a:rPr>
              <a:t> cipher and </a:t>
            </a: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Vernam</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cipher</a:t>
            </a:r>
            <a:r>
              <a:rPr lang="en-US" dirty="0" smtClean="0">
                <a:latin typeface="Times New Roman" pitchFamily="18" charset="0"/>
                <a:cs typeface="Times New Roman" pitchFamily="18" charset="0"/>
              </a:rPr>
              <a:t>.</a:t>
            </a:r>
          </a:p>
          <a:p>
            <a:pPr algn="just"/>
            <a:r>
              <a:rPr lang="en-US" dirty="0">
                <a:solidFill>
                  <a:srgbClr val="FF0000"/>
                </a:solidFill>
                <a:latin typeface="Times New Roman" pitchFamily="18" charset="0"/>
                <a:cs typeface="Times New Roman" pitchFamily="18" charset="0"/>
              </a:rPr>
              <a:t>A block cipher </a:t>
            </a:r>
            <a:r>
              <a:rPr lang="en-US" dirty="0">
                <a:latin typeface="Times New Roman" pitchFamily="18" charset="0"/>
                <a:cs typeface="Times New Roman" pitchFamily="18" charset="0"/>
              </a:rPr>
              <a:t>is one in which a block of plaintext is treated as a whole </a:t>
            </a:r>
            <a:r>
              <a:rPr lang="en-US" dirty="0" smtClean="0">
                <a:latin typeface="Times New Roman" pitchFamily="18" charset="0"/>
                <a:cs typeface="Times New Roman" pitchFamily="18" charset="0"/>
              </a:rPr>
              <a:t>and used </a:t>
            </a:r>
            <a:r>
              <a:rPr lang="en-US" dirty="0">
                <a:latin typeface="Times New Roman" pitchFamily="18" charset="0"/>
                <a:cs typeface="Times New Roman" pitchFamily="18" charset="0"/>
              </a:rPr>
              <a:t>to produce a </a:t>
            </a:r>
            <a:r>
              <a:rPr lang="en-US" dirty="0" smtClean="0">
                <a:latin typeface="Times New Roman" pitchFamily="18" charset="0"/>
                <a:cs typeface="Times New Roman" pitchFamily="18" charset="0"/>
              </a:rPr>
              <a:t>cipher text </a:t>
            </a:r>
            <a:r>
              <a:rPr lang="en-US" dirty="0">
                <a:latin typeface="Times New Roman" pitchFamily="18" charset="0"/>
                <a:cs typeface="Times New Roman" pitchFamily="18" charset="0"/>
              </a:rPr>
              <a:t>block of equal length. Typically, a block size of 64 </a:t>
            </a:r>
            <a:r>
              <a:rPr lang="en-US" dirty="0" smtClean="0">
                <a:latin typeface="Times New Roman" pitchFamily="18" charset="0"/>
                <a:cs typeface="Times New Roman" pitchFamily="18" charset="0"/>
              </a:rPr>
              <a:t>or 128 </a:t>
            </a:r>
            <a:r>
              <a:rPr lang="en-US" dirty="0">
                <a:latin typeface="Times New Roman" pitchFamily="18" charset="0"/>
                <a:cs typeface="Times New Roman" pitchFamily="18" charset="0"/>
              </a:rPr>
              <a:t>bits is used. As with a stream cipher, the two users share a symmetric </a:t>
            </a:r>
            <a:r>
              <a:rPr lang="en-US" dirty="0" smtClean="0">
                <a:latin typeface="Times New Roman" pitchFamily="18" charset="0"/>
                <a:cs typeface="Times New Roman" pitchFamily="18" charset="0"/>
              </a:rPr>
              <a:t>encryption key.</a:t>
            </a:r>
          </a:p>
          <a:p>
            <a:pPr algn="just"/>
            <a:r>
              <a:rPr lang="en-US" dirty="0">
                <a:latin typeface="Times New Roman" pitchFamily="18" charset="0"/>
                <a:cs typeface="Times New Roman" pitchFamily="18" charset="0"/>
              </a:rPr>
              <a:t>A block cipher operates on a plaintext block of n bits to produce a </a:t>
            </a:r>
            <a:r>
              <a:rPr lang="en-US" dirty="0" smtClean="0">
                <a:latin typeface="Times New Roman" pitchFamily="18" charset="0"/>
                <a:cs typeface="Times New Roman" pitchFamily="18" charset="0"/>
              </a:rPr>
              <a:t>cipher text block </a:t>
            </a:r>
            <a:r>
              <a:rPr lang="en-US" dirty="0">
                <a:latin typeface="Times New Roman" pitchFamily="18" charset="0"/>
                <a:cs typeface="Times New Roman" pitchFamily="18" charset="0"/>
              </a:rPr>
              <a:t>of n bits. There </a:t>
            </a:r>
            <a:r>
              <a:rPr lang="en-US" dirty="0" smtClean="0">
                <a:latin typeface="Times New Roman" pitchFamily="18" charset="0"/>
                <a:cs typeface="Times New Roman" pitchFamily="18" charset="0"/>
              </a:rPr>
              <a:t>are </a:t>
            </a:r>
            <a:r>
              <a:rPr lang="en-US" dirty="0" smtClean="0">
                <a:solidFill>
                  <a:srgbClr val="FF0000"/>
                </a:solidFill>
                <a:latin typeface="Times New Roman" pitchFamily="18" charset="0"/>
                <a:cs typeface="Times New Roman" pitchFamily="18" charset="0"/>
              </a:rPr>
              <a:t>2 power n </a:t>
            </a:r>
            <a:r>
              <a:rPr lang="en-US" dirty="0">
                <a:solidFill>
                  <a:srgbClr val="FF0000"/>
                </a:solidFill>
                <a:latin typeface="Times New Roman" pitchFamily="18" charset="0"/>
                <a:cs typeface="Times New Roman" pitchFamily="18" charset="0"/>
              </a:rPr>
              <a:t>possible different plaintext blocks and, </a:t>
            </a:r>
            <a:r>
              <a:rPr lang="en-US" dirty="0" smtClean="0">
                <a:solidFill>
                  <a:srgbClr val="FF0000"/>
                </a:solidFill>
                <a:latin typeface="Times New Roman" pitchFamily="18" charset="0"/>
                <a:cs typeface="Times New Roman" pitchFamily="18" charset="0"/>
              </a:rPr>
              <a:t>for the </a:t>
            </a:r>
            <a:r>
              <a:rPr lang="en-US" dirty="0">
                <a:solidFill>
                  <a:srgbClr val="FF0000"/>
                </a:solidFill>
                <a:latin typeface="Times New Roman" pitchFamily="18" charset="0"/>
                <a:cs typeface="Times New Roman" pitchFamily="18" charset="0"/>
              </a:rPr>
              <a:t>encryption to be reversible </a:t>
            </a:r>
            <a:r>
              <a:rPr lang="en-US" dirty="0">
                <a:latin typeface="Times New Roman" pitchFamily="18" charset="0"/>
                <a:cs typeface="Times New Roman" pitchFamily="18" charset="0"/>
              </a:rPr>
              <a:t>(i.e., for decryption to be possible), each must produce a unique </a:t>
            </a:r>
            <a:r>
              <a:rPr lang="en-US" dirty="0" smtClean="0">
                <a:latin typeface="Times New Roman" pitchFamily="18" charset="0"/>
                <a:cs typeface="Times New Roman" pitchFamily="18" charset="0"/>
              </a:rPr>
              <a:t>cipher text block.</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7677354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9847" y="1297448"/>
            <a:ext cx="9241276" cy="2000548"/>
          </a:xfrm>
          <a:prstGeom prst="rect">
            <a:avLst/>
          </a:prstGeom>
        </p:spPr>
        <p:txBody>
          <a:bodyPr wrap="square">
            <a:spAutoFit/>
          </a:bodyPr>
          <a:lstStyle/>
          <a:p>
            <a:pPr algn="just"/>
            <a:r>
              <a:rPr lang="en-US" sz="2000" dirty="0">
                <a:latin typeface="Times New Roman" pitchFamily="18" charset="0"/>
                <a:cs typeface="Times New Roman" pitchFamily="18" charset="0"/>
              </a:rPr>
              <a:t>RC5 allows for variable values in the three parameters, as specified, a particular instance of the </a:t>
            </a:r>
            <a:r>
              <a:rPr lang="en-US" sz="2000" dirty="0" smtClean="0">
                <a:latin typeface="Times New Roman" pitchFamily="18" charset="0"/>
                <a:cs typeface="Times New Roman" pitchFamily="18" charset="0"/>
              </a:rPr>
              <a:t>RC5 algorithm </a:t>
            </a:r>
            <a:r>
              <a:rPr lang="en-US" sz="2000" dirty="0">
                <a:latin typeface="Times New Roman" pitchFamily="18" charset="0"/>
                <a:cs typeface="Times New Roman" pitchFamily="18" charset="0"/>
              </a:rPr>
              <a:t>is denoted as RC5-w/r/b, where w = word size in bits, r = number of rounds, b = number </a:t>
            </a:r>
            <a:r>
              <a:rPr lang="en-US" sz="2000" dirty="0" smtClean="0">
                <a:latin typeface="Times New Roman" pitchFamily="18" charset="0"/>
                <a:cs typeface="Times New Roman" pitchFamily="18" charset="0"/>
              </a:rPr>
              <a:t>of 8-bit </a:t>
            </a:r>
            <a:r>
              <a:rPr lang="en-US" sz="2000" dirty="0">
                <a:latin typeface="Times New Roman" pitchFamily="18" charset="0"/>
                <a:cs typeface="Times New Roman" pitchFamily="18" charset="0"/>
              </a:rPr>
              <a:t>bytes in the key. Thus, if we have </a:t>
            </a:r>
            <a:r>
              <a:rPr lang="en-US" sz="2000" dirty="0">
                <a:solidFill>
                  <a:srgbClr val="FF0000"/>
                </a:solidFill>
                <a:latin typeface="Times New Roman" pitchFamily="18" charset="0"/>
                <a:cs typeface="Times New Roman" pitchFamily="18" charset="0"/>
              </a:rPr>
              <a:t>RC5-32/16/16, </a:t>
            </a:r>
            <a:r>
              <a:rPr lang="en-US" sz="2000" dirty="0">
                <a:latin typeface="Times New Roman" pitchFamily="18" charset="0"/>
                <a:cs typeface="Times New Roman" pitchFamily="18" charset="0"/>
              </a:rPr>
              <a:t>it means that we are using RC5 with a block </a:t>
            </a:r>
            <a:r>
              <a:rPr lang="en-US" sz="2000" dirty="0" smtClean="0">
                <a:latin typeface="Times New Roman" pitchFamily="18" charset="0"/>
                <a:cs typeface="Times New Roman" pitchFamily="18" charset="0"/>
              </a:rPr>
              <a:t>size of </a:t>
            </a:r>
            <a:r>
              <a:rPr lang="en-US" sz="2000" dirty="0">
                <a:latin typeface="Times New Roman" pitchFamily="18" charset="0"/>
                <a:cs typeface="Times New Roman" pitchFamily="18" charset="0"/>
              </a:rPr>
              <a:t>64 bits (remember that RC5 uses 2-word blocks), 16 rounds of encryption, and 16 bytes (i.e. </a:t>
            </a:r>
            <a:r>
              <a:rPr lang="en-US" sz="2000" dirty="0" smtClean="0">
                <a:latin typeface="Times New Roman" pitchFamily="18" charset="0"/>
                <a:cs typeface="Times New Roman" pitchFamily="18" charset="0"/>
              </a:rPr>
              <a:t>128 bits</a:t>
            </a:r>
            <a:r>
              <a:rPr lang="en-US" sz="2000" dirty="0">
                <a:latin typeface="Times New Roman" pitchFamily="18" charset="0"/>
                <a:cs typeface="Times New Roman" pitchFamily="18" charset="0"/>
              </a:rPr>
              <a:t>) in the key. </a:t>
            </a:r>
            <a:r>
              <a:rPr lang="en-US" sz="2000" dirty="0" err="1">
                <a:latin typeface="Times New Roman" pitchFamily="18" charset="0"/>
                <a:cs typeface="Times New Roman" pitchFamily="18" charset="0"/>
              </a:rPr>
              <a:t>Rivest</a:t>
            </a:r>
            <a:r>
              <a:rPr lang="en-US" sz="2000" dirty="0">
                <a:latin typeface="Times New Roman" pitchFamily="18" charset="0"/>
                <a:cs typeface="Times New Roman" pitchFamily="18" charset="0"/>
              </a:rPr>
              <a:t> has suggested RC5-32/12/16 as the minimum safety version</a:t>
            </a:r>
            <a:r>
              <a:rPr lang="en-US" sz="2400"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
        <p:nvSpPr>
          <p:cNvPr id="5" name="Rectangle 4"/>
          <p:cNvSpPr/>
          <p:nvPr/>
        </p:nvSpPr>
        <p:spPr>
          <a:xfrm>
            <a:off x="719847" y="3339459"/>
            <a:ext cx="9688749" cy="2862322"/>
          </a:xfrm>
          <a:prstGeom prst="rect">
            <a:avLst/>
          </a:prstGeom>
        </p:spPr>
        <p:txBody>
          <a:bodyPr wrap="square">
            <a:spAutoFit/>
          </a:bodyPr>
          <a:lstStyle/>
          <a:p>
            <a:r>
              <a:rPr lang="en-US" sz="2000" dirty="0">
                <a:latin typeface="Times New Roman" pitchFamily="18" charset="0"/>
                <a:cs typeface="Times New Roman" pitchFamily="18" charset="0"/>
              </a:rPr>
              <a:t>In the first two steps of the one-time initial operation, </a:t>
            </a:r>
            <a:r>
              <a:rPr lang="en-US" sz="2000" dirty="0">
                <a:solidFill>
                  <a:srgbClr val="FF0000"/>
                </a:solidFill>
                <a:latin typeface="Times New Roman" pitchFamily="18" charset="0"/>
                <a:cs typeface="Times New Roman" pitchFamily="18" charset="0"/>
              </a:rPr>
              <a:t>the input plain text is divided into two </a:t>
            </a:r>
            <a:r>
              <a:rPr lang="en-US" sz="2000" dirty="0" smtClean="0">
                <a:solidFill>
                  <a:srgbClr val="FF0000"/>
                </a:solidFill>
                <a:latin typeface="Times New Roman" pitchFamily="18" charset="0"/>
                <a:cs typeface="Times New Roman" pitchFamily="18" charset="0"/>
              </a:rPr>
              <a:t>32-bit blocks </a:t>
            </a:r>
            <a:r>
              <a:rPr lang="en-US" sz="2000" dirty="0">
                <a:solidFill>
                  <a:srgbClr val="FF0000"/>
                </a:solidFill>
                <a:latin typeface="Times New Roman" pitchFamily="18" charset="0"/>
                <a:cs typeface="Times New Roman" pitchFamily="18" charset="0"/>
              </a:rPr>
              <a:t>A and B</a:t>
            </a:r>
            <a:r>
              <a:rPr lang="en-US" sz="2000" dirty="0">
                <a:latin typeface="Times New Roman" pitchFamily="18" charset="0"/>
                <a:cs typeface="Times New Roman" pitchFamily="18" charset="0"/>
              </a:rPr>
              <a:t>. The first </a:t>
            </a:r>
            <a:r>
              <a:rPr lang="en-US" sz="2000" dirty="0">
                <a:solidFill>
                  <a:srgbClr val="FF0000"/>
                </a:solidFill>
                <a:latin typeface="Times New Roman" pitchFamily="18" charset="0"/>
                <a:cs typeface="Times New Roman" pitchFamily="18" charset="0"/>
              </a:rPr>
              <a:t>two </a:t>
            </a:r>
            <a:r>
              <a:rPr lang="en-US" sz="2000" dirty="0" err="1">
                <a:solidFill>
                  <a:srgbClr val="FF0000"/>
                </a:solidFill>
                <a:latin typeface="Times New Roman" pitchFamily="18" charset="0"/>
                <a:cs typeface="Times New Roman" pitchFamily="18" charset="0"/>
              </a:rPr>
              <a:t>subkeys</a:t>
            </a:r>
            <a:r>
              <a:rPr lang="en-US" sz="2000" dirty="0">
                <a:solidFill>
                  <a:srgbClr val="FF0000"/>
                </a:solidFill>
                <a:latin typeface="Times New Roman" pitchFamily="18" charset="0"/>
                <a:cs typeface="Times New Roman" pitchFamily="18" charset="0"/>
              </a:rPr>
              <a:t> </a:t>
            </a:r>
            <a:r>
              <a:rPr lang="en-US" sz="2000" dirty="0">
                <a:latin typeface="Times New Roman" pitchFamily="18" charset="0"/>
                <a:cs typeface="Times New Roman" pitchFamily="18" charset="0"/>
              </a:rPr>
              <a:t>(we shall later see how they are generated) S[0] and S[1] </a:t>
            </a:r>
            <a:r>
              <a:rPr lang="en-US" sz="2000" dirty="0" smtClean="0">
                <a:latin typeface="Times New Roman" pitchFamily="18" charset="0"/>
                <a:cs typeface="Times New Roman" pitchFamily="18" charset="0"/>
              </a:rPr>
              <a:t>are added </a:t>
            </a:r>
            <a:r>
              <a:rPr lang="en-US" sz="2000" dirty="0">
                <a:latin typeface="Times New Roman" pitchFamily="18" charset="0"/>
                <a:cs typeface="Times New Roman" pitchFamily="18" charset="0"/>
              </a:rPr>
              <a:t>to A and B, respectively. This produces C and D respectively, and marks the end of the </a:t>
            </a:r>
            <a:r>
              <a:rPr lang="en-US" sz="2000" dirty="0" smtClean="0">
                <a:latin typeface="Times New Roman" pitchFamily="18" charset="0"/>
                <a:cs typeface="Times New Roman" pitchFamily="18" charset="0"/>
              </a:rPr>
              <a:t>one-time operation</a:t>
            </a:r>
            <a:r>
              <a:rPr lang="en-US" sz="2000" dirty="0">
                <a:latin typeface="Times New Roman" pitchFamily="18" charset="0"/>
                <a:cs typeface="Times New Roman" pitchFamily="18" charset="0"/>
              </a:rPr>
              <a:t>.</a:t>
            </a:r>
          </a:p>
          <a:p>
            <a:r>
              <a:rPr lang="en-US" sz="2000" dirty="0">
                <a:solidFill>
                  <a:srgbClr val="FF0000"/>
                </a:solidFill>
                <a:latin typeface="Times New Roman" pitchFamily="18" charset="0"/>
                <a:cs typeface="Times New Roman" pitchFamily="18" charset="0"/>
              </a:rPr>
              <a:t>Then, the rounds begin. In each round, there are following operations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Bitwise XOR</a:t>
            </a:r>
          </a:p>
          <a:p>
            <a:r>
              <a:rPr lang="en-US" sz="2000" dirty="0">
                <a:latin typeface="Times New Roman" pitchFamily="18" charset="0"/>
                <a:cs typeface="Times New Roman" pitchFamily="18" charset="0"/>
              </a:rPr>
              <a:t>● Left circular-shift</a:t>
            </a:r>
          </a:p>
          <a:p>
            <a:r>
              <a:rPr lang="en-US" sz="2000" dirty="0">
                <a:latin typeface="Times New Roman" pitchFamily="18" charset="0"/>
                <a:cs typeface="Times New Roman" pitchFamily="18" charset="0"/>
              </a:rPr>
              <a:t>● Addition with the next </a:t>
            </a:r>
            <a:r>
              <a:rPr lang="en-US" sz="2000" dirty="0" err="1">
                <a:latin typeface="Times New Roman" pitchFamily="18" charset="0"/>
                <a:cs typeface="Times New Roman" pitchFamily="18" charset="0"/>
              </a:rPr>
              <a:t>subkey</a:t>
            </a:r>
            <a:r>
              <a:rPr lang="en-US" sz="2000" dirty="0">
                <a:latin typeface="Times New Roman" pitchFamily="18" charset="0"/>
                <a:cs typeface="Times New Roman" pitchFamily="18" charset="0"/>
              </a:rPr>
              <a:t>, for both C and D. This is the addition operation first, and then </a:t>
            </a:r>
            <a:r>
              <a:rPr lang="en-US" sz="2000" dirty="0" smtClean="0">
                <a:latin typeface="Times New Roman" pitchFamily="18" charset="0"/>
                <a:cs typeface="Times New Roman" pitchFamily="18" charset="0"/>
              </a:rPr>
              <a:t>the result </a:t>
            </a:r>
            <a:r>
              <a:rPr lang="en-US" sz="2000" dirty="0">
                <a:latin typeface="Times New Roman" pitchFamily="18" charset="0"/>
                <a:cs typeface="Times New Roman" pitchFamily="18" charset="0"/>
              </a:rPr>
              <a:t>of the addition mod 2w (since w = 32 here, we have </a:t>
            </a:r>
            <a:r>
              <a:rPr lang="en-US" sz="2000" dirty="0" smtClean="0">
                <a:latin typeface="Times New Roman" pitchFamily="18" charset="0"/>
                <a:cs typeface="Times New Roman" pitchFamily="18" charset="0"/>
              </a:rPr>
              <a:t>232 ) </a:t>
            </a:r>
            <a:r>
              <a:rPr lang="en-US" sz="2000" dirty="0">
                <a:latin typeface="Times New Roman" pitchFamily="18" charset="0"/>
                <a:cs typeface="Times New Roman" pitchFamily="18" charset="0"/>
              </a:rPr>
              <a:t>is performed.</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1835571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063" y="557213"/>
            <a:ext cx="5857875" cy="574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66756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211674-3123-4884-ADE0-86EE6D48B98D}"/>
              </a:ext>
            </a:extLst>
          </p:cNvPr>
          <p:cNvSpPr>
            <a:spLocks noGrp="1"/>
          </p:cNvSpPr>
          <p:nvPr>
            <p:ph type="title"/>
          </p:nvPr>
        </p:nvSpPr>
        <p:spPr/>
        <p:txBody>
          <a:bodyPr/>
          <a:lstStyle/>
          <a:p>
            <a:r>
              <a:rPr lang="en-IN" dirty="0"/>
              <a:t>Asymmetric encryption</a:t>
            </a:r>
          </a:p>
        </p:txBody>
      </p:sp>
      <p:sp>
        <p:nvSpPr>
          <p:cNvPr id="3" name="Content Placeholder 2">
            <a:extLst>
              <a:ext uri="{FF2B5EF4-FFF2-40B4-BE49-F238E27FC236}">
                <a16:creationId xmlns="" xmlns:a16="http://schemas.microsoft.com/office/drawing/2014/main" id="{F566C14D-EDC1-470F-A348-B1F282F12592}"/>
              </a:ext>
            </a:extLst>
          </p:cNvPr>
          <p:cNvSpPr>
            <a:spLocks noGrp="1"/>
          </p:cNvSpPr>
          <p:nvPr>
            <p:ph idx="1"/>
          </p:nvPr>
        </p:nvSpPr>
        <p:spPr/>
        <p:txBody>
          <a:bodyPr>
            <a:normAutofit fontScale="85000" lnSpcReduction="10000"/>
          </a:bodyPr>
          <a:lstStyle/>
          <a:p>
            <a:pPr algn="just">
              <a:lnSpc>
                <a:spcPct val="150000"/>
              </a:lnSpc>
            </a:pPr>
            <a:r>
              <a:rPr lang="en-IN" dirty="0">
                <a:latin typeface="Times New Roman" panose="02020603050405020304" pitchFamily="18" charset="0"/>
                <a:cs typeface="Times New Roman" panose="02020603050405020304" pitchFamily="18" charset="0"/>
              </a:rPr>
              <a:t> Asymmetric encryption is a form of cryptosystem in which encryption and decryption are performed using the different keys—one a public key and one a private </a:t>
            </a:r>
            <a:r>
              <a:rPr lang="en-IN" dirty="0" err="1">
                <a:latin typeface="Times New Roman" panose="02020603050405020304" pitchFamily="18" charset="0"/>
                <a:cs typeface="Times New Roman" panose="02020603050405020304" pitchFamily="18" charset="0"/>
              </a:rPr>
              <a:t>key.It</a:t>
            </a:r>
            <a:r>
              <a:rPr lang="en-IN" dirty="0">
                <a:latin typeface="Times New Roman" panose="02020603050405020304" pitchFamily="18" charset="0"/>
                <a:cs typeface="Times New Roman" panose="02020603050405020304" pitchFamily="18" charset="0"/>
              </a:rPr>
              <a:t> is also known as public-key encryption. </a:t>
            </a:r>
          </a:p>
          <a:p>
            <a:pPr algn="just">
              <a:lnSpc>
                <a:spcPct val="150000"/>
              </a:lnSpc>
            </a:pPr>
            <a:r>
              <a:rPr lang="en-IN" dirty="0">
                <a:latin typeface="Times New Roman" panose="02020603050405020304" pitchFamily="18" charset="0"/>
                <a:cs typeface="Times New Roman" panose="02020603050405020304" pitchFamily="18" charset="0"/>
              </a:rPr>
              <a:t>◆ Asymmetric encryption transforms plaintext into ciphertext using a one of two keys and an encryption </a:t>
            </a:r>
            <a:r>
              <a:rPr lang="en-IN" dirty="0" err="1">
                <a:latin typeface="Times New Roman" panose="02020603050405020304" pitchFamily="18" charset="0"/>
                <a:cs typeface="Times New Roman" panose="02020603050405020304" pitchFamily="18" charset="0"/>
              </a:rPr>
              <a:t>algorithm.Using</a:t>
            </a:r>
            <a:r>
              <a:rPr lang="en-IN" dirty="0">
                <a:latin typeface="Times New Roman" panose="02020603050405020304" pitchFamily="18" charset="0"/>
                <a:cs typeface="Times New Roman" panose="02020603050405020304" pitchFamily="18" charset="0"/>
              </a:rPr>
              <a:t> the paired key and a decryption </a:t>
            </a:r>
            <a:r>
              <a:rPr lang="en-IN" dirty="0" err="1">
                <a:latin typeface="Times New Roman" panose="02020603050405020304" pitchFamily="18" charset="0"/>
                <a:cs typeface="Times New Roman" panose="02020603050405020304" pitchFamily="18" charset="0"/>
              </a:rPr>
              <a:t>algorithm,the</a:t>
            </a:r>
            <a:r>
              <a:rPr lang="en-IN" dirty="0">
                <a:latin typeface="Times New Roman" panose="02020603050405020304" pitchFamily="18" charset="0"/>
                <a:cs typeface="Times New Roman" panose="02020603050405020304" pitchFamily="18" charset="0"/>
              </a:rPr>
              <a:t> plaintext is recovered from the ciphertext. </a:t>
            </a:r>
          </a:p>
          <a:p>
            <a:pPr algn="just">
              <a:lnSpc>
                <a:spcPct val="150000"/>
              </a:lnSpc>
            </a:pPr>
            <a:r>
              <a:rPr lang="en-IN" dirty="0">
                <a:latin typeface="Times New Roman" panose="02020603050405020304" pitchFamily="18" charset="0"/>
                <a:cs typeface="Times New Roman" panose="02020603050405020304" pitchFamily="18" charset="0"/>
              </a:rPr>
              <a:t>◆ Asymmetric encryption can be used for confidentiality, authentication, or both. </a:t>
            </a:r>
          </a:p>
        </p:txBody>
      </p:sp>
    </p:spTree>
    <p:extLst>
      <p:ext uri="{BB962C8B-B14F-4D97-AF65-F5344CB8AC3E}">
        <p14:creationId xmlns:p14="http://schemas.microsoft.com/office/powerpoint/2010/main" val="4817210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3A6B3A-92F9-47E8-98A8-C3540DDADD55}"/>
              </a:ext>
            </a:extLst>
          </p:cNvPr>
          <p:cNvSpPr>
            <a:spLocks noGrp="1"/>
          </p:cNvSpPr>
          <p:nvPr>
            <p:ph type="title"/>
          </p:nvPr>
        </p:nvSpPr>
        <p:spPr/>
        <p:txBody>
          <a:bodyPr/>
          <a:lstStyle/>
          <a:p>
            <a:r>
              <a:rPr lang="en-IN" dirty="0"/>
              <a:t>PRINCIPLES OF PUBLIC-KEY CRYPTOSYSTEMS</a:t>
            </a:r>
          </a:p>
        </p:txBody>
      </p:sp>
      <p:pic>
        <p:nvPicPr>
          <p:cNvPr id="4" name="Content Placeholder 3">
            <a:extLst>
              <a:ext uri="{FF2B5EF4-FFF2-40B4-BE49-F238E27FC236}">
                <a16:creationId xmlns="" xmlns:a16="http://schemas.microsoft.com/office/drawing/2014/main" id="{81575072-0E52-4957-AB8A-A0EEE37CE736}"/>
              </a:ext>
            </a:extLst>
          </p:cNvPr>
          <p:cNvPicPr>
            <a:picLocks noGrp="1" noChangeAspect="1"/>
          </p:cNvPicPr>
          <p:nvPr>
            <p:ph idx="1"/>
          </p:nvPr>
        </p:nvPicPr>
        <p:blipFill>
          <a:blip r:embed="rId2"/>
          <a:stretch>
            <a:fillRect/>
          </a:stretch>
        </p:blipFill>
        <p:spPr>
          <a:xfrm>
            <a:off x="1513840" y="2620169"/>
            <a:ext cx="8585200" cy="2762250"/>
          </a:xfrm>
          <a:prstGeom prst="rect">
            <a:avLst/>
          </a:prstGeom>
        </p:spPr>
      </p:pic>
    </p:spTree>
    <p:extLst>
      <p:ext uri="{BB962C8B-B14F-4D97-AF65-F5344CB8AC3E}">
        <p14:creationId xmlns:p14="http://schemas.microsoft.com/office/powerpoint/2010/main" val="17346443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0E3F160F-2B55-408B-AEC4-A23B17278622}"/>
              </a:ext>
            </a:extLst>
          </p:cNvPr>
          <p:cNvPicPr>
            <a:picLocks noGrp="1" noChangeAspect="1"/>
          </p:cNvPicPr>
          <p:nvPr>
            <p:ph idx="1"/>
          </p:nvPr>
        </p:nvPicPr>
        <p:blipFill>
          <a:blip r:embed="rId2"/>
          <a:stretch>
            <a:fillRect/>
          </a:stretch>
        </p:blipFill>
        <p:spPr>
          <a:xfrm>
            <a:off x="3241040" y="1813719"/>
            <a:ext cx="6570780" cy="2952750"/>
          </a:xfrm>
          <a:prstGeom prst="rect">
            <a:avLst/>
          </a:prstGeom>
        </p:spPr>
      </p:pic>
    </p:spTree>
    <p:extLst>
      <p:ext uri="{BB962C8B-B14F-4D97-AF65-F5344CB8AC3E}">
        <p14:creationId xmlns:p14="http://schemas.microsoft.com/office/powerpoint/2010/main" val="39877361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17B13F6-288F-4D0B-8FE4-1A5471DC46DA}"/>
              </a:ext>
            </a:extLst>
          </p:cNvPr>
          <p:cNvSpPr>
            <a:spLocks noGrp="1"/>
          </p:cNvSpPr>
          <p:nvPr>
            <p:ph idx="1"/>
          </p:nvPr>
        </p:nvSpPr>
        <p:spPr>
          <a:xfrm>
            <a:off x="139849" y="129092"/>
            <a:ext cx="11542956" cy="6927923"/>
          </a:xfrm>
        </p:spPr>
        <p:txBody>
          <a:bodyPr>
            <a:noAutofit/>
          </a:bodyPr>
          <a:lstStyle/>
          <a:p>
            <a:pPr algn="just">
              <a:lnSpc>
                <a:spcPct val="160000"/>
              </a:lnSpc>
            </a:pPr>
            <a:r>
              <a:rPr lang="en-IN" sz="2400" dirty="0">
                <a:latin typeface="Times New Roman" panose="02020603050405020304" pitchFamily="18" charset="0"/>
                <a:cs typeface="Times New Roman" panose="02020603050405020304" pitchFamily="18" charset="0"/>
              </a:rPr>
              <a:t>A public-key encryption scheme has six ingredients</a:t>
            </a:r>
          </a:p>
          <a:p>
            <a:pPr marL="0" indent="0" algn="just">
              <a:lnSpc>
                <a:spcPct val="160000"/>
              </a:lnSpc>
              <a:buNone/>
            </a:pPr>
            <a:r>
              <a:rPr lang="en-IN" sz="2400" b="1" dirty="0">
                <a:latin typeface="Times New Roman" panose="02020603050405020304" pitchFamily="18" charset="0"/>
                <a:cs typeface="Times New Roman" panose="02020603050405020304" pitchFamily="18" charset="0"/>
              </a:rPr>
              <a:t>Plaintext: This</a:t>
            </a:r>
            <a:r>
              <a:rPr lang="en-IN" sz="2400" dirty="0">
                <a:latin typeface="Times New Roman" panose="02020603050405020304" pitchFamily="18" charset="0"/>
                <a:cs typeface="Times New Roman" panose="02020603050405020304" pitchFamily="18" charset="0"/>
              </a:rPr>
              <a:t> is the readable message or data that is fed into the algorithm as input. </a:t>
            </a:r>
            <a:r>
              <a:rPr lang="en-IN" sz="2400" b="1" dirty="0">
                <a:latin typeface="Times New Roman" panose="02020603050405020304" pitchFamily="18" charset="0"/>
                <a:cs typeface="Times New Roman" panose="02020603050405020304" pitchFamily="18" charset="0"/>
              </a:rPr>
              <a:t>Encryption algorithm</a:t>
            </a:r>
            <a:r>
              <a:rPr lang="en-IN" sz="2400" dirty="0">
                <a:latin typeface="Times New Roman" panose="02020603050405020304" pitchFamily="18" charset="0"/>
                <a:cs typeface="Times New Roman" panose="02020603050405020304" pitchFamily="18" charset="0"/>
              </a:rPr>
              <a:t>: The encryption algorithm performs various transformations on the </a:t>
            </a:r>
            <a:r>
              <a:rPr lang="en-IN" sz="2400" dirty="0" err="1">
                <a:latin typeface="Times New Roman" panose="02020603050405020304" pitchFamily="18" charset="0"/>
                <a:cs typeface="Times New Roman" panose="02020603050405020304" pitchFamily="18" charset="0"/>
              </a:rPr>
              <a:t>plaintext.</a:t>
            </a:r>
            <a:r>
              <a:rPr lang="en-IN" sz="2400" b="1" dirty="0" err="1">
                <a:latin typeface="Times New Roman" panose="02020603050405020304" pitchFamily="18" charset="0"/>
                <a:cs typeface="Times New Roman" panose="02020603050405020304" pitchFamily="18" charset="0"/>
              </a:rPr>
              <a:t>Public</a:t>
            </a:r>
            <a:r>
              <a:rPr lang="en-IN" sz="2400" b="1" dirty="0">
                <a:latin typeface="Times New Roman" panose="02020603050405020304" pitchFamily="18" charset="0"/>
                <a:cs typeface="Times New Roman" panose="02020603050405020304" pitchFamily="18" charset="0"/>
              </a:rPr>
              <a:t> and private keys: </a:t>
            </a:r>
            <a:r>
              <a:rPr lang="en-IN" sz="2400" dirty="0">
                <a:latin typeface="Times New Roman" panose="02020603050405020304" pitchFamily="18" charset="0"/>
                <a:cs typeface="Times New Roman" panose="02020603050405020304" pitchFamily="18" charset="0"/>
              </a:rPr>
              <a:t>This is a pair of keys that have been selected so that if one is used for encryption, the other is used for decryption. The exact transformations performed by the algorithm depend on the public or private key that is provided as input.</a:t>
            </a:r>
          </a:p>
          <a:p>
            <a:pPr marL="0" indent="0" algn="just">
              <a:lnSpc>
                <a:spcPct val="160000"/>
              </a:lnSpc>
              <a:buNone/>
            </a:pPr>
            <a:r>
              <a:rPr lang="en-IN" sz="2400" dirty="0">
                <a:latin typeface="Times New Roman" panose="02020603050405020304" pitchFamily="18" charset="0"/>
                <a:cs typeface="Times New Roman" panose="02020603050405020304" pitchFamily="18" charset="0"/>
              </a:rPr>
              <a:t> • </a:t>
            </a:r>
            <a:r>
              <a:rPr lang="en-IN" sz="2400" b="1" dirty="0">
                <a:latin typeface="Times New Roman" panose="02020603050405020304" pitchFamily="18" charset="0"/>
                <a:cs typeface="Times New Roman" panose="02020603050405020304" pitchFamily="18" charset="0"/>
              </a:rPr>
              <a:t>Ciphertext: </a:t>
            </a:r>
            <a:r>
              <a:rPr lang="en-IN" sz="2400" dirty="0">
                <a:latin typeface="Times New Roman" panose="02020603050405020304" pitchFamily="18" charset="0"/>
                <a:cs typeface="Times New Roman" panose="02020603050405020304" pitchFamily="18" charset="0"/>
              </a:rPr>
              <a:t>This is the scrambled message produced as output. It depends on the plaintext and the key. For a given message, two different keys will produce two different ciphertexts. </a:t>
            </a:r>
            <a:r>
              <a:rPr lang="en-IN" sz="2400" b="1" dirty="0">
                <a:latin typeface="Times New Roman" panose="02020603050405020304" pitchFamily="18" charset="0"/>
                <a:cs typeface="Times New Roman" panose="02020603050405020304" pitchFamily="18" charset="0"/>
              </a:rPr>
              <a:t>Decryption algorithm: </a:t>
            </a:r>
            <a:r>
              <a:rPr lang="en-IN" sz="2400" dirty="0">
                <a:latin typeface="Times New Roman" panose="02020603050405020304" pitchFamily="18" charset="0"/>
                <a:cs typeface="Times New Roman" panose="02020603050405020304" pitchFamily="18" charset="0"/>
              </a:rPr>
              <a:t>This algorithm accepts the ciphertext and the matching key and produces the original plaintext.</a:t>
            </a:r>
          </a:p>
        </p:txBody>
      </p:sp>
    </p:spTree>
    <p:extLst>
      <p:ext uri="{BB962C8B-B14F-4D97-AF65-F5344CB8AC3E}">
        <p14:creationId xmlns:p14="http://schemas.microsoft.com/office/powerpoint/2010/main" val="34918483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8DBFD4A-A77E-4E66-BE4E-9461C2C91C03}"/>
              </a:ext>
            </a:extLst>
          </p:cNvPr>
          <p:cNvSpPr>
            <a:spLocks noGrp="1"/>
          </p:cNvSpPr>
          <p:nvPr>
            <p:ph idx="1"/>
          </p:nvPr>
        </p:nvSpPr>
        <p:spPr>
          <a:xfrm>
            <a:off x="838200" y="247426"/>
            <a:ext cx="10515600" cy="5929537"/>
          </a:xfrm>
        </p:spPr>
        <p:txBody>
          <a:bodyPr/>
          <a:lstStyle/>
          <a:p>
            <a:pPr marL="0" indent="0">
              <a:buNone/>
            </a:pPr>
            <a:endParaRPr lang="en-IN" dirty="0"/>
          </a:p>
          <a:p>
            <a:pPr marL="0" indent="0">
              <a:buNone/>
            </a:pPr>
            <a:r>
              <a:rPr lang="en-IN" dirty="0"/>
              <a:t>The essential steps are the following. </a:t>
            </a:r>
          </a:p>
          <a:p>
            <a:pPr algn="just"/>
            <a:r>
              <a:rPr lang="en-IN" dirty="0">
                <a:latin typeface="Times New Roman" panose="02020603050405020304" pitchFamily="18" charset="0"/>
                <a:cs typeface="Times New Roman" panose="02020603050405020304" pitchFamily="18" charset="0"/>
              </a:rPr>
              <a:t>1. Each user generates a pair of keys to be used for the encryption and decryption of messages.</a:t>
            </a:r>
          </a:p>
          <a:p>
            <a:pPr algn="just"/>
            <a:r>
              <a:rPr lang="en-IN" dirty="0">
                <a:latin typeface="Times New Roman" panose="02020603050405020304" pitchFamily="18" charset="0"/>
                <a:cs typeface="Times New Roman" panose="02020603050405020304" pitchFamily="18" charset="0"/>
              </a:rPr>
              <a:t> 2. Each user places one of the two keys in a public register or other accessible file.</a:t>
            </a:r>
          </a:p>
          <a:p>
            <a:pPr algn="just"/>
            <a:r>
              <a:rPr lang="en-IN" dirty="0">
                <a:latin typeface="Times New Roman" panose="02020603050405020304" pitchFamily="18" charset="0"/>
                <a:cs typeface="Times New Roman" panose="02020603050405020304" pitchFamily="18" charset="0"/>
              </a:rPr>
              <a:t> 3. If Bob wishes to send a confidential message to </a:t>
            </a:r>
            <a:r>
              <a:rPr lang="en-IN" dirty="0" err="1">
                <a:latin typeface="Times New Roman" panose="02020603050405020304" pitchFamily="18" charset="0"/>
                <a:cs typeface="Times New Roman" panose="02020603050405020304" pitchFamily="18" charset="0"/>
              </a:rPr>
              <a:t>Alice,Bob</a:t>
            </a:r>
            <a:r>
              <a:rPr lang="en-IN" dirty="0">
                <a:latin typeface="Times New Roman" panose="02020603050405020304" pitchFamily="18" charset="0"/>
                <a:cs typeface="Times New Roman" panose="02020603050405020304" pitchFamily="18" charset="0"/>
              </a:rPr>
              <a:t> encrypts the message using Alice’s public key.</a:t>
            </a:r>
          </a:p>
          <a:p>
            <a:pPr algn="just"/>
            <a:r>
              <a:rPr lang="en-IN" dirty="0">
                <a:latin typeface="Times New Roman" panose="02020603050405020304" pitchFamily="18" charset="0"/>
                <a:cs typeface="Times New Roman" panose="02020603050405020304" pitchFamily="18" charset="0"/>
              </a:rPr>
              <a:t> 4. When Alice receives the message, she decrypts it using her private key. No other recipient can decrypt the message because only Alice knows Alice’s private key</a:t>
            </a:r>
            <a:r>
              <a:rPr lang="en-IN" dirty="0"/>
              <a:t>.</a:t>
            </a:r>
          </a:p>
        </p:txBody>
      </p:sp>
    </p:spTree>
    <p:extLst>
      <p:ext uri="{BB962C8B-B14F-4D97-AF65-F5344CB8AC3E}">
        <p14:creationId xmlns:p14="http://schemas.microsoft.com/office/powerpoint/2010/main" val="14030620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EC5FCF-82E6-47E1-9CC8-C172E0DA5B4C}"/>
              </a:ext>
            </a:extLst>
          </p:cNvPr>
          <p:cNvSpPr>
            <a:spLocks noGrp="1"/>
          </p:cNvSpPr>
          <p:nvPr>
            <p:ph type="title"/>
          </p:nvPr>
        </p:nvSpPr>
        <p:spPr/>
        <p:txBody>
          <a:bodyPr/>
          <a:lstStyle/>
          <a:p>
            <a:r>
              <a:rPr lang="en-IN" dirty="0"/>
              <a:t>              RSA(</a:t>
            </a:r>
            <a:r>
              <a:rPr lang="en-IN" dirty="0" err="1"/>
              <a:t>Rivest</a:t>
            </a:r>
            <a:r>
              <a:rPr lang="en-IN" dirty="0"/>
              <a:t>-Shamir-</a:t>
            </a:r>
            <a:r>
              <a:rPr lang="en-IN" dirty="0" err="1"/>
              <a:t>Adleman</a:t>
            </a:r>
            <a:r>
              <a:rPr lang="en-IN" dirty="0"/>
              <a:t>)</a:t>
            </a:r>
          </a:p>
        </p:txBody>
      </p:sp>
      <p:sp>
        <p:nvSpPr>
          <p:cNvPr id="3" name="Content Placeholder 2">
            <a:extLst>
              <a:ext uri="{FF2B5EF4-FFF2-40B4-BE49-F238E27FC236}">
                <a16:creationId xmlns="" xmlns:a16="http://schemas.microsoft.com/office/drawing/2014/main" id="{DDA1534C-3CAB-4465-9D9A-0B78845C7E3D}"/>
              </a:ext>
            </a:extLst>
          </p:cNvPr>
          <p:cNvSpPr>
            <a:spLocks noGrp="1"/>
          </p:cNvSpPr>
          <p:nvPr>
            <p:ph idx="1"/>
          </p:nvPr>
        </p:nvSpPr>
        <p:spPr/>
        <p:txBody>
          <a:bodyPr/>
          <a:lstStyle/>
          <a:p>
            <a:endParaRPr lang="en-IN" dirty="0"/>
          </a:p>
          <a:p>
            <a:endParaRPr lang="en-IN" dirty="0"/>
          </a:p>
          <a:p>
            <a:r>
              <a:rPr lang="en-IN" dirty="0">
                <a:latin typeface="Times New Roman" panose="02020603050405020304" pitchFamily="18" charset="0"/>
                <a:cs typeface="Times New Roman" panose="02020603050405020304" pitchFamily="18" charset="0"/>
              </a:rPr>
              <a:t>The most widely used public-key cryptosystem is RSA. The difficulty of attacking RSA is based on the difficulty of finding the prime factors of a composite number.</a:t>
            </a:r>
          </a:p>
          <a:p>
            <a:endParaRPr lang="en-IN" dirty="0"/>
          </a:p>
        </p:txBody>
      </p:sp>
    </p:spTree>
    <p:extLst>
      <p:ext uri="{BB962C8B-B14F-4D97-AF65-F5344CB8AC3E}">
        <p14:creationId xmlns:p14="http://schemas.microsoft.com/office/powerpoint/2010/main" val="21264510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BA8A05-229C-4076-9384-D015AB7A068C}"/>
              </a:ext>
            </a:extLst>
          </p:cNvPr>
          <p:cNvSpPr>
            <a:spLocks noGrp="1"/>
          </p:cNvSpPr>
          <p:nvPr>
            <p:ph type="title"/>
          </p:nvPr>
        </p:nvSpPr>
        <p:spPr/>
        <p:txBody>
          <a:bodyPr/>
          <a:lstStyle/>
          <a:p>
            <a:r>
              <a:rPr lang="en-IN" dirty="0"/>
              <a:t>                   RSA</a:t>
            </a:r>
          </a:p>
        </p:txBody>
      </p:sp>
      <p:pic>
        <p:nvPicPr>
          <p:cNvPr id="4" name="Content Placeholder 3">
            <a:extLst>
              <a:ext uri="{FF2B5EF4-FFF2-40B4-BE49-F238E27FC236}">
                <a16:creationId xmlns="" xmlns:a16="http://schemas.microsoft.com/office/drawing/2014/main" id="{AA93F231-8997-428B-8DCD-4DE8BF3BE4BB}"/>
              </a:ext>
            </a:extLst>
          </p:cNvPr>
          <p:cNvPicPr>
            <a:picLocks noGrp="1" noChangeAspect="1" noChangeArrowheads="1"/>
          </p:cNvPicPr>
          <p:nvPr>
            <p:ph idx="1"/>
          </p:nvPr>
        </p:nvPicPr>
        <p:blipFill>
          <a:blip r:embed="rId2" cstate="print"/>
          <a:srcRect/>
          <a:stretch>
            <a:fillRect/>
          </a:stretch>
        </p:blipFill>
        <p:spPr bwMode="auto">
          <a:xfrm>
            <a:off x="2899537" y="437745"/>
            <a:ext cx="6379029" cy="5953327"/>
          </a:xfrm>
          <a:prstGeom prst="rect">
            <a:avLst/>
          </a:prstGeom>
          <a:noFill/>
          <a:ln w="9525">
            <a:noFill/>
            <a:miter lim="800000"/>
            <a:headEnd/>
            <a:tailEnd/>
          </a:ln>
        </p:spPr>
      </p:pic>
    </p:spTree>
    <p:extLst>
      <p:ext uri="{BB962C8B-B14F-4D97-AF65-F5344CB8AC3E}">
        <p14:creationId xmlns:p14="http://schemas.microsoft.com/office/powerpoint/2010/main" val="19807262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0DFB7C00-B6D3-47F7-8AF9-4CF114CFAAB3}"/>
              </a:ext>
            </a:extLst>
          </p:cNvPr>
          <p:cNvPicPr>
            <a:picLocks noGrp="1" noChangeAspect="1" noChangeArrowheads="1"/>
          </p:cNvPicPr>
          <p:nvPr>
            <p:ph idx="1"/>
          </p:nvPr>
        </p:nvPicPr>
        <p:blipFill>
          <a:blip r:embed="rId2" cstate="print"/>
          <a:srcRect/>
          <a:stretch>
            <a:fillRect/>
          </a:stretch>
        </p:blipFill>
        <p:spPr bwMode="auto">
          <a:xfrm>
            <a:off x="2231571" y="936171"/>
            <a:ext cx="6293304" cy="5105399"/>
          </a:xfrm>
          <a:prstGeom prst="rect">
            <a:avLst/>
          </a:prstGeom>
          <a:noFill/>
          <a:ln w="9525">
            <a:noFill/>
            <a:miter lim="800000"/>
            <a:headEnd/>
            <a:tailEnd/>
          </a:ln>
        </p:spPr>
      </p:pic>
    </p:spTree>
    <p:extLst>
      <p:ext uri="{BB962C8B-B14F-4D97-AF65-F5344CB8AC3E}">
        <p14:creationId xmlns:p14="http://schemas.microsoft.com/office/powerpoint/2010/main" val="2787591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288" y="1209675"/>
            <a:ext cx="6829425"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09757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 xmlns:a16="http://schemas.microsoft.com/office/drawing/2014/main" id="{4B051CBB-3D3D-401A-A259-A876A3EDB283}"/>
              </a:ext>
            </a:extLst>
          </p:cNvPr>
          <p:cNvPicPr>
            <a:picLocks noGrp="1" noChangeAspect="1" noChangeArrowheads="1"/>
          </p:cNvPicPr>
          <p:nvPr>
            <p:ph idx="1"/>
          </p:nvPr>
        </p:nvPicPr>
        <p:blipFill>
          <a:blip r:embed="rId2" cstate="print"/>
          <a:srcRect/>
          <a:stretch>
            <a:fillRect/>
          </a:stretch>
        </p:blipFill>
        <p:spPr bwMode="auto">
          <a:xfrm>
            <a:off x="2166258" y="772886"/>
            <a:ext cx="7217228" cy="5725885"/>
          </a:xfrm>
          <a:prstGeom prst="rect">
            <a:avLst/>
          </a:prstGeom>
          <a:noFill/>
          <a:ln w="9525">
            <a:noFill/>
            <a:miter lim="800000"/>
            <a:headEnd/>
            <a:tailEnd/>
          </a:ln>
        </p:spPr>
      </p:pic>
    </p:spTree>
    <p:extLst>
      <p:ext uri="{BB962C8B-B14F-4D97-AF65-F5344CB8AC3E}">
        <p14:creationId xmlns:p14="http://schemas.microsoft.com/office/powerpoint/2010/main" val="12628800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8B38D1C-4B46-4A6C-9125-84C5FEBF1832}"/>
              </a:ext>
            </a:extLst>
          </p:cNvPr>
          <p:cNvSpPr>
            <a:spLocks noGrp="1"/>
          </p:cNvSpPr>
          <p:nvPr>
            <p:ph idx="1"/>
          </p:nvPr>
        </p:nvSpPr>
        <p:spPr>
          <a:xfrm>
            <a:off x="838200" y="968829"/>
            <a:ext cx="10515600" cy="5208134"/>
          </a:xfrm>
        </p:spPr>
        <p:txBody>
          <a:bodyPr>
            <a:normAutofit lnSpcReduction="10000"/>
          </a:bodyPr>
          <a:lstStyle/>
          <a:p>
            <a:r>
              <a:rPr lang="en-US" dirty="0">
                <a:latin typeface="Times New Roman" pitchFamily="18" charset="0"/>
                <a:cs typeface="Times New Roman" pitchFamily="18" charset="0"/>
              </a:rPr>
              <a:t>The Security of RSA Four possible approaches to attacking the RSA algorithm are </a:t>
            </a:r>
          </a:p>
          <a:p>
            <a:r>
              <a:rPr lang="en-US" b="1" dirty="0">
                <a:latin typeface="Times New Roman" pitchFamily="18" charset="0"/>
                <a:cs typeface="Times New Roman" pitchFamily="18" charset="0"/>
              </a:rPr>
              <a:t>Brute force: </a:t>
            </a:r>
            <a:r>
              <a:rPr lang="en-US" dirty="0">
                <a:latin typeface="Times New Roman" pitchFamily="18" charset="0"/>
                <a:cs typeface="Times New Roman" pitchFamily="18" charset="0"/>
              </a:rPr>
              <a:t>This involves trying all possible private keys. </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Mathematical attacks: </a:t>
            </a:r>
            <a:r>
              <a:rPr lang="en-US" dirty="0">
                <a:latin typeface="Times New Roman" pitchFamily="18" charset="0"/>
                <a:cs typeface="Times New Roman" pitchFamily="18" charset="0"/>
              </a:rPr>
              <a:t>There are several approaches, all equivalent in effort to factoring the product of two primes. </a:t>
            </a:r>
          </a:p>
          <a:p>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 Timing attacks: </a:t>
            </a:r>
            <a:r>
              <a:rPr lang="en-US" dirty="0">
                <a:latin typeface="Times New Roman" pitchFamily="18" charset="0"/>
                <a:cs typeface="Times New Roman" pitchFamily="18" charset="0"/>
              </a:rPr>
              <a:t>These depend on the running time of the decryption algorithm.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Chos</a:t>
            </a:r>
            <a:r>
              <a:rPr lang="en-US" b="1" dirty="0">
                <a:latin typeface="Times New Roman" pitchFamily="18" charset="0"/>
                <a:cs typeface="Times New Roman" pitchFamily="18" charset="0"/>
              </a:rPr>
              <a:t>en cipher text attacks: </a:t>
            </a:r>
            <a:r>
              <a:rPr lang="en-US" dirty="0">
                <a:latin typeface="Times New Roman" pitchFamily="18" charset="0"/>
                <a:cs typeface="Times New Roman" pitchFamily="18" charset="0"/>
              </a:rPr>
              <a:t>This type of attack exploits properties of the RSA algorithm.</a:t>
            </a:r>
          </a:p>
          <a:p>
            <a:endParaRPr lang="en-IN" dirty="0"/>
          </a:p>
        </p:txBody>
      </p:sp>
    </p:spTree>
    <p:extLst>
      <p:ext uri="{BB962C8B-B14F-4D97-AF65-F5344CB8AC3E}">
        <p14:creationId xmlns:p14="http://schemas.microsoft.com/office/powerpoint/2010/main" val="49323006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Diffie</a:t>
            </a:r>
            <a:r>
              <a:rPr lang="en-US" dirty="0"/>
              <a:t>-Hellman key exchange</a:t>
            </a:r>
            <a:endParaRPr lang="en-IN" dirty="0"/>
          </a:p>
        </p:txBody>
      </p:sp>
      <p:sp>
        <p:nvSpPr>
          <p:cNvPr id="3" name="Content Placeholder 2"/>
          <p:cNvSpPr>
            <a:spLocks noGrp="1"/>
          </p:cNvSpPr>
          <p:nvPr>
            <p:ph idx="1"/>
          </p:nvPr>
        </p:nvSpPr>
        <p:spPr/>
        <p:txBody>
          <a:bodyPr/>
          <a:lstStyle/>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simple public-key algorithm is </a:t>
            </a:r>
            <a:r>
              <a:rPr lang="en-US" dirty="0" err="1">
                <a:latin typeface="Times New Roman" pitchFamily="18" charset="0"/>
                <a:cs typeface="Times New Roman" pitchFamily="18" charset="0"/>
              </a:rPr>
              <a:t>Diffie</a:t>
            </a:r>
            <a:r>
              <a:rPr lang="en-US" dirty="0">
                <a:latin typeface="Times New Roman" pitchFamily="18" charset="0"/>
                <a:cs typeface="Times New Roman" pitchFamily="18" charset="0"/>
              </a:rPr>
              <a:t>-Hellman key exchange. This </a:t>
            </a:r>
            <a:r>
              <a:rPr lang="en-US" dirty="0" smtClean="0">
                <a:latin typeface="Times New Roman" pitchFamily="18" charset="0"/>
                <a:cs typeface="Times New Roman" pitchFamily="18" charset="0"/>
              </a:rPr>
              <a:t>protocol </a:t>
            </a:r>
            <a:r>
              <a:rPr lang="en-US" dirty="0">
                <a:latin typeface="Times New Roman" pitchFamily="18" charset="0"/>
                <a:cs typeface="Times New Roman" pitchFamily="18" charset="0"/>
              </a:rPr>
              <a:t>enables two users to establish a secret key using a </a:t>
            </a:r>
            <a:r>
              <a:rPr lang="en-US" dirty="0" smtClean="0">
                <a:latin typeface="Times New Roman" pitchFamily="18" charset="0"/>
                <a:cs typeface="Times New Roman" pitchFamily="18" charset="0"/>
              </a:rPr>
              <a:t>public-key scheme </a:t>
            </a:r>
            <a:r>
              <a:rPr lang="en-US" dirty="0">
                <a:latin typeface="Times New Roman" pitchFamily="18" charset="0"/>
                <a:cs typeface="Times New Roman" pitchFamily="18" charset="0"/>
              </a:rPr>
              <a:t>based on discrete logarithms. The protocol is secure only if </a:t>
            </a:r>
            <a:r>
              <a:rPr lang="en-US" dirty="0" smtClean="0">
                <a:latin typeface="Times New Roman" pitchFamily="18" charset="0"/>
                <a:cs typeface="Times New Roman" pitchFamily="18" charset="0"/>
              </a:rPr>
              <a:t>the authenticity </a:t>
            </a:r>
            <a:r>
              <a:rPr lang="en-US" dirty="0">
                <a:latin typeface="Times New Roman" pitchFamily="18" charset="0"/>
                <a:cs typeface="Times New Roman" pitchFamily="18" charset="0"/>
              </a:rPr>
              <a:t>of the two participants can be established</a:t>
            </a:r>
            <a:r>
              <a:rPr lang="en-US" dirty="0" smtClean="0">
                <a:latin typeface="Times New Roman" pitchFamily="18" charset="0"/>
                <a:cs typeface="Times New Roman" pitchFamily="18" charset="0"/>
              </a:rPr>
              <a:t>.</a:t>
            </a:r>
          </a:p>
          <a:p>
            <a:pPr algn="just"/>
            <a:r>
              <a:rPr lang="en-US" dirty="0">
                <a:latin typeface="Times New Roman" pitchFamily="18" charset="0"/>
                <a:cs typeface="Times New Roman" pitchFamily="18" charset="0"/>
              </a:rPr>
              <a:t>The purpose of the algorithm is to enable </a:t>
            </a:r>
            <a:r>
              <a:rPr lang="en-US" dirty="0">
                <a:solidFill>
                  <a:srgbClr val="FF0000"/>
                </a:solidFill>
                <a:latin typeface="Times New Roman" pitchFamily="18" charset="0"/>
                <a:cs typeface="Times New Roman" pitchFamily="18" charset="0"/>
              </a:rPr>
              <a:t>two users to securely exchange a </a:t>
            </a:r>
            <a:r>
              <a:rPr lang="en-US" dirty="0" smtClean="0">
                <a:solidFill>
                  <a:srgbClr val="FF0000"/>
                </a:solidFill>
                <a:latin typeface="Times New Roman" pitchFamily="18" charset="0"/>
                <a:cs typeface="Times New Roman" pitchFamily="18" charset="0"/>
              </a:rPr>
              <a:t>key that </a:t>
            </a:r>
            <a:r>
              <a:rPr lang="en-US" dirty="0">
                <a:solidFill>
                  <a:srgbClr val="FF0000"/>
                </a:solidFill>
                <a:latin typeface="Times New Roman" pitchFamily="18" charset="0"/>
                <a:cs typeface="Times New Roman" pitchFamily="18" charset="0"/>
              </a:rPr>
              <a:t>can then be used for subsequent encryption of messages.</a:t>
            </a:r>
            <a:r>
              <a:rPr lang="en-US" dirty="0">
                <a:latin typeface="Times New Roman" pitchFamily="18" charset="0"/>
                <a:cs typeface="Times New Roman" pitchFamily="18" charset="0"/>
              </a:rPr>
              <a:t> The algorithm itself </a:t>
            </a:r>
            <a:r>
              <a:rPr lang="en-US" dirty="0" smtClean="0">
                <a:latin typeface="Times New Roman" pitchFamily="18" charset="0"/>
                <a:cs typeface="Times New Roman" pitchFamily="18" charset="0"/>
              </a:rPr>
              <a:t>is limited </a:t>
            </a:r>
            <a:r>
              <a:rPr lang="en-US" dirty="0">
                <a:latin typeface="Times New Roman" pitchFamily="18" charset="0"/>
                <a:cs typeface="Times New Roman" pitchFamily="18" charset="0"/>
              </a:rPr>
              <a:t>to the exchange of secret values.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56847214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0706" y="116733"/>
            <a:ext cx="8638162" cy="6050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748235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1025"/>
            <a:ext cx="10515600" cy="5595938"/>
          </a:xfrm>
        </p:spPr>
        <p:txBody>
          <a:bodyPr/>
          <a:lstStyle/>
          <a:p>
            <a:r>
              <a:rPr lang="en-IN" dirty="0"/>
              <a:t>Key Exchange Protocols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8" y="1028700"/>
            <a:ext cx="8398922"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 y="4105275"/>
            <a:ext cx="7829550"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217725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62" y="614363"/>
            <a:ext cx="9431877" cy="5416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676833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710" y="1295400"/>
            <a:ext cx="7781925"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621167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dirty="0" err="1" smtClean="0"/>
              <a:t>ElGamal</a:t>
            </a:r>
            <a:r>
              <a:rPr lang="en-IN" dirty="0" smtClean="0"/>
              <a:t> cryptographic system</a:t>
            </a:r>
            <a:endParaRPr lang="en-IN" dirty="0"/>
          </a:p>
        </p:txBody>
      </p:sp>
      <p:sp>
        <p:nvSpPr>
          <p:cNvPr id="3" name="Content Placeholder 2"/>
          <p:cNvSpPr>
            <a:spLocks noGrp="1"/>
          </p:cNvSpPr>
          <p:nvPr>
            <p:ph idx="1"/>
          </p:nvPr>
        </p:nvSpPr>
        <p:spPr/>
        <p:txBody>
          <a:bodyPr/>
          <a:lstStyle/>
          <a:p>
            <a:pPr marL="0" indent="0">
              <a:buNone/>
            </a:pPr>
            <a:r>
              <a:rPr lang="en-US" dirty="0"/>
              <a:t> </a:t>
            </a:r>
            <a:endParaRPr lang="en-US" dirty="0" smtClean="0"/>
          </a:p>
          <a:p>
            <a:pPr marL="0" indent="0">
              <a:buNone/>
            </a:pPr>
            <a:r>
              <a:rPr lang="en-US" dirty="0" err="1" smtClean="0">
                <a:latin typeface="Times New Roman" pitchFamily="18" charset="0"/>
                <a:cs typeface="Times New Roman" pitchFamily="18" charset="0"/>
              </a:rPr>
              <a:t>Elgamal</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announced a public-key scheme based on discrete </a:t>
            </a:r>
            <a:r>
              <a:rPr lang="en-US" dirty="0" smtClean="0">
                <a:latin typeface="Times New Roman" pitchFamily="18" charset="0"/>
                <a:cs typeface="Times New Roman" pitchFamily="18" charset="0"/>
              </a:rPr>
              <a:t>logarithms, closely </a:t>
            </a:r>
            <a:r>
              <a:rPr lang="en-US" dirty="0">
                <a:latin typeface="Times New Roman" pitchFamily="18" charset="0"/>
                <a:cs typeface="Times New Roman" pitchFamily="18" charset="0"/>
              </a:rPr>
              <a:t>related to the </a:t>
            </a:r>
            <a:r>
              <a:rPr lang="en-US" dirty="0" err="1">
                <a:latin typeface="Times New Roman" pitchFamily="18" charset="0"/>
                <a:cs typeface="Times New Roman" pitchFamily="18" charset="0"/>
              </a:rPr>
              <a:t>Diffie</a:t>
            </a:r>
            <a:r>
              <a:rPr lang="en-US" dirty="0">
                <a:latin typeface="Times New Roman" pitchFamily="18" charset="0"/>
                <a:cs typeface="Times New Roman" pitchFamily="18" charset="0"/>
              </a:rPr>
              <a:t>-Hellman </a:t>
            </a:r>
            <a:r>
              <a:rPr lang="en-US" dirty="0" smtClean="0">
                <a:latin typeface="Times New Roman" pitchFamily="18" charset="0"/>
                <a:cs typeface="Times New Roman" pitchFamily="18" charset="0"/>
              </a:rPr>
              <a:t>technique. </a:t>
            </a: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ElGamal</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cryptosystem is used in some form in a number of standards including </a:t>
            </a:r>
            <a:r>
              <a:rPr lang="en-US" dirty="0" smtClean="0">
                <a:latin typeface="Times New Roman" pitchFamily="18" charset="0"/>
                <a:cs typeface="Times New Roman" pitchFamily="18" charset="0"/>
              </a:rPr>
              <a:t>the digital </a:t>
            </a:r>
            <a:r>
              <a:rPr lang="en-US" dirty="0">
                <a:latin typeface="Times New Roman" pitchFamily="18" charset="0"/>
                <a:cs typeface="Times New Roman" pitchFamily="18" charset="0"/>
              </a:rPr>
              <a:t>signature standard (DSS), </a:t>
            </a:r>
            <a:r>
              <a:rPr lang="en-US" dirty="0" smtClean="0">
                <a:latin typeface="Times New Roman" pitchFamily="18" charset="0"/>
                <a:cs typeface="Times New Roman" pitchFamily="18" charset="0"/>
              </a:rPr>
              <a:t>S/MIME e-mail </a:t>
            </a:r>
            <a:r>
              <a:rPr lang="en-US" dirty="0">
                <a:latin typeface="Times New Roman" pitchFamily="18" charset="0"/>
                <a:cs typeface="Times New Roman" pitchFamily="18" charset="0"/>
              </a:rPr>
              <a:t>standard</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27245084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150" y="900113"/>
            <a:ext cx="5981700" cy="505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20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211" y="1404026"/>
            <a:ext cx="597217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049" y="3429000"/>
            <a:ext cx="5962650" cy="2757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4992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70043"/>
            <a:ext cx="10515600" cy="5106920"/>
          </a:xfrm>
        </p:spPr>
        <p:txBody>
          <a:bodyPr/>
          <a:lstStyle/>
          <a:p>
            <a:r>
              <a:rPr lang="en-US" dirty="0">
                <a:latin typeface="Times New Roman" pitchFamily="18" charset="0"/>
                <a:cs typeface="Times New Roman" pitchFamily="18" charset="0"/>
              </a:rPr>
              <a:t>Such a transformation is called reversible, </a:t>
            </a:r>
            <a:r>
              <a:rPr lang="en-US" dirty="0" smtClean="0">
                <a:latin typeface="Times New Roman" pitchFamily="18" charset="0"/>
                <a:cs typeface="Times New Roman" pitchFamily="18" charset="0"/>
              </a:rPr>
              <a:t>or nonsingular</a:t>
            </a:r>
            <a:r>
              <a:rPr lang="en-US" dirty="0">
                <a:latin typeface="Times New Roman" pitchFamily="18" charset="0"/>
                <a:cs typeface="Times New Roman" pitchFamily="18" charset="0"/>
              </a:rPr>
              <a:t>. The following examples illustrate nonsingular and singular </a:t>
            </a:r>
            <a:r>
              <a:rPr lang="en-US" dirty="0" err="1" smtClean="0">
                <a:latin typeface="Times New Roman" pitchFamily="18" charset="0"/>
                <a:cs typeface="Times New Roman" pitchFamily="18" charset="0"/>
              </a:rPr>
              <a:t>transfor-mations</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for </a:t>
            </a:r>
            <a:r>
              <a:rPr lang="en-US" dirty="0" smtClean="0">
                <a:latin typeface="Times New Roman" pitchFamily="18" charset="0"/>
                <a:cs typeface="Times New Roman" pitchFamily="18" charset="0"/>
              </a:rPr>
              <a:t>n=2.</a:t>
            </a:r>
            <a:endParaRPr lang="en-IN"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410" y="2576513"/>
            <a:ext cx="608647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89626" y="4281488"/>
            <a:ext cx="10415080" cy="2000548"/>
          </a:xfrm>
          <a:prstGeom prst="rect">
            <a:avLst/>
          </a:prstGeom>
        </p:spPr>
        <p:txBody>
          <a:bodyPr wrap="square">
            <a:spAutoFit/>
          </a:bodyPr>
          <a:lstStyle/>
          <a:p>
            <a:r>
              <a:rPr lang="en-US" sz="2800" dirty="0">
                <a:solidFill>
                  <a:srgbClr val="FF0000"/>
                </a:solidFill>
                <a:latin typeface="Times New Roman" pitchFamily="18" charset="0"/>
                <a:cs typeface="Times New Roman" pitchFamily="18" charset="0"/>
              </a:rPr>
              <a:t>The </a:t>
            </a:r>
            <a:r>
              <a:rPr lang="en-US" sz="2800" dirty="0" err="1">
                <a:solidFill>
                  <a:srgbClr val="FF0000"/>
                </a:solidFill>
                <a:latin typeface="Times New Roman" pitchFamily="18" charset="0"/>
                <a:cs typeface="Times New Roman" pitchFamily="18" charset="0"/>
              </a:rPr>
              <a:t>Feistel</a:t>
            </a:r>
            <a:r>
              <a:rPr lang="en-US" sz="2800" dirty="0">
                <a:solidFill>
                  <a:srgbClr val="FF0000"/>
                </a:solidFill>
                <a:latin typeface="Times New Roman" pitchFamily="18" charset="0"/>
                <a:cs typeface="Times New Roman" pitchFamily="18" charset="0"/>
              </a:rPr>
              <a:t> Cipher</a:t>
            </a:r>
          </a:p>
          <a:p>
            <a:pPr algn="just"/>
            <a:r>
              <a:rPr lang="en-US" sz="2400" dirty="0" err="1">
                <a:latin typeface="Times New Roman" pitchFamily="18" charset="0"/>
                <a:cs typeface="Times New Roman" pitchFamily="18" charset="0"/>
              </a:rPr>
              <a:t>Feistel</a:t>
            </a:r>
            <a:r>
              <a:rPr lang="en-US" sz="2400" dirty="0">
                <a:latin typeface="Times New Roman" pitchFamily="18" charset="0"/>
                <a:cs typeface="Times New Roman" pitchFamily="18" charset="0"/>
              </a:rPr>
              <a:t> proposed [FEIS73] that we can approximate the ideal block cipher by </a:t>
            </a:r>
            <a:r>
              <a:rPr lang="en-US" sz="2400" dirty="0" smtClean="0">
                <a:latin typeface="Times New Roman" pitchFamily="18" charset="0"/>
                <a:cs typeface="Times New Roman" pitchFamily="18" charset="0"/>
              </a:rPr>
              <a:t>utilizing the </a:t>
            </a:r>
            <a:r>
              <a:rPr lang="en-US" sz="2400" dirty="0">
                <a:latin typeface="Times New Roman" pitchFamily="18" charset="0"/>
                <a:cs typeface="Times New Roman" pitchFamily="18" charset="0"/>
              </a:rPr>
              <a:t>concept of a product cipher, </a:t>
            </a:r>
            <a:r>
              <a:rPr lang="en-US" sz="2400" dirty="0">
                <a:solidFill>
                  <a:srgbClr val="FF0000"/>
                </a:solidFill>
                <a:latin typeface="Times New Roman" pitchFamily="18" charset="0"/>
                <a:cs typeface="Times New Roman" pitchFamily="18" charset="0"/>
              </a:rPr>
              <a:t>which is the execution of two or more simple </a:t>
            </a:r>
            <a:r>
              <a:rPr lang="en-US" sz="2400" dirty="0" smtClean="0">
                <a:solidFill>
                  <a:srgbClr val="FF0000"/>
                </a:solidFill>
                <a:latin typeface="Times New Roman" pitchFamily="18" charset="0"/>
                <a:cs typeface="Times New Roman" pitchFamily="18" charset="0"/>
              </a:rPr>
              <a:t>ciphers in </a:t>
            </a:r>
            <a:r>
              <a:rPr lang="en-US" sz="2400" dirty="0">
                <a:solidFill>
                  <a:srgbClr val="FF0000"/>
                </a:solidFill>
                <a:latin typeface="Times New Roman" pitchFamily="18" charset="0"/>
                <a:cs typeface="Times New Roman" pitchFamily="18" charset="0"/>
              </a:rPr>
              <a:t>sequence in such a way that the final result</a:t>
            </a:r>
            <a:r>
              <a:rPr lang="en-US" sz="2400" dirty="0">
                <a:latin typeface="Times New Roman" pitchFamily="18" charset="0"/>
                <a:cs typeface="Times New Roman" pitchFamily="18" charset="0"/>
              </a:rPr>
              <a:t> or product is cryptographically </a:t>
            </a:r>
            <a:r>
              <a:rPr lang="en-US" sz="2400" dirty="0" smtClean="0">
                <a:latin typeface="Times New Roman" pitchFamily="18" charset="0"/>
                <a:cs typeface="Times New Roman" pitchFamily="18" charset="0"/>
              </a:rPr>
              <a:t>stronger than </a:t>
            </a:r>
            <a:r>
              <a:rPr lang="en-US" sz="2400" dirty="0">
                <a:latin typeface="Times New Roman" pitchFamily="18" charset="0"/>
                <a:cs typeface="Times New Roman" pitchFamily="18" charset="0"/>
              </a:rPr>
              <a:t>any of the component ciphers.</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97605481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898" y="1157592"/>
            <a:ext cx="7168677" cy="4834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444976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Knapsack algorithm</a:t>
            </a:r>
            <a:endParaRPr lang="en-IN" dirty="0"/>
          </a:p>
        </p:txBody>
      </p:sp>
      <p:sp>
        <p:nvSpPr>
          <p:cNvPr id="3" name="Content Placeholder 2"/>
          <p:cNvSpPr>
            <a:spLocks noGrp="1"/>
          </p:cNvSpPr>
          <p:nvPr>
            <p:ph idx="1"/>
          </p:nvPr>
        </p:nvSpPr>
        <p:spPr/>
        <p:txBody>
          <a:bodyPr/>
          <a:lstStyle/>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Actually</a:t>
            </a:r>
            <a:r>
              <a:rPr lang="en-US" dirty="0">
                <a:latin typeface="Times New Roman" pitchFamily="18" charset="0"/>
                <a:cs typeface="Times New Roman" pitchFamily="18" charset="0"/>
              </a:rPr>
              <a:t>, Ralph </a:t>
            </a:r>
            <a:r>
              <a:rPr lang="en-US" dirty="0" err="1">
                <a:latin typeface="Times New Roman" pitchFamily="18" charset="0"/>
                <a:cs typeface="Times New Roman" pitchFamily="18" charset="0"/>
              </a:rPr>
              <a:t>Merkle</a:t>
            </a:r>
            <a:r>
              <a:rPr lang="en-US" dirty="0">
                <a:latin typeface="Times New Roman" pitchFamily="18" charset="0"/>
                <a:cs typeface="Times New Roman" pitchFamily="18" charset="0"/>
              </a:rPr>
              <a:t> and Martin Hellman </a:t>
            </a:r>
            <a:r>
              <a:rPr lang="en-US" dirty="0">
                <a:solidFill>
                  <a:srgbClr val="FF0000"/>
                </a:solidFill>
                <a:latin typeface="Times New Roman" pitchFamily="18" charset="0"/>
                <a:cs typeface="Times New Roman" pitchFamily="18" charset="0"/>
              </a:rPr>
              <a:t>developed the first algorithm for public-key encryption, called the Knapsack algorithm</a:t>
            </a:r>
            <a:r>
              <a:rPr lang="en-US" dirty="0">
                <a:latin typeface="Times New Roman" pitchFamily="18" charset="0"/>
                <a:cs typeface="Times New Roman" pitchFamily="18" charset="0"/>
              </a:rPr>
              <a:t>. It is based on the Knapsack problem. </a:t>
            </a: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is actually a simple </a:t>
            </a:r>
            <a:r>
              <a:rPr lang="en-US" dirty="0" smtClean="0">
                <a:latin typeface="Times New Roman" pitchFamily="18" charset="0"/>
                <a:cs typeface="Times New Roman" pitchFamily="18" charset="0"/>
              </a:rPr>
              <a:t>problem</a:t>
            </a:r>
            <a:r>
              <a:rPr lang="en-US" dirty="0">
                <a:latin typeface="Times New Roman" pitchFamily="18" charset="0"/>
                <a:cs typeface="Times New Roman" pitchFamily="18" charset="0"/>
              </a:rPr>
              <a:t>. Given a pile of items, each with different weights, is it possible to put some of them in a bag (i.e. knapsack) in such a way that the knapsack has a certain weight</a:t>
            </a:r>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93899997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5957" y="1322962"/>
            <a:ext cx="8318568" cy="4326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2467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1898</TotalTime>
  <Words>4386</Words>
  <Application>Microsoft Office PowerPoint</Application>
  <PresentationFormat>Custom</PresentationFormat>
  <Paragraphs>223</Paragraphs>
  <Slides>92</Slides>
  <Notes>0</Notes>
  <HiddenSlides>0</HiddenSlides>
  <MMClips>0</MMClips>
  <ScaleCrop>false</ScaleCrop>
  <HeadingPairs>
    <vt:vector size="4" baseType="variant">
      <vt:variant>
        <vt:lpstr>Theme</vt:lpstr>
      </vt:variant>
      <vt:variant>
        <vt:i4>1</vt:i4>
      </vt:variant>
      <vt:variant>
        <vt:lpstr>Slide Titles</vt:lpstr>
      </vt:variant>
      <vt:variant>
        <vt:i4>92</vt:i4>
      </vt:variant>
    </vt:vector>
  </HeadingPairs>
  <TitlesOfParts>
    <vt:vector size="93" baseType="lpstr">
      <vt:lpstr>Office Theme</vt:lpstr>
      <vt:lpstr>Unit -2</vt:lpstr>
      <vt:lpstr>     Short history of cryptography </vt:lpstr>
      <vt:lpstr>PowerPoint Presentation</vt:lpstr>
      <vt:lpstr>PowerPoint Presentation</vt:lpstr>
      <vt:lpstr>PowerPoint Presentation</vt:lpstr>
      <vt:lpstr>Block Cipher principles</vt:lpstr>
      <vt:lpstr>PowerPoint Presentation</vt:lpstr>
      <vt:lpstr>PowerPoint Presentation</vt:lpstr>
      <vt:lpstr>PowerPoint Presentation</vt:lpstr>
      <vt:lpstr>PowerPoint Presentation</vt:lpstr>
      <vt:lpstr>PowerPoint Presentation</vt:lpstr>
      <vt:lpstr>PowerPoint Presentation</vt:lpstr>
      <vt:lpstr>Black cipher operation</vt:lpstr>
      <vt:lpstr>PowerPoint Presentation</vt:lpstr>
      <vt:lpstr>PowerPoint Presentation</vt:lpstr>
      <vt:lpstr>PowerPoint Presentation</vt:lpstr>
      <vt:lpstr>PowerPoint Presentation</vt:lpstr>
      <vt:lpstr>PowerPoint Presentation</vt:lpstr>
      <vt:lpstr>PowerPoint Presentation</vt:lpstr>
      <vt:lpstr> stream cipher</vt:lpstr>
      <vt:lpstr>PowerPoint Presentation</vt:lpstr>
      <vt:lpstr>PowerPoint Presentation</vt:lpstr>
      <vt:lpstr>PowerPoint Presentation</vt:lpstr>
      <vt:lpstr>PowerPoint Presentation</vt:lpstr>
      <vt:lpstr>SYMMETRIC CIPHER MODEL</vt:lpstr>
      <vt:lpstr>PowerPoint Presentation</vt:lpstr>
      <vt:lpstr>PowerPoint Presentation</vt:lpstr>
      <vt:lpstr>PowerPoint Presentation</vt:lpstr>
      <vt:lpstr>PowerPoint Presentation</vt:lpstr>
      <vt:lpstr>PowerPoint Presentation</vt:lpstr>
      <vt:lpstr>THE DATA ENCRYPTION STANDARD(DES)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DETAILS OF SINGLE ROUND</vt:lpstr>
      <vt:lpstr>PowerPoint Presentation</vt:lpstr>
      <vt:lpstr>PowerPoint Presentation</vt:lpstr>
      <vt:lpstr>PowerPoint Presentation</vt:lpstr>
      <vt:lpstr>PowerPoint Presentation</vt:lpstr>
      <vt:lpstr>PowerPoint Presentation</vt:lpstr>
      <vt:lpstr>PowerPoint Presentation</vt:lpstr>
      <vt:lpstr>Advanced Encryption Standard (AES) </vt:lpstr>
      <vt:lpstr>PowerPoint Presentation</vt:lpstr>
      <vt:lpstr>PowerPoint Presentation</vt:lpstr>
      <vt:lpstr>PowerPoint Presentation</vt:lpstr>
      <vt:lpstr>Blowfish</vt:lpstr>
      <vt:lpstr>PowerPoint Presentation</vt:lpstr>
      <vt:lpstr>PowerPoint Presentation</vt:lpstr>
      <vt:lpstr>PowerPoint Presentation</vt:lpstr>
      <vt:lpstr>Symmetric algorithm</vt:lpstr>
      <vt:lpstr>PowerPoint Presentation</vt:lpstr>
      <vt:lpstr>International Data Encryption Algorithm</vt:lpstr>
      <vt:lpstr>PowerPoint Presentation</vt:lpstr>
      <vt:lpstr>PowerPoint Presentation</vt:lpstr>
      <vt:lpstr>PowerPoint Presentation</vt:lpstr>
      <vt:lpstr>PowerPoint Presentation</vt:lpstr>
      <vt:lpstr>PowerPoint Presentation</vt:lpstr>
      <vt:lpstr>PowerPoint Presentation</vt:lpstr>
      <vt:lpstr>RC4</vt:lpstr>
      <vt:lpstr>PowerPoint Presentation</vt:lpstr>
      <vt:lpstr>PowerPoint Presentation</vt:lpstr>
      <vt:lpstr>PowerPoint Presentation</vt:lpstr>
      <vt:lpstr>PowerPoint Presentation</vt:lpstr>
      <vt:lpstr>PowerPoint Presentation</vt:lpstr>
      <vt:lpstr>RC5</vt:lpstr>
      <vt:lpstr>PowerPoint Presentation</vt:lpstr>
      <vt:lpstr>PowerPoint Presentation</vt:lpstr>
      <vt:lpstr>Asymmetric encryption</vt:lpstr>
      <vt:lpstr>PRINCIPLES OF PUBLIC-KEY CRYPTOSYSTEMS</vt:lpstr>
      <vt:lpstr>PowerPoint Presentation</vt:lpstr>
      <vt:lpstr>PowerPoint Presentation</vt:lpstr>
      <vt:lpstr>PowerPoint Presentation</vt:lpstr>
      <vt:lpstr>              RSA(Rivest-Shamir-Adleman)</vt:lpstr>
      <vt:lpstr>                   RSA</vt:lpstr>
      <vt:lpstr>PowerPoint Presentation</vt:lpstr>
      <vt:lpstr>PowerPoint Presentation</vt:lpstr>
      <vt:lpstr>PowerPoint Presentation</vt:lpstr>
      <vt:lpstr>Diffie-Hellman key exchange</vt:lpstr>
      <vt:lpstr>PowerPoint Presentation</vt:lpstr>
      <vt:lpstr>PowerPoint Presentation</vt:lpstr>
      <vt:lpstr>PowerPoint Presentation</vt:lpstr>
      <vt:lpstr>PowerPoint Presentation</vt:lpstr>
      <vt:lpstr> ElGamal cryptographic system</vt:lpstr>
      <vt:lpstr>PowerPoint Presentation</vt:lpstr>
      <vt:lpstr>PowerPoint Presentation</vt:lpstr>
      <vt:lpstr>PowerPoint Presentation</vt:lpstr>
      <vt:lpstr>Knapsack algorithm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AJMEERA MOHAN</dc:creator>
  <cp:lastModifiedBy>MOHAN</cp:lastModifiedBy>
  <cp:revision>124</cp:revision>
  <dcterms:created xsi:type="dcterms:W3CDTF">2018-01-09T15:44:48Z</dcterms:created>
  <dcterms:modified xsi:type="dcterms:W3CDTF">2024-09-09T05:54:38Z</dcterms:modified>
</cp:coreProperties>
</file>