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Quattrocento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QuattrocentoSans-regular.fntdata"/><Relationship Id="rId25" Type="http://schemas.openxmlformats.org/officeDocument/2006/relationships/slide" Target="slides/slide21.xml"/><Relationship Id="rId28" Type="http://schemas.openxmlformats.org/officeDocument/2006/relationships/font" Target="fonts/QuattrocentoSans-italic.fntdata"/><Relationship Id="rId27" Type="http://schemas.openxmlformats.org/officeDocument/2006/relationships/font" Target="fonts/QuattrocentoSa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QuattrocentoSans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Arun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github link here: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Android: </a:t>
            </a:r>
            <a:r>
              <a:rPr lang="en"/>
              <a:t>https://github.com/Saiseizuki/CirclesBot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Xyriz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services such as Google DialogFlow, Microsoft QnA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idx="1" type="body"/>
          </p:nvPr>
        </p:nvSpPr>
        <p:spPr>
          <a:xfrm>
            <a:off x="495300" y="1009291"/>
            <a:ext cx="8153400" cy="3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232640" y="4841000"/>
            <a:ext cx="269100" cy="1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" name="Shape 18"/>
          <p:cNvSpPr txBox="1"/>
          <p:nvPr>
            <p:ph type="title"/>
          </p:nvPr>
        </p:nvSpPr>
        <p:spPr>
          <a:xfrm>
            <a:off x="495300" y="279685"/>
            <a:ext cx="81534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Quattrocento Sans"/>
              <a:buNone/>
              <a:defRPr b="1" i="0" sz="25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ctrTitle"/>
          </p:nvPr>
        </p:nvSpPr>
        <p:spPr>
          <a:xfrm>
            <a:off x="685800" y="841772"/>
            <a:ext cx="77724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Quattrocento Sans"/>
              <a:buNone/>
              <a:defRPr b="1" i="0" sz="60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Shape 21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b="0" i="0" sz="24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b="0" i="0" sz="20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b="0" i="0" sz="18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232640" y="4841000"/>
            <a:ext cx="269100" cy="1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623888" y="1282307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Quattrocento Sans"/>
              <a:buNone/>
              <a:defRPr b="1" i="0" sz="60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623888" y="3442099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232640" y="4841000"/>
            <a:ext cx="269100" cy="1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495300" y="279685"/>
            <a:ext cx="81534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Quattrocento Sans"/>
              <a:buNone/>
              <a:defRPr b="1" i="0" sz="25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232640" y="4841000"/>
            <a:ext cx="269100" cy="1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idx="12" type="sldNum"/>
          </p:nvPr>
        </p:nvSpPr>
        <p:spPr>
          <a:xfrm>
            <a:off x="8232640" y="4841000"/>
            <a:ext cx="269100" cy="1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Shape 3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3" name="Shape 33"/>
          <p:cNvSpPr txBox="1"/>
          <p:nvPr/>
        </p:nvSpPr>
        <p:spPr>
          <a:xfrm>
            <a:off x="8385040" y="4955300"/>
            <a:ext cx="269100" cy="1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900">
              <a:solidFill>
                <a:srgbClr val="888888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1000"/>
              </a:spcBef>
              <a:spcAft>
                <a:spcPts val="0"/>
              </a:spcAft>
              <a:buSzPts val="2000"/>
              <a:buChar char="•"/>
              <a:defRPr/>
            </a:lvl1pPr>
            <a:lvl2pPr indent="-342900" lvl="1" marL="9144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30200" lvl="2" marL="1371600" rtl="0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3pPr>
            <a:lvl4pPr indent="-317500" lvl="3" marL="1828800" rtl="0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42900" lvl="5" marL="27432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1000"/>
              </a:spcBef>
              <a:spcAft>
                <a:spcPts val="0"/>
              </a:spcAft>
              <a:buSzPts val="1200"/>
              <a:buChar char="•"/>
              <a:defRPr sz="1200"/>
            </a:lvl1pPr>
            <a:lvl2pPr indent="-304800" lvl="1" marL="9144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2pPr>
            <a:lvl3pPr indent="-304800" lvl="2" marL="13716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304800" lvl="3" marL="18288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04800" lvl="5" marL="27432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95300" y="279685"/>
            <a:ext cx="81534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Quattrocento Sans"/>
              <a:buNone/>
              <a:defRPr b="1" i="0" sz="25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95300" y="1009291"/>
            <a:ext cx="8153400" cy="3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232640" y="4841000"/>
            <a:ext cx="269100" cy="1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https://circles.asia/wp-content/uploads/2016/02/logo_small_dark100.png" id="9" name="Shape 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13928" y="4790360"/>
            <a:ext cx="1125652" cy="230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Shape 10"/>
          <p:cNvCxnSpPr/>
          <p:nvPr/>
        </p:nvCxnSpPr>
        <p:spPr>
          <a:xfrm>
            <a:off x="1873250" y="4893789"/>
            <a:ext cx="6261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1" name="Shape 11"/>
          <p:cNvSpPr/>
          <p:nvPr/>
        </p:nvSpPr>
        <p:spPr>
          <a:xfrm>
            <a:off x="3554083" y="3"/>
            <a:ext cx="1906500" cy="34200"/>
          </a:xfrm>
          <a:prstGeom prst="rect">
            <a:avLst/>
          </a:prstGeom>
          <a:gradFill>
            <a:gsLst>
              <a:gs pos="0">
                <a:schemeClr val="accent1"/>
              </a:gs>
              <a:gs pos="94000">
                <a:srgbClr val="9070B1">
                  <a:alpha val="89803"/>
                </a:srgbClr>
              </a:gs>
              <a:gs pos="100000">
                <a:srgbClr val="9070B1">
                  <a:alpha val="89803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2" name="Shape 12"/>
          <p:cNvCxnSpPr/>
          <p:nvPr/>
        </p:nvCxnSpPr>
        <p:spPr>
          <a:xfrm>
            <a:off x="0" y="727094"/>
            <a:ext cx="9144000" cy="0"/>
          </a:xfrm>
          <a:prstGeom prst="straightConnector1">
            <a:avLst/>
          </a:prstGeom>
          <a:noFill/>
          <a:ln cap="flat" cmpd="sng" w="12700">
            <a:solidFill>
              <a:srgbClr val="BFBFBF"/>
            </a:solidFill>
            <a:prstDash val="dash"/>
            <a:miter lim="800000"/>
            <a:headEnd len="med" w="med" type="none"/>
            <a:tailEnd len="med" w="med" type="none"/>
          </a:ln>
        </p:spPr>
      </p:cxnSp>
      <p:cxnSp>
        <p:nvCxnSpPr>
          <p:cNvPr id="13" name="Shape 13"/>
          <p:cNvCxnSpPr/>
          <p:nvPr/>
        </p:nvCxnSpPr>
        <p:spPr>
          <a:xfrm>
            <a:off x="8595360" y="4893789"/>
            <a:ext cx="5487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" name="Shape 14"/>
          <p:cNvCxnSpPr/>
          <p:nvPr/>
        </p:nvCxnSpPr>
        <p:spPr>
          <a:xfrm>
            <a:off x="0" y="4893789"/>
            <a:ext cx="4725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qnamaker.ai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en.wikipedia.org/wiki/Architectural_pattern" TargetMode="External"/><Relationship Id="rId4" Type="http://schemas.openxmlformats.org/officeDocument/2006/relationships/hyperlink" Target="https://en.wikipedia.org/wiki/User_interface" TargetMode="External"/><Relationship Id="rId5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github.com/Saiseizuki/CirclesBot" TargetMode="External"/><Relationship Id="rId4" Type="http://schemas.openxmlformats.org/officeDocument/2006/relationships/hyperlink" Target="https://github.com/arunsivakumar/CirclesBo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ctrTitle"/>
          </p:nvPr>
        </p:nvSpPr>
        <p:spPr>
          <a:xfrm>
            <a:off x="685800" y="841772"/>
            <a:ext cx="7772400" cy="179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a mobile chatbot app</a:t>
            </a:r>
            <a:endParaRPr/>
          </a:p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With mobile architecture in mind</a:t>
            </a:r>
            <a:endParaRPr/>
          </a:p>
        </p:txBody>
      </p:sp>
      <p:sp>
        <p:nvSpPr>
          <p:cNvPr id="48" name="Shape 48"/>
          <p:cNvSpPr txBox="1"/>
          <p:nvPr/>
        </p:nvSpPr>
        <p:spPr>
          <a:xfrm>
            <a:off x="238875" y="3837100"/>
            <a:ext cx="8749200" cy="6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Arun Sivakumar (iOS Developer - arun.s@circles.asia)</a:t>
            </a:r>
            <a:endParaRPr sz="18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Xyriz Tan (Android Developer - xyriz@circles.asia)</a:t>
            </a:r>
            <a:endParaRPr sz="18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Make an account at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https://qnamaker.ai/</a:t>
            </a:r>
            <a:endParaRPr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Configure knowledge base - in this case we can use qnamaker’s functionality that takes in a url and they will do the web scraping + crawling for us. Neat!</a:t>
            </a:r>
            <a:endParaRPr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Clean up the scraped data (for example, it would sometimes scrape the actual markdown source of the page)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0"/>
            <a:ext cx="8792072" cy="6031851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/>
          <p:nvPr/>
        </p:nvSpPr>
        <p:spPr>
          <a:xfrm>
            <a:off x="2478425" y="2403775"/>
            <a:ext cx="1067400" cy="485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2478425" y="3994825"/>
            <a:ext cx="2709300" cy="485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2162050" y="739625"/>
            <a:ext cx="381900" cy="7242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26943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6518650" y="658375"/>
            <a:ext cx="406500" cy="5934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8004050" y="658375"/>
            <a:ext cx="406500" cy="5934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18375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 knowledge base</a:t>
            </a:r>
            <a:endParaRPr/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87850"/>
            <a:ext cx="8839201" cy="2505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15387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M-V-C </a:t>
            </a:r>
            <a:endParaRPr/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Model-View-Controller</a:t>
            </a:r>
            <a:r>
              <a:rPr lang="en"/>
              <a:t>.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What is it?</a:t>
            </a:r>
            <a:endParaRPr b="1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is a software </a:t>
            </a:r>
            <a:r>
              <a:rPr lang="en">
                <a:hlinkClick r:id="rId3"/>
              </a:rPr>
              <a:t>architectural pattern</a:t>
            </a:r>
            <a:r>
              <a:rPr lang="en"/>
              <a:t> commonly used for developing </a:t>
            </a:r>
            <a:r>
              <a:rPr lang="en">
                <a:hlinkClick r:id="rId4"/>
              </a:rPr>
              <a:t>user interfaces</a:t>
            </a:r>
            <a:r>
              <a:rPr lang="en"/>
              <a:t> that divides an application into three interconnected parts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Shape 1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10900" y="2980350"/>
            <a:ext cx="3231350" cy="158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1464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M-V-C </a:t>
            </a:r>
            <a:endParaRPr/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Massive-View-Controller</a:t>
            </a:r>
            <a:r>
              <a:rPr lang="en"/>
              <a:t> ???!!!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What is it?</a:t>
            </a:r>
            <a:endParaRPr b="1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Hack : MVCS(Model-View-Controller-Store)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2200" y="2806275"/>
            <a:ext cx="3231350" cy="158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/>
          <p:nvPr/>
        </p:nvSpPr>
        <p:spPr>
          <a:xfrm>
            <a:off x="5726600" y="3018300"/>
            <a:ext cx="1157400" cy="4455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 txBox="1"/>
          <p:nvPr/>
        </p:nvSpPr>
        <p:spPr>
          <a:xfrm>
            <a:off x="5726750" y="3072175"/>
            <a:ext cx="11574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Store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15387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M-V-P what? Some new Ministry in SG?</a:t>
            </a:r>
            <a:endParaRPr/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No silly, </a:t>
            </a:r>
            <a:r>
              <a:rPr b="1" lang="en"/>
              <a:t>MVP</a:t>
            </a:r>
            <a:r>
              <a:rPr lang="en"/>
              <a:t> stands for </a:t>
            </a:r>
            <a:r>
              <a:rPr b="1" lang="en"/>
              <a:t>Model-View-Presenter</a:t>
            </a:r>
            <a:r>
              <a:rPr lang="en"/>
              <a:t>.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What is it?</a:t>
            </a:r>
            <a:endParaRPr b="1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It’s a software architectural pattern that aims to separate (decouple) major components of a software.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It’s way easier to know which part of software does what</a:t>
            </a:r>
            <a:endParaRPr/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7408" y="1017725"/>
            <a:ext cx="2620316" cy="2005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1315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overview of MVP</a:t>
            </a:r>
            <a:endParaRPr/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01600" lvl="0" marL="228600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Model: </a:t>
            </a:r>
            <a:r>
              <a:rPr lang="en"/>
              <a:t>Defines the data we work on and the interfaces required to expose it to whoever needs it (the Presenter.)</a:t>
            </a:r>
            <a:endParaRPr/>
          </a:p>
          <a:p>
            <a:pPr indent="-101600" lvl="0" marL="228600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View:</a:t>
            </a:r>
            <a:r>
              <a:rPr lang="en"/>
              <a:t> Just a passive interface whose sole responsibility is to just display data, its functionality should only be limited to verbs related to UI (show, hide, scroll, updateValue.)</a:t>
            </a:r>
            <a:endParaRPr/>
          </a:p>
          <a:p>
            <a:pPr indent="-101600" lvl="0" marL="228600" rtl="0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Presenter: </a:t>
            </a:r>
            <a:r>
              <a:rPr lang="en"/>
              <a:t>The glue between View and Model, receives request from View (for example, a button), then requests for the data to the Model, then finally, formats the result and reports it to the View.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4294967295" type="title"/>
          </p:nvPr>
        </p:nvSpPr>
        <p:spPr>
          <a:xfrm>
            <a:off x="311700" y="17627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Mobile Architecture</a:t>
            </a: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1775425" y="1557850"/>
            <a:ext cx="1209600" cy="18798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3189775" y="1557850"/>
            <a:ext cx="1209600" cy="18798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4604125" y="1557850"/>
            <a:ext cx="1140000" cy="18798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6061975" y="1557850"/>
            <a:ext cx="1140000" cy="1879800"/>
          </a:xfrm>
          <a:prstGeom prst="rect">
            <a:avLst/>
          </a:prstGeom>
          <a:solidFill>
            <a:srgbClr val="C27BA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 txBox="1"/>
          <p:nvPr/>
        </p:nvSpPr>
        <p:spPr>
          <a:xfrm>
            <a:off x="1775425" y="2271550"/>
            <a:ext cx="12096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BUSINESS LOGIC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164" name="Shape 164"/>
          <p:cNvSpPr txBox="1"/>
          <p:nvPr/>
        </p:nvSpPr>
        <p:spPr>
          <a:xfrm>
            <a:off x="3189775" y="2271550"/>
            <a:ext cx="12096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UI/UX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165" name="Shape 165"/>
          <p:cNvSpPr txBox="1"/>
          <p:nvPr/>
        </p:nvSpPr>
        <p:spPr>
          <a:xfrm>
            <a:off x="4604125" y="2271550"/>
            <a:ext cx="12096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NETWORKING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166" name="Shape 166"/>
          <p:cNvSpPr txBox="1"/>
          <p:nvPr/>
        </p:nvSpPr>
        <p:spPr>
          <a:xfrm>
            <a:off x="6027175" y="2271550"/>
            <a:ext cx="12096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PERSISTENCE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167" name="Shape 167"/>
          <p:cNvSpPr txBox="1"/>
          <p:nvPr/>
        </p:nvSpPr>
        <p:spPr>
          <a:xfrm>
            <a:off x="443850" y="3707500"/>
            <a:ext cx="7040700" cy="9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Avoid Massive View Controller Problem</a:t>
            </a:r>
            <a:endParaRPr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Be careful about Inheritance (Alternative: Protocol Oriented Programming)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Activity / View Controller 300-400 Lines of code</a:t>
            </a:r>
            <a:endParaRPr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Don’t block the UI Thread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ctrTitle"/>
          </p:nvPr>
        </p:nvSpPr>
        <p:spPr>
          <a:xfrm>
            <a:off x="685800" y="841772"/>
            <a:ext cx="7772400" cy="179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Code!</a:t>
            </a:r>
            <a:endParaRPr/>
          </a:p>
        </p:txBody>
      </p:sp>
      <p:sp>
        <p:nvSpPr>
          <p:cNvPr id="173" name="Shape 173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311700" y="1688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chatbot?</a:t>
            </a:r>
            <a:endParaRPr/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01600" lvl="0" marL="22860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 program that behaves as if it’s another user in a chat / social messaging platform. </a:t>
            </a:r>
            <a:endParaRPr/>
          </a:p>
          <a:p>
            <a:pPr indent="-101600" lvl="0" marL="22860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01600" lvl="0" marL="22860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4294967295" type="title"/>
          </p:nvPr>
        </p:nvSpPr>
        <p:spPr>
          <a:xfrm>
            <a:off x="311700" y="18375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Programming Practices </a:t>
            </a:r>
            <a:endParaRPr/>
          </a:p>
        </p:txBody>
      </p:sp>
      <p:sp>
        <p:nvSpPr>
          <p:cNvPr id="179" name="Shape 179"/>
          <p:cNvSpPr txBox="1"/>
          <p:nvPr/>
        </p:nvSpPr>
        <p:spPr>
          <a:xfrm>
            <a:off x="356825" y="1357675"/>
            <a:ext cx="8381100" cy="30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/>
              <a:t>Know your </a:t>
            </a:r>
            <a:r>
              <a:rPr lang="en"/>
              <a:t>Data Structure &amp; Algorithms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/>
              <a:t>Understand Object Oriented Programming, Protocol oriented Programming, Functional Programming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/>
              <a:t>Design Principles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/>
              <a:t>SOLID Principles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/>
              <a:t>TDD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311700" y="1539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01600" lvl="0" marL="228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101600" lvl="0" marL="228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GitHub links:</a:t>
            </a:r>
            <a:endParaRPr sz="2400">
              <a:solidFill>
                <a:schemeClr val="dk1"/>
              </a:solidFill>
            </a:endParaRPr>
          </a:p>
          <a:p>
            <a:pPr indent="-101600" lvl="0" marL="228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101600" lvl="0" marL="228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Android (Kotlin): </a:t>
            </a:r>
            <a:r>
              <a:rPr b="1" lang="en" sz="2400" u="sng">
                <a:solidFill>
                  <a:schemeClr val="hlink"/>
                </a:solidFill>
                <a:hlinkClick r:id="rId3"/>
              </a:rPr>
              <a:t>https://github.com/Saiseizuki/CirclesBot</a:t>
            </a:r>
            <a:endParaRPr b="1" sz="2400"/>
          </a:p>
          <a:p>
            <a:pPr indent="-101600" lvl="0" marL="228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-101600" lvl="0" marL="228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iOS (Swift): </a:t>
            </a:r>
            <a:r>
              <a:rPr b="1" lang="en" sz="2400" u="sng">
                <a:solidFill>
                  <a:schemeClr val="hlink"/>
                </a:solidFill>
                <a:hlinkClick r:id="rId4"/>
              </a:rPr>
              <a:t>https://github.com/arunsivakumar/CirclesBot</a:t>
            </a:r>
            <a:endParaRPr b="1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311700" y="1912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what can you do with it?</a:t>
            </a:r>
            <a:endParaRPr/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100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Get customer support at any time of the day</a:t>
            </a:r>
            <a:endParaRPr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Get weather forecast</a:t>
            </a:r>
            <a:endParaRPr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Shop online</a:t>
            </a:r>
            <a:endParaRPr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Check bus arrivals </a:t>
            </a:r>
            <a:endParaRPr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Check your bank account / credit card spending</a:t>
            </a:r>
            <a:endParaRPr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Help you learn foreign languages</a:t>
            </a:r>
            <a:endParaRPr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Intelligent personal assistants like Siri(Apple) and Bixby(Samsung) are also chatbots fitted with speech recognition :)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>
              <a:spcBef>
                <a:spcPts val="100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Havin</a:t>
            </a:r>
            <a:r>
              <a:rPr lang="en"/>
              <a:t>g</a:t>
            </a:r>
            <a:r>
              <a:rPr lang="en"/>
              <a:t> someone to talk to :’’’(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Shape 65"/>
          <p:cNvPicPr preferRelativeResize="0"/>
          <p:nvPr/>
        </p:nvPicPr>
        <p:blipFill rotWithShape="1">
          <a:blip r:embed="rId3">
            <a:alphaModFix/>
          </a:blip>
          <a:srcRect b="43902" l="26536" r="26371" t="0"/>
          <a:stretch/>
        </p:blipFill>
        <p:spPr>
          <a:xfrm>
            <a:off x="2500125" y="0"/>
            <a:ext cx="4143741" cy="51435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66" name="Shape 66"/>
          <p:cNvPicPr preferRelativeResize="0"/>
          <p:nvPr/>
        </p:nvPicPr>
        <p:blipFill rotWithShape="1">
          <a:blip r:embed="rId4">
            <a:alphaModFix/>
          </a:blip>
          <a:srcRect b="0" l="19230" r="20860" t="0"/>
          <a:stretch/>
        </p:blipFill>
        <p:spPr>
          <a:xfrm>
            <a:off x="7809800" y="3889350"/>
            <a:ext cx="1334200" cy="125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17627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bots.duolingo.com</a:t>
            </a:r>
            <a:endParaRPr/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6838" y="1170125"/>
            <a:ext cx="6690337" cy="3820974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6425" y="152400"/>
            <a:ext cx="4676105" cy="4838703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78" name="Shape 7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Poncho</a:t>
            </a:r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01600" lvl="0" marL="22860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Weather forecasts, horoscopes, and more.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 Uncle</a:t>
            </a:r>
            <a:endParaRPr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01600" lvl="0" marL="22860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9525" y="152400"/>
            <a:ext cx="2353963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16135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</a:t>
            </a:r>
            <a:endParaRPr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01600" lvl="0" marL="228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Instant response / no hold time / available 24-7</a:t>
            </a:r>
            <a:endParaRPr/>
          </a:p>
          <a:p>
            <a:pPr indent="-101600" lvl="0" marL="228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80% of chat sessions with an actual person can be resolved by a chatbot</a:t>
            </a:r>
            <a:endParaRPr/>
          </a:p>
          <a:p>
            <a:pPr indent="-101600" lvl="0" marL="228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Manpower can be allocated more effectively (example: focus on customers with more urgent concerns)</a:t>
            </a:r>
            <a:endParaRPr/>
          </a:p>
          <a:p>
            <a:pPr indent="-101600" lvl="0" marL="22860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When executed properly, not only will it be cost-saving but it can generate revenue and leads as well.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1539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make one!</a:t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01600" lvl="0" marL="22860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Goal: Chatbot app module that can answer frequently asked questions about Circles.Life:</a:t>
            </a:r>
            <a:endParaRPr/>
          </a:p>
          <a:p>
            <a:pPr indent="-355600" lvl="0" marL="457200" rtl="0">
              <a:spcBef>
                <a:spcPts val="100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Backend chatbot service to connect with (Microsoft QnA Maker, Google DialogFlow, IBM Watson)</a:t>
            </a:r>
            <a:endParaRPr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Configuring and pre-populating the chatbot service with sample conversations and routines (knowledge base)</a:t>
            </a:r>
            <a:endParaRPr/>
          </a:p>
          <a:p>
            <a: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User facing chat app(Web, mobile)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Custom 19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8B1D5"/>
      </a:accent1>
      <a:accent2>
        <a:srgbClr val="0D799B"/>
      </a:accent2>
      <a:accent3>
        <a:srgbClr val="EBF3F7"/>
      </a:accent3>
      <a:accent4>
        <a:srgbClr val="C5D1D7"/>
      </a:accent4>
      <a:accent5>
        <a:srgbClr val="67CA94"/>
      </a:accent5>
      <a:accent6>
        <a:srgbClr val="9070B1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