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5fb9cfb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5fb9cfb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48075" y="758900"/>
            <a:ext cx="4462200" cy="238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Implementation of K-Means algorithm in determining pickup hotspots for Cabs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51425" y="2990100"/>
            <a:ext cx="42555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IN" sz="1800"/>
              <a:t>Naru Venkata Pavan Saish (20BDS0167)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685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Code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1303800" y="1565075"/>
            <a:ext cx="5458507" cy="28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wcss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wcss_iter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inertia_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wcss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wcss_iter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number_clusters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number_clusters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wcss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'The Elbow method'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xlabel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'Number of clusters'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ylabel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'WCSS'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685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Code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1303800" y="1477108"/>
            <a:ext cx="7129781" cy="28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n_clusters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random_state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'cluster'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fit_predict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'Longitude'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'Latitude'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get centroids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centroids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cluster_centers_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centroids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centroids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## add to df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'cen_x'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.cluster.map({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'cen_y'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.cluster.map({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define and map colors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'#DF2020'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'#81DF20'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'#2095DF'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.cluster.map({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685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Code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44" name="Google Shape;344;p24"/>
          <p:cNvSpPr txBox="1"/>
          <p:nvPr/>
        </p:nvSpPr>
        <p:spPr>
          <a:xfrm>
            <a:off x="1303800" y="1484142"/>
            <a:ext cx="7173893" cy="3323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interpolate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fig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subplots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figsize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scatter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.Longitude,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.Latitude,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alpha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0.6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scatter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marker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'^'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.cluster.unique():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get the convex hull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.cluster ==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][[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'Longitude'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'Latitude'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]].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ConvexHull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x_hull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                   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y_hull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                   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interpolate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685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Code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1019452" y="1565075"/>
            <a:ext cx="7599195" cy="28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x_hull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[:-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]-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x_hull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:])**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y_hull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[:-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]-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y_hull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:])**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dist_along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concatenate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(([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.cumsum()))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spline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interpolate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splprep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x_hull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y_hull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                            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dist_along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interp_d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linspace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dist_along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dist_along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[-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interpolate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splev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interp_d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spline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plot shape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interp_y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'--'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alpha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plt.xlim(0,200)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plt.ylim(0,200)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685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Code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1303800" y="2073881"/>
            <a:ext cx="5560255" cy="15696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6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ylim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6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IN" sz="16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6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55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IN" sz="16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6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xlim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b="0" i="0" lang="en-IN" sz="16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125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IN" sz="16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6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IN" sz="16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6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6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'Cluster analysis'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6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xlabel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6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"Longitude"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6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ylabel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6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"Latitude"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6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en-IN" sz="16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6481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Output</a:t>
            </a:r>
            <a:endParaRPr sz="3800">
              <a:solidFill>
                <a:srgbClr val="000000"/>
              </a:solidFill>
            </a:endParaRPr>
          </a:p>
        </p:txBody>
      </p:sp>
      <p:pic>
        <p:nvPicPr>
          <p:cNvPr id="362" name="Google Shape;362;p27"/>
          <p:cNvPicPr preferRelativeResize="0"/>
          <p:nvPr/>
        </p:nvPicPr>
        <p:blipFill rotWithShape="1">
          <a:blip r:embed="rId3">
            <a:alphaModFix/>
          </a:blip>
          <a:srcRect b="0" l="0" r="0" t="4880"/>
          <a:stretch/>
        </p:blipFill>
        <p:spPr>
          <a:xfrm>
            <a:off x="2143766" y="1505242"/>
            <a:ext cx="4856468" cy="357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7"/>
          <p:cNvPicPr preferRelativeResize="0"/>
          <p:nvPr/>
        </p:nvPicPr>
        <p:blipFill rotWithShape="1">
          <a:blip r:embed="rId4">
            <a:alphaModFix/>
          </a:blip>
          <a:srcRect b="-157" l="0" r="0" t="9690"/>
          <a:stretch/>
        </p:blipFill>
        <p:spPr>
          <a:xfrm>
            <a:off x="1157476" y="1505241"/>
            <a:ext cx="6829048" cy="3574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303800" y="683225"/>
            <a:ext cx="7030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Choosing K using Elbow method</a:t>
            </a:r>
            <a:endParaRPr/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1303800" y="1650050"/>
            <a:ext cx="70305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the Elbow method, we are actually varying the number of clusters ( K ) from 1 – 7. For each value of K, we are calculating WCSS (Within-Cluster Sum of Square). WCSS is the sum of squared distance between each point and the centroid in a cluster. When we plot the WCSS with the K value, the plot looks like an Elbow. The K value corresponding to the point where </a:t>
            </a:r>
            <a:r>
              <a:rPr b="1" lang="en-IN" sz="15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bend</a:t>
            </a:r>
            <a:r>
              <a:rPr lang="en-IN" sz="15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occurs, is the optimal K value. 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the graph we obtained, the bend occurs as K = 3. Hence, that is the optimum number of clusters.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303800" y="6481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Output</a:t>
            </a:r>
            <a:endParaRPr sz="3800">
              <a:solidFill>
                <a:srgbClr val="000000"/>
              </a:solidFill>
            </a:endParaRPr>
          </a:p>
        </p:txBody>
      </p:sp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 b="0" l="0" r="0" t="9889"/>
          <a:stretch/>
        </p:blipFill>
        <p:spPr>
          <a:xfrm>
            <a:off x="1887809" y="1336430"/>
            <a:ext cx="5368382" cy="374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1303800" y="6605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Conclusion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81" name="Google Shape;381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SzPts val="1757"/>
              <a:buNone/>
            </a:pPr>
            <a:r>
              <a:rPr lang="en-IN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IN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above code helps us to find the hotspots by implementing k means algorithm  and elbow method.</a:t>
            </a:r>
            <a:endParaRPr sz="1500"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SzPts val="1757"/>
              <a:buNone/>
            </a:pPr>
            <a:r>
              <a:rPr lang="en-IN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From the geographic data points (latitudes and longitudes), we clustered them  with the help of elbow method and then implemented the k means algorithm to find the hotspots. </a:t>
            </a:r>
            <a:endParaRPr sz="1500"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Clr>
                <a:srgbClr val="000000"/>
              </a:buClr>
              <a:buSzPts val="1757"/>
              <a:buFont typeface="Arial"/>
              <a:buNone/>
            </a:pPr>
            <a:r>
              <a:t/>
            </a:r>
            <a:endParaRPr sz="1500">
              <a:solidFill>
                <a:srgbClr val="20212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101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400">
                <a:solidFill>
                  <a:srgbClr val="000000"/>
                </a:solidFill>
              </a:rPr>
              <a:t>AIM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2250325"/>
            <a:ext cx="70305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IN" sz="2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Determining the pick-up hotspots for a Cab Company using the K-Means Algorithm</a:t>
            </a:r>
            <a:endParaRPr sz="2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977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400">
                <a:solidFill>
                  <a:srgbClr val="000000"/>
                </a:solidFill>
              </a:rPr>
              <a:t>About the Project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995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-IN" sz="2300">
                <a:latin typeface="Georgia"/>
                <a:ea typeface="Georgia"/>
                <a:cs typeface="Georgia"/>
                <a:sym typeface="Georgia"/>
              </a:rPr>
              <a:t>Collect the data and clean it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-IN" sz="2300">
                <a:latin typeface="Georgia"/>
                <a:ea typeface="Georgia"/>
                <a:cs typeface="Georgia"/>
                <a:sym typeface="Georgia"/>
              </a:rPr>
              <a:t>Analyze the pick-up points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-IN" sz="2300">
                <a:latin typeface="Georgia"/>
                <a:ea typeface="Georgia"/>
                <a:cs typeface="Georgia"/>
                <a:sym typeface="Georgia"/>
              </a:rPr>
              <a:t>Implement K-means algorithm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-IN" sz="2300">
                <a:latin typeface="Georgia"/>
                <a:ea typeface="Georgia"/>
                <a:cs typeface="Georgia"/>
                <a:sym typeface="Georgia"/>
              </a:rPr>
              <a:t>Finding the hot-spots using the graphs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K-Means Algorithm</a:t>
            </a:r>
            <a:endParaRPr sz="3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29294"/>
            <a:ext cx="7664940" cy="3545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Step-1: </a:t>
            </a:r>
            <a:r>
              <a:rPr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Select the number K to decide the number of clusters.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Step-2:</a:t>
            </a:r>
            <a:r>
              <a:rPr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Select random K points or centroids. (It can be other from    	the input dataset).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Step-3:</a:t>
            </a:r>
            <a:r>
              <a:rPr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Assign each data point to their closest centroid, which will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form the predefined K clusters.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Step-4:</a:t>
            </a:r>
            <a:r>
              <a:rPr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Calculate the variance and place a new centroid of each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cluster.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Step-5: </a:t>
            </a:r>
            <a:r>
              <a:rPr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Repeat the third step, if any reassignment occurs, then go to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I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step-4 else stop the algorithm.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6481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Advantages 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784310"/>
            <a:ext cx="70305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❖"/>
            </a:pPr>
            <a:r>
              <a:rPr lang="en-IN" sz="2300">
                <a:solidFill>
                  <a:srgbClr val="00B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Relatively simple to implement</a:t>
            </a:r>
            <a:endParaRPr/>
          </a:p>
          <a:p>
            <a:pPr indent="0" lvl="0" marL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t/>
            </a:r>
            <a:endParaRPr sz="500">
              <a:solidFill>
                <a:srgbClr val="00B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❖"/>
            </a:pPr>
            <a:r>
              <a:rPr lang="en-IN" sz="2300">
                <a:solidFill>
                  <a:srgbClr val="00B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Less in complexity </a:t>
            </a:r>
            <a:endParaRPr sz="2300">
              <a:solidFill>
                <a:srgbClr val="00B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❖"/>
            </a:pPr>
            <a:r>
              <a:rPr lang="en-IN" sz="2300">
                <a:solidFill>
                  <a:srgbClr val="00B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Scales to large data sets</a:t>
            </a:r>
            <a:endParaRPr sz="2300">
              <a:solidFill>
                <a:srgbClr val="00B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❖"/>
            </a:pPr>
            <a:r>
              <a:rPr lang="en-IN" sz="2300">
                <a:solidFill>
                  <a:srgbClr val="00B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 means may be computationally faster than hierarchical clustering for larger no of variables (if K is small)</a:t>
            </a:r>
            <a:endParaRPr sz="2300">
              <a:solidFill>
                <a:srgbClr val="00B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6853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Disadvantages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684650"/>
            <a:ext cx="741348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6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❖"/>
            </a:pPr>
            <a:r>
              <a:rPr lang="en-IN" sz="25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Difficult  to predict the number of clusters (K-Value)</a:t>
            </a:r>
            <a:endParaRPr sz="2500">
              <a:solidFill>
                <a:srgbClr val="FF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6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❖"/>
            </a:pPr>
            <a:r>
              <a:rPr lang="en-IN" sz="25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Different initial partitions can result in different final clusters</a:t>
            </a:r>
            <a:endParaRPr sz="2500">
              <a:solidFill>
                <a:srgbClr val="FF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6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❖"/>
            </a:pPr>
            <a:r>
              <a:rPr lang="en-IN" sz="25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Clustering data of varying sizes and density.</a:t>
            </a:r>
            <a:endParaRPr sz="2500">
              <a:solidFill>
                <a:srgbClr val="FF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6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❖"/>
            </a:pPr>
            <a:r>
              <a:rPr lang="en-IN" sz="25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Clustering outliers</a:t>
            </a:r>
            <a:endParaRPr sz="2500">
              <a:solidFill>
                <a:srgbClr val="FF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0270"/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117"/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6853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Elbow Method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305509" y="1684650"/>
            <a:ext cx="8532982" cy="3192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57"/>
              <a:buNone/>
            </a:pPr>
            <a:r>
              <a:rPr lang="en-IN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In the Elbow method, we are actually varying the number of clusters from 3 - 11. For each value of K, we calculate WCSS ( Within-Cluster Sum of Square ).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757"/>
              <a:buNone/>
            </a:pPr>
            <a:r>
              <a:rPr lang="en-IN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WCSS is the sum of squared distance between each point and the centroid in a cluster. When we plot the WCSS with the K value, the plot looks like an </a:t>
            </a:r>
            <a:r>
              <a:rPr b="1" lang="en-IN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Elbow</a:t>
            </a:r>
            <a:r>
              <a:rPr lang="en-IN" sz="15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. As the number of clusters increases, the WCSS value will start to decrease. WCSS value is large when K = 1. When we analyze the graph we can see that the graph will rapidly change at a point and thus creating an elbow shape. From this point, the graph starts to move almost parallel to the X-axis. The K value corresponding to that point will be the optimal K value.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685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Code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1303800" y="1512277"/>
            <a:ext cx="5784572" cy="3323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scipy.spatial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ConvexHull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sklearn.cluster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KMeans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statsmodels.api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sm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matplotlib.pyplot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plt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seaborn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sns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sklearn.cluster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KMeans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read_csv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'Rides.csv'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### BUILD A TWO DIMENSIONS CLUSTER AGAIN ###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k means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685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800">
                <a:solidFill>
                  <a:srgbClr val="000000"/>
                </a:solidFill>
              </a:rPr>
              <a:t>Code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1303800" y="1505243"/>
            <a:ext cx="7030500" cy="3539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n_clusters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random_state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'cluster'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DCDCAA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fit_predict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'Longitude'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'Latitude'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get centroids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centroids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cluster_centers_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centroids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C586C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centroids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## add to df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'cen_x'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.cluster.map({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'cen_y'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.cluster.map({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cen_y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define and map colors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'#DF2020'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'#81DF20'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'#2095DF'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CE917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.cluster.map({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iloc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]  </a:t>
            </a:r>
            <a:r>
              <a:rPr b="0" i="0" lang="en-IN" sz="1400" u="none" cap="none" strike="noStrike">
                <a:solidFill>
                  <a:srgbClr val="6A995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 1t for rows and second for columns</a:t>
            </a:r>
            <a:endParaRPr b="0" i="0" sz="1400" u="none" cap="none" strike="noStrike">
              <a:solidFill>
                <a:srgbClr val="D4D4D4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9CDCF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IN" sz="1400" u="none" cap="none" strike="noStrike">
                <a:solidFill>
                  <a:srgbClr val="4EC9B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IN" sz="1400" u="none" cap="none" strike="noStrike">
                <a:solidFill>
                  <a:srgbClr val="B5CEA8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IN" sz="1400" u="none" cap="none" strike="noStrike">
                <a:solidFill>
                  <a:srgbClr val="D4D4D4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