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0" r:id="rId1"/>
  </p:sldMasterIdLst>
  <p:notesMasterIdLst>
    <p:notesMasterId r:id="rId12"/>
  </p:notesMasterIdLst>
  <p:sldIdLst>
    <p:sldId id="256" r:id="rId2"/>
    <p:sldId id="258" r:id="rId3"/>
    <p:sldId id="259" r:id="rId4"/>
    <p:sldId id="263" r:id="rId5"/>
    <p:sldId id="268" r:id="rId6"/>
    <p:sldId id="269" r:id="rId7"/>
    <p:sldId id="260" r:id="rId8"/>
    <p:sldId id="261" r:id="rId9"/>
    <p:sldId id="264" r:id="rId10"/>
    <p:sldId id="262"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7D2A9E-7C0F-44D5-9F29-1E18A53E4ACF}" type="datetimeFigureOut">
              <a:rPr lang="en-US" smtClean="0"/>
              <a:pPr/>
              <a:t>3/30/2015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A3BA36-607B-40C0-9F11-75BE5813F03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F1BE08F1-5987-475D-8145-AD30D6A6AC48}" type="datetimeFigureOut">
              <a:rPr lang="en-US" smtClean="0"/>
              <a:pPr/>
              <a:t>3/30/2015</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57BBE088-3308-48B2-93B5-AAB05502215F}"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transition>
    <p:comb/>
    <p:sndAc>
      <p:stSnd>
        <p:snd r:embed="rId1" name="push.wav" builtIn="1"/>
      </p:st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1BE08F1-5987-475D-8145-AD30D6A6AC48}" type="datetimeFigureOut">
              <a:rPr lang="en-US" smtClean="0"/>
              <a:pPr/>
              <a:t>3/30/2015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7BBE088-3308-48B2-93B5-AAB05502215F}" type="slidenum">
              <a:rPr lang="en-US" smtClean="0"/>
              <a:pPr/>
              <a:t>‹#›</a:t>
            </a:fld>
            <a:endParaRPr lang="en-US"/>
          </a:p>
        </p:txBody>
      </p:sp>
    </p:spTree>
  </p:cSld>
  <p:clrMapOvr>
    <a:masterClrMapping/>
  </p:clrMapOvr>
  <p:transition>
    <p:comb/>
    <p:sndAc>
      <p:stSnd>
        <p:snd r:embed="rId1" name="push.wav" builtIn="1"/>
      </p:st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1BE08F1-5987-475D-8145-AD30D6A6AC48}" type="datetimeFigureOut">
              <a:rPr lang="en-US" smtClean="0"/>
              <a:pPr/>
              <a:t>3/30/2015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7BBE088-3308-48B2-93B5-AAB05502215F}" type="slidenum">
              <a:rPr lang="en-US" smtClean="0"/>
              <a:pPr/>
              <a:t>‹#›</a:t>
            </a:fld>
            <a:endParaRPr lang="en-US"/>
          </a:p>
        </p:txBody>
      </p:sp>
    </p:spTree>
  </p:cSld>
  <p:clrMapOvr>
    <a:masterClrMapping/>
  </p:clrMapOvr>
  <p:transition>
    <p:comb/>
    <p:sndAc>
      <p:stSnd>
        <p:snd r:embed="rId1" name="push.wav" builtIn="1"/>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1BE08F1-5987-475D-8145-AD30D6A6AC48}" type="datetimeFigureOut">
              <a:rPr lang="en-US" smtClean="0"/>
              <a:pPr/>
              <a:t>3/30/2015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7BBE088-3308-48B2-93B5-AAB05502215F}" type="slidenum">
              <a:rPr lang="en-US" smtClean="0"/>
              <a:pPr/>
              <a:t>‹#›</a:t>
            </a:fld>
            <a:endParaRPr lang="en-US"/>
          </a:p>
        </p:txBody>
      </p:sp>
    </p:spTree>
  </p:cSld>
  <p:clrMapOvr>
    <a:masterClrMapping/>
  </p:clrMapOvr>
  <p:transition>
    <p:comb/>
    <p:sndAc>
      <p:stSnd>
        <p:snd r:embed="rId1" name="push.wav" builtIn="1"/>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1BE08F1-5987-475D-8145-AD30D6A6AC48}" type="datetimeFigureOut">
              <a:rPr lang="en-US" smtClean="0"/>
              <a:pPr/>
              <a:t>3/30/2015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7BBE088-3308-48B2-93B5-AAB05502215F}"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transition>
    <p:comb/>
    <p:sndAc>
      <p:stSnd>
        <p:snd r:embed="rId1" name="push.wav" builtIn="1"/>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1BE08F1-5987-475D-8145-AD30D6A6AC48}" type="datetimeFigureOut">
              <a:rPr lang="en-US" smtClean="0"/>
              <a:pPr/>
              <a:t>3/30/2015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7BBE088-3308-48B2-93B5-AAB05502215F}" type="slidenum">
              <a:rPr lang="en-US" smtClean="0"/>
              <a:pPr/>
              <a:t>‹#›</a:t>
            </a:fld>
            <a:endParaRPr lang="en-US"/>
          </a:p>
        </p:txBody>
      </p:sp>
    </p:spTree>
  </p:cSld>
  <p:clrMapOvr>
    <a:masterClrMapping/>
  </p:clrMapOvr>
  <p:transition>
    <p:comb/>
    <p:sndAc>
      <p:stSnd>
        <p:snd r:embed="rId1" name="push.wav" builtIn="1"/>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1BE08F1-5987-475D-8145-AD30D6A6AC48}" type="datetimeFigureOut">
              <a:rPr lang="en-US" smtClean="0"/>
              <a:pPr/>
              <a:t>3/30/2015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57BBE088-3308-48B2-93B5-AAB05502215F}" type="slidenum">
              <a:rPr lang="en-US" smtClean="0"/>
              <a:pPr/>
              <a:t>‹#›</a:t>
            </a:fld>
            <a:endParaRPr lang="en-US"/>
          </a:p>
        </p:txBody>
      </p:sp>
    </p:spTree>
  </p:cSld>
  <p:clrMapOvr>
    <a:masterClrMapping/>
  </p:clrMapOvr>
  <p:transition>
    <p:comb/>
    <p:sndAc>
      <p:stSnd>
        <p:snd r:embed="rId1" name="push.wav" builtIn="1"/>
      </p:st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1BE08F1-5987-475D-8145-AD30D6A6AC48}" type="datetimeFigureOut">
              <a:rPr lang="en-US" smtClean="0"/>
              <a:pPr/>
              <a:t>3/30/2015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57BBE088-3308-48B2-93B5-AAB05502215F}" type="slidenum">
              <a:rPr lang="en-US" smtClean="0"/>
              <a:pPr/>
              <a:t>‹#›</a:t>
            </a:fld>
            <a:endParaRPr lang="en-US"/>
          </a:p>
        </p:txBody>
      </p:sp>
    </p:spTree>
  </p:cSld>
  <p:clrMapOvr>
    <a:masterClrMapping/>
  </p:clrMapOvr>
  <p:transition>
    <p:comb/>
    <p:sndAc>
      <p:stSnd>
        <p:snd r:embed="rId1" name="push.wav" builtIn="1"/>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F1BE08F1-5987-475D-8145-AD30D6A6AC48}" type="datetimeFigureOut">
              <a:rPr lang="en-US" smtClean="0"/>
              <a:pPr/>
              <a:t>3/30/2015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57BBE088-3308-48B2-93B5-AAB05502215F}"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transition>
    <p:comb/>
    <p:sndAc>
      <p:stSnd>
        <p:snd r:embed="rId1" name="push.wav" builtIn="1"/>
      </p:st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1BE08F1-5987-475D-8145-AD30D6A6AC48}" type="datetimeFigureOut">
              <a:rPr lang="en-US" smtClean="0"/>
              <a:pPr/>
              <a:t>3/30/2015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7BBE088-3308-48B2-93B5-AAB05502215F}" type="slidenum">
              <a:rPr lang="en-US" smtClean="0"/>
              <a:pPr/>
              <a:t>‹#›</a:t>
            </a:fld>
            <a:endParaRPr lang="en-US"/>
          </a:p>
        </p:txBody>
      </p:sp>
    </p:spTree>
  </p:cSld>
  <p:clrMapOvr>
    <a:masterClrMapping/>
  </p:clrMapOvr>
  <p:transition>
    <p:comb/>
    <p:sndAc>
      <p:stSnd>
        <p:snd r:embed="rId1" name="push.wav" builtIn="1"/>
      </p:st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F1BE08F1-5987-475D-8145-AD30D6A6AC48}" type="datetimeFigureOut">
              <a:rPr lang="en-US" smtClean="0"/>
              <a:pPr/>
              <a:t>3/30/2015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7BBE088-3308-48B2-93B5-AAB05502215F}"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transition>
    <p:comb/>
    <p:sndAc>
      <p:stSnd>
        <p:snd r:embed="rId1" name="push.wav" builtIn="1"/>
      </p:stSnd>
    </p:sndAc>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F1BE08F1-5987-475D-8145-AD30D6A6AC48}" type="datetimeFigureOut">
              <a:rPr lang="en-US" smtClean="0"/>
              <a:pPr/>
              <a:t>3/30/2015</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57BBE088-3308-48B2-93B5-AAB05502215F}"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Lst>
  <p:transition>
    <p:comb/>
    <p:sndAc>
      <p:stSnd>
        <p:snd r:embed="rId13" name="push.wav" builtIn="1"/>
      </p:stSnd>
    </p:sndAc>
  </p:transition>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audio" Target="../media/audio1.wav"/><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audio" Target="../media/audio1.wav"/><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image" Target="../media/image3.jpe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image" Target="../media/image3.jpe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audio" Target="../media/audio1.wav"/><Relationship Id="rId1" Type="http://schemas.openxmlformats.org/officeDocument/2006/relationships/slideLayout" Target="../slideLayouts/slideLayout5.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hyperlink" Target="http://www.oracle.com/us/corporate/Acquisitions/passlogix" TargetMode="Externa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62200" y="3581400"/>
            <a:ext cx="3886200" cy="609600"/>
          </a:xfrm>
        </p:spPr>
        <p:txBody>
          <a:bodyPr>
            <a:normAutofit/>
          </a:bodyPr>
          <a:lstStyle/>
          <a:p>
            <a:r>
              <a:rPr lang="en-US" dirty="0"/>
              <a:t>	</a:t>
            </a:r>
            <a:r>
              <a:rPr lang="en-US" dirty="0" smtClean="0"/>
              <a:t>		Guide 	</a:t>
            </a:r>
            <a:endParaRPr lang="en-US" dirty="0"/>
          </a:p>
        </p:txBody>
      </p:sp>
      <p:pic>
        <p:nvPicPr>
          <p:cNvPr id="4" name="Picture 3" descr="download.jpg"/>
          <p:cNvPicPr>
            <a:picLocks noChangeAspect="1"/>
          </p:cNvPicPr>
          <p:nvPr/>
        </p:nvPicPr>
        <p:blipFill>
          <a:blip r:embed="rId3"/>
          <a:stretch>
            <a:fillRect/>
          </a:stretch>
        </p:blipFill>
        <p:spPr>
          <a:xfrm>
            <a:off x="0" y="0"/>
            <a:ext cx="1568302" cy="1524000"/>
          </a:xfrm>
          <a:prstGeom prst="rect">
            <a:avLst/>
          </a:prstGeom>
        </p:spPr>
      </p:pic>
      <p:sp>
        <p:nvSpPr>
          <p:cNvPr id="5" name="Rectangle 4"/>
          <p:cNvSpPr/>
          <p:nvPr/>
        </p:nvSpPr>
        <p:spPr>
          <a:xfrm>
            <a:off x="1066800" y="3581400"/>
            <a:ext cx="1905000" cy="369332"/>
          </a:xfrm>
          <a:prstGeom prst="rect">
            <a:avLst/>
          </a:prstGeom>
        </p:spPr>
        <p:txBody>
          <a:bodyPr wrap="square">
            <a:spAutoFit/>
          </a:bodyPr>
          <a:lstStyle/>
          <a:p>
            <a:r>
              <a:rPr lang="en-US" dirty="0" smtClean="0"/>
              <a:t>Team Members</a:t>
            </a:r>
            <a:endParaRPr lang="en-US" dirty="0"/>
          </a:p>
        </p:txBody>
      </p:sp>
      <p:sp>
        <p:nvSpPr>
          <p:cNvPr id="6" name="Rectangle 5"/>
          <p:cNvSpPr/>
          <p:nvPr/>
        </p:nvSpPr>
        <p:spPr>
          <a:xfrm>
            <a:off x="1143000" y="4191000"/>
            <a:ext cx="4572000" cy="923330"/>
          </a:xfrm>
          <a:prstGeom prst="rect">
            <a:avLst/>
          </a:prstGeom>
        </p:spPr>
        <p:txBody>
          <a:bodyPr>
            <a:spAutoFit/>
          </a:bodyPr>
          <a:lstStyle/>
          <a:p>
            <a:r>
              <a:rPr lang="en-US" dirty="0" err="1" smtClean="0"/>
              <a:t>M.Saish</a:t>
            </a:r>
            <a:r>
              <a:rPr lang="en-US" dirty="0" smtClean="0"/>
              <a:t> </a:t>
            </a:r>
            <a:r>
              <a:rPr lang="en-US" dirty="0" err="1" smtClean="0"/>
              <a:t>Datta</a:t>
            </a:r>
            <a:r>
              <a:rPr lang="en-US" dirty="0" smtClean="0"/>
              <a:t> (12241A1287) </a:t>
            </a:r>
          </a:p>
          <a:p>
            <a:r>
              <a:rPr lang="en-US" dirty="0" err="1" smtClean="0"/>
              <a:t>N.Sai</a:t>
            </a:r>
            <a:r>
              <a:rPr lang="en-US" dirty="0" smtClean="0"/>
              <a:t> </a:t>
            </a:r>
            <a:r>
              <a:rPr lang="en-US" dirty="0" err="1" smtClean="0"/>
              <a:t>Kaushik</a:t>
            </a:r>
            <a:r>
              <a:rPr lang="en-US" dirty="0" smtClean="0"/>
              <a:t> (12241A1288)</a:t>
            </a:r>
          </a:p>
          <a:p>
            <a:r>
              <a:rPr lang="en-US" dirty="0" err="1" smtClean="0"/>
              <a:t>P.Madhu</a:t>
            </a:r>
            <a:r>
              <a:rPr lang="en-US" dirty="0" smtClean="0"/>
              <a:t> </a:t>
            </a:r>
            <a:r>
              <a:rPr lang="en-US" dirty="0" err="1" smtClean="0"/>
              <a:t>Vaibhav</a:t>
            </a:r>
            <a:r>
              <a:rPr lang="en-US" dirty="0" smtClean="0"/>
              <a:t> (12241A1293)</a:t>
            </a:r>
          </a:p>
        </p:txBody>
      </p:sp>
      <p:sp>
        <p:nvSpPr>
          <p:cNvPr id="7" name="Rectangle 6"/>
          <p:cNvSpPr/>
          <p:nvPr/>
        </p:nvSpPr>
        <p:spPr>
          <a:xfrm>
            <a:off x="5181600" y="4191000"/>
            <a:ext cx="2187265" cy="646331"/>
          </a:xfrm>
          <a:prstGeom prst="rect">
            <a:avLst/>
          </a:prstGeom>
        </p:spPr>
        <p:txBody>
          <a:bodyPr wrap="none">
            <a:spAutoFit/>
          </a:bodyPr>
          <a:lstStyle/>
          <a:p>
            <a:r>
              <a:rPr lang="en-US" dirty="0" err="1" smtClean="0"/>
              <a:t>Dr.Padmalaya</a:t>
            </a:r>
            <a:r>
              <a:rPr lang="en-US" dirty="0" smtClean="0"/>
              <a:t> </a:t>
            </a:r>
            <a:r>
              <a:rPr lang="en-US" dirty="0" err="1" smtClean="0"/>
              <a:t>Nayak</a:t>
            </a:r>
            <a:endParaRPr lang="en-US" dirty="0" smtClean="0"/>
          </a:p>
          <a:p>
            <a:r>
              <a:rPr lang="en-US" dirty="0" smtClean="0"/>
              <a:t>(Professor)</a:t>
            </a:r>
          </a:p>
        </p:txBody>
      </p:sp>
      <p:sp>
        <p:nvSpPr>
          <p:cNvPr id="9" name="Title 8"/>
          <p:cNvSpPr>
            <a:spLocks noGrp="1"/>
          </p:cNvSpPr>
          <p:nvPr>
            <p:ph type="ctrTitle"/>
          </p:nvPr>
        </p:nvSpPr>
        <p:spPr>
          <a:xfrm>
            <a:off x="1143000" y="457200"/>
            <a:ext cx="7711440" cy="2362200"/>
          </a:xfrm>
        </p:spPr>
        <p:txBody>
          <a:bodyPr>
            <a:normAutofit/>
          </a:bodyPr>
          <a:lstStyle/>
          <a:p>
            <a:r>
              <a:rPr lang="en-US"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
            </a:r>
            <a:br>
              <a:rPr lang="en-US"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br>
            <a:r>
              <a:rPr lang="en-US"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COLOR SUBSTANTIATION</a:t>
            </a:r>
            <a:br>
              <a:rPr lang="en-US"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br>
            <a:r>
              <a:rPr lang="en-US"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OF PASSWORD</a:t>
            </a:r>
            <a:endParaRPr lang="en-US" sz="4000" dirty="0"/>
          </a:p>
        </p:txBody>
      </p:sp>
      <p:pic>
        <p:nvPicPr>
          <p:cNvPr id="8" name="Picture 7" descr="Screenshot_2015-03-29-21-06-57-1.jpg"/>
          <p:cNvPicPr>
            <a:picLocks noChangeAspect="1"/>
          </p:cNvPicPr>
          <p:nvPr/>
        </p:nvPicPr>
        <p:blipFill>
          <a:blip r:embed="rId4"/>
          <a:stretch>
            <a:fillRect/>
          </a:stretch>
        </p:blipFill>
        <p:spPr>
          <a:xfrm>
            <a:off x="7740472" y="0"/>
            <a:ext cx="1403528" cy="1600200"/>
          </a:xfrm>
          <a:prstGeom prst="rect">
            <a:avLst/>
          </a:prstGeom>
        </p:spPr>
      </p:pic>
    </p:spTree>
  </p:cSld>
  <p:clrMapOvr>
    <a:masterClrMapping/>
  </p:clrMapOvr>
  <p:transition>
    <p:comb/>
    <p:sndAc>
      <p:stSnd>
        <p:snd r:embed="rId2" name="push.wav" builtIn="1"/>
      </p:stSnd>
    </p:sndAc>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ietlogo.jpg"/>
          <p:cNvPicPr>
            <a:picLocks noChangeAspect="1"/>
          </p:cNvPicPr>
          <p:nvPr/>
        </p:nvPicPr>
        <p:blipFill>
          <a:blip r:embed="rId3"/>
          <a:stretch>
            <a:fillRect/>
          </a:stretch>
        </p:blipFill>
        <p:spPr>
          <a:xfrm>
            <a:off x="0" y="0"/>
            <a:ext cx="1685925" cy="1638300"/>
          </a:xfrm>
          <a:prstGeom prst="rect">
            <a:avLst/>
          </a:prstGeom>
        </p:spPr>
      </p:pic>
      <p:sp>
        <p:nvSpPr>
          <p:cNvPr id="4" name="Rectangle 3"/>
          <p:cNvSpPr/>
          <p:nvPr/>
        </p:nvSpPr>
        <p:spPr>
          <a:xfrm>
            <a:off x="2438400" y="2667000"/>
            <a:ext cx="4759444" cy="923330"/>
          </a:xfrm>
          <a:prstGeom prst="rect">
            <a:avLst/>
          </a:prstGeom>
          <a:noFill/>
        </p:spPr>
        <p:txBody>
          <a:bodyPr wrap="none" lIns="91440" tIns="45720" rIns="91440" bIns="45720">
            <a:spAutoFit/>
          </a:bodyPr>
          <a:lstStyle/>
          <a:p>
            <a:pPr algn="ctr"/>
            <a:r>
              <a:rPr lang="en-US" sz="5400" b="1" cap="none" spc="0" dirty="0" smtClean="0">
                <a:ln w="10541" cmpd="sng">
                  <a:solidFill>
                    <a:srgbClr val="7D7D7D">
                      <a:tint val="100000"/>
                      <a:shade val="100000"/>
                      <a:satMod val="110000"/>
                    </a:srgbClr>
                  </a:solidFill>
                  <a:prstDash val="solid"/>
                </a:ln>
                <a:solidFill>
                  <a:schemeClr val="tx2">
                    <a:lumMod val="60000"/>
                    <a:lumOff val="40000"/>
                  </a:schemeClr>
                </a:solidFill>
                <a:effectLst/>
              </a:rPr>
              <a:t>THANK  YOU</a:t>
            </a:r>
            <a:endParaRPr lang="en-US" sz="5400" b="1" cap="none" spc="0" dirty="0">
              <a:ln w="10541" cmpd="sng">
                <a:solidFill>
                  <a:srgbClr val="7D7D7D">
                    <a:tint val="100000"/>
                    <a:shade val="100000"/>
                    <a:satMod val="110000"/>
                  </a:srgbClr>
                </a:solidFill>
                <a:prstDash val="solid"/>
              </a:ln>
              <a:solidFill>
                <a:schemeClr val="tx2">
                  <a:lumMod val="60000"/>
                  <a:lumOff val="40000"/>
                </a:schemeClr>
              </a:solidFill>
              <a:effectLst/>
            </a:endParaRPr>
          </a:p>
        </p:txBody>
      </p:sp>
      <p:pic>
        <p:nvPicPr>
          <p:cNvPr id="5" name="Picture 4" descr="Screenshot_2015-03-29-21-06-57-1.jpg"/>
          <p:cNvPicPr>
            <a:picLocks noChangeAspect="1"/>
          </p:cNvPicPr>
          <p:nvPr/>
        </p:nvPicPr>
        <p:blipFill>
          <a:blip r:embed="rId4"/>
          <a:stretch>
            <a:fillRect/>
          </a:stretch>
        </p:blipFill>
        <p:spPr>
          <a:xfrm>
            <a:off x="7381236" y="0"/>
            <a:ext cx="1762764" cy="2009775"/>
          </a:xfrm>
          <a:prstGeom prst="rect">
            <a:avLst/>
          </a:prstGeom>
        </p:spPr>
      </p:pic>
    </p:spTree>
  </p:cSld>
  <p:clrMapOvr>
    <a:masterClrMapping/>
  </p:clrMapOvr>
  <p:transition>
    <p:comb/>
    <p:sndAc>
      <p:stSnd>
        <p:snd r:embed="rId2" name="push.wav" builtIn="1"/>
      </p:stSnd>
    </p:sndAc>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33400"/>
            <a:ext cx="7772400" cy="914400"/>
          </a:xfrm>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buNone/>
            </a:pPr>
            <a:r>
              <a:rPr lang="en-US" dirty="0" smtClean="0"/>
              <a:t>    </a:t>
            </a:r>
            <a:r>
              <a:rPr lang="en-US" i="1" dirty="0" smtClean="0"/>
              <a:t>Even though random and lengthy passwords make system secure, the vulnerabilities of textual password methods are well known.</a:t>
            </a:r>
          </a:p>
          <a:p>
            <a:pPr>
              <a:buNone/>
            </a:pPr>
            <a:r>
              <a:rPr lang="en-US" i="1" dirty="0"/>
              <a:t> </a:t>
            </a:r>
            <a:r>
              <a:rPr lang="en-US" i="1" dirty="0" smtClean="0"/>
              <a:t>   So some of the alternative techniques that we can apply are graphical passwords and </a:t>
            </a:r>
            <a:r>
              <a:rPr lang="en-US" i="1" dirty="0" err="1" smtClean="0"/>
              <a:t>biometrics.This</a:t>
            </a:r>
            <a:r>
              <a:rPr lang="en-US" i="1" dirty="0" smtClean="0"/>
              <a:t> project explains one of the methods that comes under graphical password techniques.</a:t>
            </a:r>
          </a:p>
        </p:txBody>
      </p:sp>
      <p:pic>
        <p:nvPicPr>
          <p:cNvPr id="4" name="Picture 3" descr="download.jpg"/>
          <p:cNvPicPr>
            <a:picLocks noChangeAspect="1"/>
          </p:cNvPicPr>
          <p:nvPr/>
        </p:nvPicPr>
        <p:blipFill>
          <a:blip r:embed="rId3"/>
          <a:stretch>
            <a:fillRect/>
          </a:stretch>
        </p:blipFill>
        <p:spPr>
          <a:xfrm>
            <a:off x="0" y="0"/>
            <a:ext cx="1685925" cy="1638300"/>
          </a:xfrm>
          <a:prstGeom prst="rect">
            <a:avLst/>
          </a:prstGeom>
        </p:spPr>
      </p:pic>
      <p:pic>
        <p:nvPicPr>
          <p:cNvPr id="5" name="Picture 4" descr="Screenshot_2015-03-29-21-06-57-1.jpg"/>
          <p:cNvPicPr>
            <a:picLocks noChangeAspect="1"/>
          </p:cNvPicPr>
          <p:nvPr/>
        </p:nvPicPr>
        <p:blipFill>
          <a:blip r:embed="rId4"/>
          <a:stretch>
            <a:fillRect/>
          </a:stretch>
        </p:blipFill>
        <p:spPr>
          <a:xfrm>
            <a:off x="7772400" y="0"/>
            <a:ext cx="1371600" cy="1563798"/>
          </a:xfrm>
          <a:prstGeom prst="rect">
            <a:avLst/>
          </a:prstGeom>
        </p:spPr>
      </p:pic>
    </p:spTree>
  </p:cSld>
  <p:clrMapOvr>
    <a:masterClrMapping/>
  </p:clrMapOvr>
  <p:transition>
    <p:comb/>
    <p:sndAc>
      <p:stSnd>
        <p:snd r:embed="rId2" name="push.wav" builtIn="1"/>
      </p:stSnd>
    </p:sndAc>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609600"/>
            <a:ext cx="7772400" cy="914400"/>
          </a:xfrm>
        </p:spPr>
        <p:txBody>
          <a:bodyPr/>
          <a:lstStyle/>
          <a:p>
            <a:r>
              <a:rPr lang="en-US" dirty="0" smtClean="0"/>
              <a:t>PROPOSED SYSTEMS</a:t>
            </a:r>
            <a:endParaRPr lang="en-US" dirty="0"/>
          </a:p>
        </p:txBody>
      </p:sp>
      <p:sp>
        <p:nvSpPr>
          <p:cNvPr id="3" name="Content Placeholder 2"/>
          <p:cNvSpPr>
            <a:spLocks noGrp="1"/>
          </p:cNvSpPr>
          <p:nvPr>
            <p:ph idx="1"/>
          </p:nvPr>
        </p:nvSpPr>
        <p:spPr>
          <a:xfrm>
            <a:off x="914400" y="1981200"/>
            <a:ext cx="8229600" cy="4389120"/>
          </a:xfrm>
        </p:spPr>
        <p:txBody>
          <a:bodyPr/>
          <a:lstStyle/>
          <a:p>
            <a:r>
              <a:rPr lang="en-US" dirty="0" smtClean="0"/>
              <a:t>Recognition based systems</a:t>
            </a:r>
          </a:p>
          <a:p>
            <a:r>
              <a:rPr lang="en-US" dirty="0" smtClean="0"/>
              <a:t>Recall based systems</a:t>
            </a:r>
          </a:p>
          <a:p>
            <a:r>
              <a:rPr lang="en-US" dirty="0" smtClean="0"/>
              <a:t>Pair based authentication scheme</a:t>
            </a:r>
          </a:p>
          <a:p>
            <a:r>
              <a:rPr lang="en-US" dirty="0" smtClean="0"/>
              <a:t>Hybrid authentication scheme</a:t>
            </a:r>
          </a:p>
          <a:p>
            <a:endParaRPr lang="en-US" dirty="0"/>
          </a:p>
        </p:txBody>
      </p:sp>
      <p:pic>
        <p:nvPicPr>
          <p:cNvPr id="4" name="Picture 3" descr="download.jpg"/>
          <p:cNvPicPr>
            <a:picLocks noChangeAspect="1"/>
          </p:cNvPicPr>
          <p:nvPr/>
        </p:nvPicPr>
        <p:blipFill>
          <a:blip r:embed="rId3"/>
          <a:stretch>
            <a:fillRect/>
          </a:stretch>
        </p:blipFill>
        <p:spPr>
          <a:xfrm>
            <a:off x="0" y="0"/>
            <a:ext cx="1685925" cy="1638300"/>
          </a:xfrm>
          <a:prstGeom prst="rect">
            <a:avLst/>
          </a:prstGeom>
        </p:spPr>
      </p:pic>
      <p:pic>
        <p:nvPicPr>
          <p:cNvPr id="5" name="Picture 4" descr="Screenshot_2015-03-29-21-06-57-1.jpg"/>
          <p:cNvPicPr>
            <a:picLocks noChangeAspect="1"/>
          </p:cNvPicPr>
          <p:nvPr/>
        </p:nvPicPr>
        <p:blipFill>
          <a:blip r:embed="rId4"/>
          <a:stretch>
            <a:fillRect/>
          </a:stretch>
        </p:blipFill>
        <p:spPr>
          <a:xfrm>
            <a:off x="7448071" y="0"/>
            <a:ext cx="1695929" cy="1933575"/>
          </a:xfrm>
          <a:prstGeom prst="rect">
            <a:avLst/>
          </a:prstGeom>
        </p:spPr>
      </p:pic>
    </p:spTree>
  </p:cSld>
  <p:clrMapOvr>
    <a:masterClrMapping/>
  </p:clrMapOvr>
  <p:transition>
    <p:comb/>
    <p:sndAc>
      <p:stSnd>
        <p:snd r:embed="rId2" name="push.wav" builtIn="1"/>
      </p:stSnd>
    </p:sndAc>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ownload.jpg"/>
          <p:cNvPicPr>
            <a:picLocks noChangeAspect="1"/>
          </p:cNvPicPr>
          <p:nvPr/>
        </p:nvPicPr>
        <p:blipFill>
          <a:blip r:embed="rId3"/>
          <a:stretch>
            <a:fillRect/>
          </a:stretch>
        </p:blipFill>
        <p:spPr>
          <a:xfrm>
            <a:off x="0" y="0"/>
            <a:ext cx="1685925" cy="1638300"/>
          </a:xfrm>
          <a:prstGeom prst="rect">
            <a:avLst/>
          </a:prstGeom>
        </p:spPr>
      </p:pic>
      <p:pic>
        <p:nvPicPr>
          <p:cNvPr id="5" name="Picture 4" descr="1.PNG"/>
          <p:cNvPicPr>
            <a:picLocks noChangeAspect="1"/>
          </p:cNvPicPr>
          <p:nvPr/>
        </p:nvPicPr>
        <p:blipFill>
          <a:blip r:embed="rId4"/>
          <a:stretch>
            <a:fillRect/>
          </a:stretch>
        </p:blipFill>
        <p:spPr>
          <a:xfrm>
            <a:off x="3048000" y="1219200"/>
            <a:ext cx="3286584" cy="1314634"/>
          </a:xfrm>
          <a:prstGeom prst="rect">
            <a:avLst/>
          </a:prstGeom>
        </p:spPr>
      </p:pic>
      <p:pic>
        <p:nvPicPr>
          <p:cNvPr id="6" name="Picture 5" descr="Capture.PNG"/>
          <p:cNvPicPr>
            <a:picLocks noChangeAspect="1"/>
          </p:cNvPicPr>
          <p:nvPr/>
        </p:nvPicPr>
        <p:blipFill>
          <a:blip r:embed="rId5"/>
          <a:stretch>
            <a:fillRect/>
          </a:stretch>
        </p:blipFill>
        <p:spPr>
          <a:xfrm>
            <a:off x="1143000" y="2743200"/>
            <a:ext cx="7182853" cy="3810532"/>
          </a:xfrm>
          <a:prstGeom prst="rect">
            <a:avLst/>
          </a:prstGeom>
        </p:spPr>
      </p:pic>
      <p:pic>
        <p:nvPicPr>
          <p:cNvPr id="7" name="Picture 6" descr="Screenshot_2015-03-29-21-06-57-1.jpg"/>
          <p:cNvPicPr>
            <a:picLocks noChangeAspect="1"/>
          </p:cNvPicPr>
          <p:nvPr/>
        </p:nvPicPr>
        <p:blipFill>
          <a:blip r:embed="rId6"/>
          <a:stretch>
            <a:fillRect/>
          </a:stretch>
        </p:blipFill>
        <p:spPr>
          <a:xfrm>
            <a:off x="7648575" y="0"/>
            <a:ext cx="1495425" cy="1704975"/>
          </a:xfrm>
          <a:prstGeom prst="rect">
            <a:avLst/>
          </a:prstGeom>
        </p:spPr>
      </p:pic>
    </p:spTree>
  </p:cSld>
  <p:clrMapOvr>
    <a:masterClrMapping/>
  </p:clrMapOvr>
  <p:transition>
    <p:comb/>
    <p:sndAc>
      <p:stSnd>
        <p:snd r:embed="rId2" name="push.wav" builtIn="1"/>
      </p:stSnd>
    </p:sndAc>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usecase.PNG"/>
          <p:cNvPicPr>
            <a:picLocks noChangeAspect="1"/>
          </p:cNvPicPr>
          <p:nvPr/>
        </p:nvPicPr>
        <p:blipFill>
          <a:blip r:embed="rId3"/>
          <a:stretch>
            <a:fillRect/>
          </a:stretch>
        </p:blipFill>
        <p:spPr>
          <a:xfrm>
            <a:off x="1828800" y="1585655"/>
            <a:ext cx="6147793" cy="4053145"/>
          </a:xfrm>
          <a:prstGeom prst="rect">
            <a:avLst/>
          </a:prstGeom>
        </p:spPr>
      </p:pic>
      <p:pic>
        <p:nvPicPr>
          <p:cNvPr id="3" name="Picture 2" descr="grietlogo.jpg"/>
          <p:cNvPicPr>
            <a:picLocks noChangeAspect="1"/>
          </p:cNvPicPr>
          <p:nvPr/>
        </p:nvPicPr>
        <p:blipFill>
          <a:blip r:embed="rId4"/>
          <a:stretch>
            <a:fillRect/>
          </a:stretch>
        </p:blipFill>
        <p:spPr>
          <a:xfrm>
            <a:off x="0" y="0"/>
            <a:ext cx="1685925" cy="1638300"/>
          </a:xfrm>
          <a:prstGeom prst="rect">
            <a:avLst/>
          </a:prstGeom>
        </p:spPr>
      </p:pic>
      <p:sp>
        <p:nvSpPr>
          <p:cNvPr id="4" name="Rectangle 3"/>
          <p:cNvSpPr/>
          <p:nvPr/>
        </p:nvSpPr>
        <p:spPr>
          <a:xfrm>
            <a:off x="2895600" y="762000"/>
            <a:ext cx="3576813" cy="584775"/>
          </a:xfrm>
          <a:prstGeom prst="rect">
            <a:avLst/>
          </a:prstGeom>
          <a:noFill/>
        </p:spPr>
        <p:txBody>
          <a:bodyPr wrap="none" lIns="91440" tIns="45720" rIns="91440" bIns="45720">
            <a:spAutoFit/>
          </a:bodyPr>
          <a:lstStyle/>
          <a:p>
            <a:pPr algn="ctr"/>
            <a:r>
              <a:rPr lang="en-US" sz="3200" b="1" cap="none" spc="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Use-case diagram</a:t>
            </a:r>
            <a:endParaRPr lang="en-US" sz="3200" b="1" cap="none" spc="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pic>
        <p:nvPicPr>
          <p:cNvPr id="5" name="Picture 4" descr="Screenshot_2015-03-29-21-06-57-1.jpg"/>
          <p:cNvPicPr>
            <a:picLocks noChangeAspect="1"/>
          </p:cNvPicPr>
          <p:nvPr/>
        </p:nvPicPr>
        <p:blipFill>
          <a:blip r:embed="rId5"/>
          <a:stretch>
            <a:fillRect/>
          </a:stretch>
        </p:blipFill>
        <p:spPr>
          <a:xfrm>
            <a:off x="7448071" y="0"/>
            <a:ext cx="1695929" cy="1933575"/>
          </a:xfrm>
          <a:prstGeom prst="rect">
            <a:avLst/>
          </a:prstGeom>
        </p:spPr>
      </p:pic>
    </p:spTree>
  </p:cSld>
  <p:clrMapOvr>
    <a:masterClrMapping/>
  </p:clrMapOvr>
  <p:transition>
    <p:comb/>
    <p:sndAc>
      <p:stSnd>
        <p:snd r:embed="rId2" name="push.wav" builtIn="1"/>
      </p:stSnd>
    </p:sndAc>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ietlogo.jpg"/>
          <p:cNvPicPr>
            <a:picLocks noChangeAspect="1"/>
          </p:cNvPicPr>
          <p:nvPr/>
        </p:nvPicPr>
        <p:blipFill>
          <a:blip r:embed="rId3"/>
          <a:stretch>
            <a:fillRect/>
          </a:stretch>
        </p:blipFill>
        <p:spPr>
          <a:xfrm>
            <a:off x="0" y="0"/>
            <a:ext cx="1685925" cy="1638300"/>
          </a:xfrm>
          <a:prstGeom prst="rect">
            <a:avLst/>
          </a:prstGeom>
        </p:spPr>
      </p:pic>
      <p:pic>
        <p:nvPicPr>
          <p:cNvPr id="4" name="Picture 3" descr="sequence.PNG"/>
          <p:cNvPicPr>
            <a:picLocks noChangeAspect="1"/>
          </p:cNvPicPr>
          <p:nvPr/>
        </p:nvPicPr>
        <p:blipFill>
          <a:blip r:embed="rId4"/>
          <a:stretch>
            <a:fillRect/>
          </a:stretch>
        </p:blipFill>
        <p:spPr>
          <a:xfrm>
            <a:off x="1295400" y="1828800"/>
            <a:ext cx="7543799" cy="5029200"/>
          </a:xfrm>
          <a:prstGeom prst="rect">
            <a:avLst/>
          </a:prstGeom>
        </p:spPr>
      </p:pic>
      <p:sp>
        <p:nvSpPr>
          <p:cNvPr id="7" name="Rectangle 6"/>
          <p:cNvSpPr/>
          <p:nvPr/>
        </p:nvSpPr>
        <p:spPr>
          <a:xfrm>
            <a:off x="2362200" y="762000"/>
            <a:ext cx="5562600" cy="646331"/>
          </a:xfrm>
          <a:prstGeom prst="rect">
            <a:avLst/>
          </a:prstGeom>
        </p:spPr>
        <p:txBody>
          <a:bodyPr wrap="square">
            <a:spAutoFit/>
          </a:bodyPr>
          <a:lstStyle/>
          <a:p>
            <a:pPr lvl="0" algn="ctr"/>
            <a:r>
              <a:rPr lang="en-US" sz="3600" b="1" spc="200" dirty="0" smtClean="0">
                <a:ln w="29210">
                  <a:solidFill>
                    <a:srgbClr val="C32D2E">
                      <a:tint val="10000"/>
                    </a:srgbClr>
                  </a:solidFill>
                </a:ln>
                <a:solidFill>
                  <a:schemeClr val="tx2">
                    <a:lumMod val="60000"/>
                    <a:lumOff val="40000"/>
                  </a:schemeClr>
                </a:solidFill>
                <a:effectLst>
                  <a:innerShdw blurRad="50800" dist="50800" dir="8100000">
                    <a:srgbClr val="7D7D7D">
                      <a:alpha val="73000"/>
                    </a:srgbClr>
                  </a:innerShdw>
                </a:effectLst>
              </a:rPr>
              <a:t>Sequence diagram</a:t>
            </a:r>
            <a:endParaRPr lang="en-US" sz="3600" b="1" spc="200" dirty="0">
              <a:ln w="29210">
                <a:solidFill>
                  <a:srgbClr val="C32D2E">
                    <a:tint val="10000"/>
                  </a:srgbClr>
                </a:solidFill>
              </a:ln>
              <a:solidFill>
                <a:schemeClr val="tx2">
                  <a:lumMod val="60000"/>
                  <a:lumOff val="40000"/>
                </a:schemeClr>
              </a:solidFill>
              <a:effectLst>
                <a:innerShdw blurRad="50800" dist="50800" dir="8100000">
                  <a:srgbClr val="7D7D7D">
                    <a:alpha val="73000"/>
                  </a:srgbClr>
                </a:innerShdw>
              </a:effectLst>
            </a:endParaRPr>
          </a:p>
        </p:txBody>
      </p:sp>
      <p:pic>
        <p:nvPicPr>
          <p:cNvPr id="5" name="Picture 4" descr="Screenshot_2015-03-29-21-06-57-1.jpg"/>
          <p:cNvPicPr>
            <a:picLocks noChangeAspect="1"/>
          </p:cNvPicPr>
          <p:nvPr/>
        </p:nvPicPr>
        <p:blipFill>
          <a:blip r:embed="rId5"/>
          <a:stretch>
            <a:fillRect/>
          </a:stretch>
        </p:blipFill>
        <p:spPr>
          <a:xfrm>
            <a:off x="7381236" y="0"/>
            <a:ext cx="1762764" cy="2009775"/>
          </a:xfrm>
          <a:prstGeom prst="rect">
            <a:avLst/>
          </a:prstGeom>
        </p:spPr>
      </p:pic>
    </p:spTree>
  </p:cSld>
  <p:clrMapOvr>
    <a:masterClrMapping/>
  </p:clrMapOvr>
  <p:transition>
    <p:comb/>
    <p:sndAc>
      <p:stSnd>
        <p:snd r:embed="rId2" name="push.wav" builtIn="1"/>
      </p:stSnd>
    </p:sndAc>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229600" cy="1143000"/>
          </a:xfrm>
        </p:spPr>
        <p:txBody>
          <a:bodyPr>
            <a:normAutofit fontScale="90000"/>
          </a:bodyPr>
          <a:lstStyle/>
          <a:p>
            <a:r>
              <a:rPr lang="en-US" dirty="0" smtClean="0"/>
              <a:t>    </a:t>
            </a:r>
            <a:br>
              <a:rPr lang="en-US" dirty="0" smtClean="0"/>
            </a:br>
            <a:r>
              <a:rPr lang="en-US" dirty="0" smtClean="0"/>
              <a:t>            SYSTEM REQUIREMENTS</a:t>
            </a:r>
            <a:endParaRPr lang="en-US" dirty="0"/>
          </a:p>
        </p:txBody>
      </p:sp>
      <p:sp>
        <p:nvSpPr>
          <p:cNvPr id="3" name="Text Placeholder 2"/>
          <p:cNvSpPr>
            <a:spLocks noGrp="1"/>
          </p:cNvSpPr>
          <p:nvPr>
            <p:ph type="body" idx="1"/>
          </p:nvPr>
        </p:nvSpPr>
        <p:spPr>
          <a:xfrm>
            <a:off x="457200" y="1981200"/>
            <a:ext cx="4023360" cy="640080"/>
          </a:xfrm>
        </p:spPr>
        <p:txBody>
          <a:bodyPr>
            <a:normAutofit/>
          </a:bodyPr>
          <a:lstStyle/>
          <a:p>
            <a:r>
              <a:rPr lang="en-US" dirty="0" smtClean="0"/>
              <a:t>Hardware Requirements</a:t>
            </a:r>
            <a:endParaRPr lang="en-US" dirty="0"/>
          </a:p>
        </p:txBody>
      </p:sp>
      <p:sp>
        <p:nvSpPr>
          <p:cNvPr id="5" name="Text Placeholder 4"/>
          <p:cNvSpPr>
            <a:spLocks noGrp="1"/>
          </p:cNvSpPr>
          <p:nvPr>
            <p:ph type="body" sz="half" idx="3"/>
          </p:nvPr>
        </p:nvSpPr>
        <p:spPr>
          <a:xfrm>
            <a:off x="4800600" y="1905000"/>
            <a:ext cx="4023360" cy="640080"/>
          </a:xfrm>
        </p:spPr>
        <p:txBody>
          <a:bodyPr>
            <a:normAutofit/>
          </a:bodyPr>
          <a:lstStyle/>
          <a:p>
            <a:r>
              <a:rPr lang="en-US" dirty="0" smtClean="0"/>
              <a:t>Software Requirements</a:t>
            </a:r>
            <a:endParaRPr lang="en-US" dirty="0"/>
          </a:p>
        </p:txBody>
      </p:sp>
      <p:sp>
        <p:nvSpPr>
          <p:cNvPr id="4" name="Content Placeholder 3"/>
          <p:cNvSpPr>
            <a:spLocks noGrp="1"/>
          </p:cNvSpPr>
          <p:nvPr>
            <p:ph sz="quarter" idx="2"/>
          </p:nvPr>
        </p:nvSpPr>
        <p:spPr>
          <a:xfrm>
            <a:off x="609600" y="2819400"/>
            <a:ext cx="4023360" cy="2438400"/>
          </a:xfrm>
        </p:spPr>
        <p:txBody>
          <a:bodyPr/>
          <a:lstStyle/>
          <a:p>
            <a:r>
              <a:rPr lang="en-US" dirty="0" smtClean="0"/>
              <a:t>Intel Processor</a:t>
            </a:r>
          </a:p>
          <a:p>
            <a:r>
              <a:rPr lang="en-US" dirty="0" smtClean="0"/>
              <a:t>256 MB RAM</a:t>
            </a:r>
          </a:p>
          <a:p>
            <a:r>
              <a:rPr lang="en-US" dirty="0" smtClean="0"/>
              <a:t>Hard disk of minimum 8 GB</a:t>
            </a:r>
            <a:endParaRPr lang="en-US" dirty="0"/>
          </a:p>
        </p:txBody>
      </p:sp>
      <p:sp>
        <p:nvSpPr>
          <p:cNvPr id="6" name="Content Placeholder 5"/>
          <p:cNvSpPr>
            <a:spLocks noGrp="1"/>
          </p:cNvSpPr>
          <p:nvPr>
            <p:ph sz="quarter" idx="4"/>
          </p:nvPr>
        </p:nvSpPr>
        <p:spPr>
          <a:xfrm>
            <a:off x="4800600" y="2895600"/>
            <a:ext cx="4023360" cy="4114800"/>
          </a:xfrm>
        </p:spPr>
        <p:txBody>
          <a:bodyPr/>
          <a:lstStyle/>
          <a:p>
            <a:r>
              <a:rPr lang="en-US" dirty="0" smtClean="0"/>
              <a:t>Any version of windows</a:t>
            </a:r>
          </a:p>
          <a:p>
            <a:r>
              <a:rPr lang="en-US" dirty="0" smtClean="0"/>
              <a:t>MS SQL server</a:t>
            </a:r>
          </a:p>
          <a:p>
            <a:pPr>
              <a:buNone/>
            </a:pPr>
            <a:endParaRPr lang="en-US" dirty="0"/>
          </a:p>
        </p:txBody>
      </p:sp>
      <p:pic>
        <p:nvPicPr>
          <p:cNvPr id="7" name="Picture 6" descr="download.jpg"/>
          <p:cNvPicPr>
            <a:picLocks noChangeAspect="1"/>
          </p:cNvPicPr>
          <p:nvPr/>
        </p:nvPicPr>
        <p:blipFill>
          <a:blip r:embed="rId3"/>
          <a:stretch>
            <a:fillRect/>
          </a:stretch>
        </p:blipFill>
        <p:spPr>
          <a:xfrm>
            <a:off x="0" y="0"/>
            <a:ext cx="1685925" cy="1638300"/>
          </a:xfrm>
          <a:prstGeom prst="rect">
            <a:avLst/>
          </a:prstGeom>
        </p:spPr>
      </p:pic>
      <p:pic>
        <p:nvPicPr>
          <p:cNvPr id="8" name="Picture 7" descr="Screenshot_2015-03-29-21-06-57-1.jpg"/>
          <p:cNvPicPr>
            <a:picLocks noChangeAspect="1"/>
          </p:cNvPicPr>
          <p:nvPr/>
        </p:nvPicPr>
        <p:blipFill>
          <a:blip r:embed="rId4"/>
          <a:stretch>
            <a:fillRect/>
          </a:stretch>
        </p:blipFill>
        <p:spPr>
          <a:xfrm>
            <a:off x="7381236" y="0"/>
            <a:ext cx="1762764" cy="2009775"/>
          </a:xfrm>
          <a:prstGeom prst="rect">
            <a:avLst/>
          </a:prstGeom>
        </p:spPr>
      </p:pic>
    </p:spTree>
  </p:cSld>
  <p:clrMapOvr>
    <a:masterClrMapping/>
  </p:clrMapOvr>
  <p:transition>
    <p:comb/>
    <p:sndAc>
      <p:stSnd>
        <p:snd r:embed="rId2" name="push.wav" builtIn="1"/>
      </p:stSnd>
    </p:sndAc>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0" y="914400"/>
            <a:ext cx="8229600" cy="1143000"/>
          </a:xfrm>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algn="just">
              <a:buNone/>
            </a:pPr>
            <a:r>
              <a:rPr lang="en-US" i="1" dirty="0" smtClean="0"/>
              <a:t>  </a:t>
            </a:r>
            <a:endParaRPr lang="en-US" i="1" dirty="0" smtClean="0"/>
          </a:p>
          <a:p>
            <a:pPr algn="just">
              <a:buNone/>
            </a:pPr>
            <a:endParaRPr lang="en-US" i="1" dirty="0" smtClean="0"/>
          </a:p>
          <a:p>
            <a:pPr algn="just">
              <a:buNone/>
            </a:pPr>
            <a:r>
              <a:rPr lang="en-US" i="1" dirty="0" smtClean="0"/>
              <a:t>  </a:t>
            </a:r>
            <a:r>
              <a:rPr lang="en-US" i="1" dirty="0" smtClean="0"/>
              <a:t>The techniques proposed by our project will be resistant to dictionary attack. However these schemes are new to the users and the proposed authentication techniques are to be verified extensively for usability and effectiveness.</a:t>
            </a:r>
            <a:endParaRPr lang="en-US" i="1" dirty="0"/>
          </a:p>
        </p:txBody>
      </p:sp>
      <p:pic>
        <p:nvPicPr>
          <p:cNvPr id="4" name="Picture 3" descr="download.jpg"/>
          <p:cNvPicPr>
            <a:picLocks noChangeAspect="1"/>
          </p:cNvPicPr>
          <p:nvPr/>
        </p:nvPicPr>
        <p:blipFill>
          <a:blip r:embed="rId3"/>
          <a:stretch>
            <a:fillRect/>
          </a:stretch>
        </p:blipFill>
        <p:spPr>
          <a:xfrm>
            <a:off x="0" y="0"/>
            <a:ext cx="1685925" cy="1638300"/>
          </a:xfrm>
          <a:prstGeom prst="rect">
            <a:avLst/>
          </a:prstGeom>
        </p:spPr>
      </p:pic>
      <p:pic>
        <p:nvPicPr>
          <p:cNvPr id="5" name="Picture 4" descr="Screenshot_2015-03-29-21-06-57-1.jpg"/>
          <p:cNvPicPr>
            <a:picLocks noChangeAspect="1"/>
          </p:cNvPicPr>
          <p:nvPr/>
        </p:nvPicPr>
        <p:blipFill>
          <a:blip r:embed="rId4"/>
          <a:stretch>
            <a:fillRect/>
          </a:stretch>
        </p:blipFill>
        <p:spPr>
          <a:xfrm>
            <a:off x="7381236" y="0"/>
            <a:ext cx="1762764" cy="2009775"/>
          </a:xfrm>
          <a:prstGeom prst="rect">
            <a:avLst/>
          </a:prstGeom>
        </p:spPr>
      </p:pic>
    </p:spTree>
  </p:cSld>
  <p:clrMapOvr>
    <a:masterClrMapping/>
  </p:clrMapOvr>
  <p:transition>
    <p:comb/>
    <p:sndAc>
      <p:stSnd>
        <p:snd r:embed="rId2" name="push.wav" builtIn="1"/>
      </p:stSnd>
    </p:sndAc>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81000"/>
            <a:ext cx="7498080" cy="1143000"/>
          </a:xfrm>
        </p:spPr>
        <p:txBody>
          <a:bodyPr/>
          <a:lstStyle/>
          <a:p>
            <a:pPr algn="ctr"/>
            <a:r>
              <a:rPr lang="en-US" dirty="0" smtClean="0"/>
              <a:t>REFERENCES</a:t>
            </a:r>
            <a:endParaRPr lang="en-US" dirty="0"/>
          </a:p>
        </p:txBody>
      </p:sp>
      <p:sp>
        <p:nvSpPr>
          <p:cNvPr id="3" name="Content Placeholder 2"/>
          <p:cNvSpPr>
            <a:spLocks noGrp="1"/>
          </p:cNvSpPr>
          <p:nvPr>
            <p:ph idx="1"/>
          </p:nvPr>
        </p:nvSpPr>
        <p:spPr>
          <a:xfrm>
            <a:off x="1219200" y="2057400"/>
            <a:ext cx="7498080" cy="4800600"/>
          </a:xfrm>
        </p:spPr>
        <p:txBody>
          <a:bodyPr/>
          <a:lstStyle/>
          <a:p>
            <a:r>
              <a:rPr lang="en-US" dirty="0" smtClean="0"/>
              <a:t>G. Blonder, 1996. “Graphical passwords”</a:t>
            </a:r>
          </a:p>
          <a:p>
            <a:r>
              <a:rPr lang="en-US" dirty="0" smtClean="0">
                <a:hlinkClick r:id="rId3"/>
              </a:rPr>
              <a:t>http://www.oracle.com/us/corporate/Acquisitions/passlogix</a:t>
            </a:r>
            <a:endParaRPr lang="en-US" dirty="0" smtClean="0"/>
          </a:p>
          <a:p>
            <a:pPr>
              <a:buNone/>
            </a:pPr>
            <a:endParaRPr lang="en-US" dirty="0"/>
          </a:p>
        </p:txBody>
      </p:sp>
      <p:pic>
        <p:nvPicPr>
          <p:cNvPr id="4" name="Picture 3" descr="download.jpg"/>
          <p:cNvPicPr>
            <a:picLocks noChangeAspect="1"/>
          </p:cNvPicPr>
          <p:nvPr/>
        </p:nvPicPr>
        <p:blipFill>
          <a:blip r:embed="rId4"/>
          <a:stretch>
            <a:fillRect/>
          </a:stretch>
        </p:blipFill>
        <p:spPr>
          <a:xfrm>
            <a:off x="0" y="0"/>
            <a:ext cx="1685925" cy="1638300"/>
          </a:xfrm>
          <a:prstGeom prst="rect">
            <a:avLst/>
          </a:prstGeom>
        </p:spPr>
      </p:pic>
      <p:pic>
        <p:nvPicPr>
          <p:cNvPr id="5" name="Picture 4" descr="Screenshot_2015-03-29-21-06-57-1.jpg"/>
          <p:cNvPicPr>
            <a:picLocks noChangeAspect="1"/>
          </p:cNvPicPr>
          <p:nvPr/>
        </p:nvPicPr>
        <p:blipFill>
          <a:blip r:embed="rId5"/>
          <a:stretch>
            <a:fillRect/>
          </a:stretch>
        </p:blipFill>
        <p:spPr>
          <a:xfrm>
            <a:off x="7381236" y="0"/>
            <a:ext cx="1762764" cy="2009775"/>
          </a:xfrm>
          <a:prstGeom prst="rect">
            <a:avLst/>
          </a:prstGeom>
        </p:spPr>
      </p:pic>
    </p:spTree>
  </p:cSld>
  <p:clrMapOvr>
    <a:masterClrMapping/>
  </p:clrMapOvr>
  <p:transition>
    <p:comb/>
    <p:sndAc>
      <p:stSnd>
        <p:snd r:embed="rId2" name="push.wav" builtIn="1"/>
      </p:stSnd>
    </p:sndAc>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290</TotalTime>
  <Words>170</Words>
  <Application>Microsoft Office PowerPoint</Application>
  <PresentationFormat>On-screen Show (4:3)</PresentationFormat>
  <Paragraphs>34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Solstice</vt:lpstr>
      <vt:lpstr> COLOR SUBSTANTIATION OF PASSWORD</vt:lpstr>
      <vt:lpstr>INTRODUCTION</vt:lpstr>
      <vt:lpstr>PROPOSED SYSTEMS</vt:lpstr>
      <vt:lpstr>Slide 4</vt:lpstr>
      <vt:lpstr>Slide 5</vt:lpstr>
      <vt:lpstr>Slide 6</vt:lpstr>
      <vt:lpstr>                 SYSTEM REQUIREMENTS</vt:lpstr>
      <vt:lpstr>SUMMARY</vt:lpstr>
      <vt:lpstr>REFERENCES</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COLOR SUBSTANTIATION OF PASSWORD</dc:title>
  <dc:creator>RaghuNath</dc:creator>
  <cp:lastModifiedBy>admin</cp:lastModifiedBy>
  <cp:revision>46</cp:revision>
  <dcterms:created xsi:type="dcterms:W3CDTF">2015-01-13T05:20:20Z</dcterms:created>
  <dcterms:modified xsi:type="dcterms:W3CDTF">2015-03-30T01:26:35Z</dcterms:modified>
</cp:coreProperties>
</file>