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5" r:id="rId5"/>
    <p:sldId id="259" r:id="rId6"/>
    <p:sldId id="260" r:id="rId7"/>
    <p:sldId id="261" r:id="rId8"/>
    <p:sldId id="262" r:id="rId9"/>
    <p:sldId id="263" r:id="rId10"/>
    <p:sldId id="264" r:id="rId11"/>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101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vishwas" userId="b0ffa9b4d3d3a255" providerId="LiveId" clId="{4FECCA72-2857-48A6-9E38-5F455A38269D}"/>
    <pc:docChg chg="modSld">
      <pc:chgData name="sai vishwas" userId="b0ffa9b4d3d3a255" providerId="LiveId" clId="{4FECCA72-2857-48A6-9E38-5F455A38269D}" dt="2024-01-19T04:50:51.322" v="2" actId="20577"/>
      <pc:docMkLst>
        <pc:docMk/>
      </pc:docMkLst>
      <pc:sldChg chg="modSp mod">
        <pc:chgData name="sai vishwas" userId="b0ffa9b4d3d3a255" providerId="LiveId" clId="{4FECCA72-2857-48A6-9E38-5F455A38269D}" dt="2024-01-19T04:50:51.322" v="2" actId="20577"/>
        <pc:sldMkLst>
          <pc:docMk/>
          <pc:sldMk cId="0" sldId="257"/>
        </pc:sldMkLst>
        <pc:spChg chg="mod">
          <ac:chgData name="sai vishwas" userId="b0ffa9b4d3d3a255" providerId="LiveId" clId="{4FECCA72-2857-48A6-9E38-5F455A38269D}" dt="2024-01-19T04:50:51.322" v="2" actId="20577"/>
          <ac:spMkLst>
            <pc:docMk/>
            <pc:sldMk cId="0" sldId="257"/>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500"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600" b="0" i="0">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08525" y="200448"/>
            <a:ext cx="5172075" cy="680627"/>
          </a:xfrm>
          <a:prstGeom prst="rect">
            <a:avLst/>
          </a:prstGeom>
        </p:spPr>
        <p:txBody>
          <a:bodyPr wrap="square" lIns="0" tIns="0" rIns="0" bIns="0">
            <a:spAutoFit/>
          </a:bodyPr>
          <a:lstStyle>
            <a:lvl1pPr>
              <a:defRPr sz="2500"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a:xfrm>
            <a:off x="384725" y="1180796"/>
            <a:ext cx="8375015" cy="2268854"/>
          </a:xfrm>
          <a:prstGeom prst="rect">
            <a:avLst/>
          </a:prstGeom>
        </p:spPr>
        <p:txBody>
          <a:bodyPr wrap="square" lIns="0" tIns="0" rIns="0" bIns="0">
            <a:spAutoFit/>
          </a:bodyPr>
          <a:lstStyle>
            <a:lvl1pPr>
              <a:defRPr sz="1600" b="0" i="0">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1/19/2024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9825" y="1569720"/>
            <a:ext cx="6974840" cy="830580"/>
          </a:xfrm>
          <a:prstGeom prst="rect">
            <a:avLst/>
          </a:prstGeom>
        </p:spPr>
        <p:txBody>
          <a:bodyPr vert="horz" wrap="square" lIns="0" tIns="12700" rIns="0" bIns="0" rtlCol="0">
            <a:noAutofit/>
          </a:bodyPr>
          <a:lstStyle/>
          <a:p>
            <a:pPr marL="12700" indent="457200" algn="ctr">
              <a:lnSpc>
                <a:spcPct val="100000"/>
              </a:lnSpc>
              <a:spcBef>
                <a:spcPts val="3025"/>
              </a:spcBef>
            </a:pPr>
            <a:r>
              <a:rPr lang="en-IN" altLang="en-US" sz="4000" b="1" spc="-20" dirty="0">
                <a:latin typeface="Times New Roman" panose="02020603050405020304"/>
                <a:cs typeface="Times New Roman" panose="02020603050405020304"/>
              </a:rPr>
              <a:t>Demonstration of Keylogging</a:t>
            </a:r>
            <a:r>
              <a:rPr lang="en-IN" altLang="en-US" sz="2000" spc="-20" dirty="0">
                <a:latin typeface="Times New Roman" panose="02020603050405020304"/>
                <a:cs typeface="Times New Roman" panose="02020603050405020304"/>
              </a:rPr>
              <a:t> </a:t>
            </a:r>
            <a:endParaRPr sz="2000">
              <a:latin typeface="Times New Roman" panose="02020603050405020304"/>
              <a:cs typeface="Times New Roman" panose="02020603050405020304"/>
            </a:endParaRPr>
          </a:p>
          <a:p>
            <a:pPr marL="12700" indent="457200">
              <a:lnSpc>
                <a:spcPct val="100000"/>
              </a:lnSpc>
              <a:spcBef>
                <a:spcPts val="1220"/>
              </a:spcBef>
            </a:pPr>
            <a:r>
              <a:rPr lang="en-IN" altLang="en-US" sz="1500" b="1" dirty="0">
                <a:latin typeface="Times New Roman" panose="02020603050405020304"/>
                <a:cs typeface="Times New Roman" panose="02020603050405020304"/>
              </a:rPr>
              <a:t> </a:t>
            </a:r>
            <a:endParaRPr sz="1500">
              <a:latin typeface="Times New Roman" panose="02020603050405020304"/>
              <a:cs typeface="Times New Roman" panose="02020603050405020304"/>
            </a:endParaRPr>
          </a:p>
        </p:txBody>
      </p:sp>
      <p:sp>
        <p:nvSpPr>
          <p:cNvPr id="3" name="object 3"/>
          <p:cNvSpPr txBox="1"/>
          <p:nvPr/>
        </p:nvSpPr>
        <p:spPr>
          <a:xfrm>
            <a:off x="2029225" y="504476"/>
            <a:ext cx="6149340" cy="617855"/>
          </a:xfrm>
          <a:prstGeom prst="rect">
            <a:avLst/>
          </a:prstGeom>
        </p:spPr>
        <p:txBody>
          <a:bodyPr vert="horz" wrap="square" lIns="0" tIns="12065" rIns="0" bIns="0" rtlCol="0">
            <a:spAutoFit/>
          </a:bodyPr>
          <a:lstStyle/>
          <a:p>
            <a:pPr marL="12700">
              <a:lnSpc>
                <a:spcPts val="1620"/>
              </a:lnSpc>
              <a:spcBef>
                <a:spcPts val="95"/>
              </a:spcBef>
            </a:pPr>
            <a:r>
              <a:rPr sz="1500" b="1" spc="-30" dirty="0">
                <a:latin typeface="Times New Roman" panose="02020603050405020304"/>
                <a:cs typeface="Times New Roman" panose="02020603050405020304"/>
              </a:rPr>
              <a:t>MATURI</a:t>
            </a:r>
            <a:r>
              <a:rPr sz="1500" b="1" spc="-45" dirty="0">
                <a:latin typeface="Times New Roman" panose="02020603050405020304"/>
                <a:cs typeface="Times New Roman" panose="02020603050405020304"/>
              </a:rPr>
              <a:t> </a:t>
            </a:r>
            <a:r>
              <a:rPr sz="1500" b="1" spc="-55" dirty="0">
                <a:latin typeface="Times New Roman" panose="02020603050405020304"/>
                <a:cs typeface="Times New Roman" panose="02020603050405020304"/>
              </a:rPr>
              <a:t>VENKATA</a:t>
            </a:r>
            <a:r>
              <a:rPr sz="1500" b="1" spc="-85" dirty="0">
                <a:latin typeface="Times New Roman" panose="02020603050405020304"/>
                <a:cs typeface="Times New Roman" panose="02020603050405020304"/>
              </a:rPr>
              <a:t> </a:t>
            </a:r>
            <a:r>
              <a:rPr sz="1500" b="1" spc="-20" dirty="0">
                <a:latin typeface="Times New Roman" panose="02020603050405020304"/>
                <a:cs typeface="Times New Roman" panose="02020603050405020304"/>
              </a:rPr>
              <a:t>SUBBA</a:t>
            </a:r>
            <a:r>
              <a:rPr sz="1500" b="1" spc="-85" dirty="0">
                <a:latin typeface="Times New Roman" panose="02020603050405020304"/>
                <a:cs typeface="Times New Roman" panose="02020603050405020304"/>
              </a:rPr>
              <a:t> </a:t>
            </a:r>
            <a:r>
              <a:rPr sz="1500" b="1" dirty="0">
                <a:latin typeface="Times New Roman" panose="02020603050405020304"/>
                <a:cs typeface="Times New Roman" panose="02020603050405020304"/>
              </a:rPr>
              <a:t>RAO</a:t>
            </a:r>
            <a:r>
              <a:rPr sz="1500" b="1" spc="-10" dirty="0">
                <a:latin typeface="Times New Roman" panose="02020603050405020304"/>
                <a:cs typeface="Times New Roman" panose="02020603050405020304"/>
              </a:rPr>
              <a:t> </a:t>
            </a:r>
            <a:r>
              <a:rPr sz="1500" b="1" spc="-30" dirty="0">
                <a:latin typeface="Times New Roman" panose="02020603050405020304"/>
                <a:cs typeface="Times New Roman" panose="02020603050405020304"/>
              </a:rPr>
              <a:t>(M.V.S.R)</a:t>
            </a:r>
            <a:r>
              <a:rPr sz="1500" b="1" spc="-10" dirty="0">
                <a:latin typeface="Times New Roman" panose="02020603050405020304"/>
                <a:cs typeface="Times New Roman" panose="02020603050405020304"/>
              </a:rPr>
              <a:t> ENGINEERING COLLEGE</a:t>
            </a:r>
            <a:endParaRPr sz="1500">
              <a:latin typeface="Times New Roman" panose="02020603050405020304"/>
              <a:cs typeface="Times New Roman" panose="02020603050405020304"/>
            </a:endParaRPr>
          </a:p>
          <a:p>
            <a:pPr marR="260985" algn="ctr">
              <a:lnSpc>
                <a:spcPts val="1435"/>
              </a:lnSpc>
            </a:pPr>
            <a:r>
              <a:rPr sz="1500" b="1" spc="-20" dirty="0">
                <a:latin typeface="Times New Roman" panose="02020603050405020304"/>
                <a:cs typeface="Times New Roman" panose="02020603050405020304"/>
              </a:rPr>
              <a:t>(An</a:t>
            </a:r>
            <a:r>
              <a:rPr sz="1500" b="1" spc="-85" dirty="0">
                <a:latin typeface="Times New Roman" panose="02020603050405020304"/>
                <a:cs typeface="Times New Roman" panose="02020603050405020304"/>
              </a:rPr>
              <a:t> </a:t>
            </a:r>
            <a:r>
              <a:rPr sz="1500" b="1" spc="-10" dirty="0">
                <a:latin typeface="Times New Roman" panose="02020603050405020304"/>
                <a:cs typeface="Times New Roman" panose="02020603050405020304"/>
              </a:rPr>
              <a:t>Autonomous Institution)</a:t>
            </a:r>
            <a:endParaRPr sz="1500">
              <a:latin typeface="Times New Roman" panose="02020603050405020304"/>
              <a:cs typeface="Times New Roman" panose="02020603050405020304"/>
            </a:endParaRPr>
          </a:p>
          <a:p>
            <a:pPr marR="227330" algn="ctr">
              <a:lnSpc>
                <a:spcPts val="1620"/>
              </a:lnSpc>
            </a:pPr>
            <a:r>
              <a:rPr sz="1500" spc="-10" dirty="0">
                <a:latin typeface="Times New Roman" panose="02020603050405020304"/>
                <a:cs typeface="Times New Roman" panose="02020603050405020304"/>
              </a:rPr>
              <a:t>Department</a:t>
            </a:r>
            <a:r>
              <a:rPr sz="1500" spc="-40" dirty="0">
                <a:latin typeface="Times New Roman" panose="02020603050405020304"/>
                <a:cs typeface="Times New Roman" panose="02020603050405020304"/>
              </a:rPr>
              <a:t> </a:t>
            </a:r>
            <a:r>
              <a:rPr sz="1500" dirty="0">
                <a:latin typeface="Times New Roman" panose="02020603050405020304"/>
                <a:cs typeface="Times New Roman" panose="02020603050405020304"/>
              </a:rPr>
              <a:t>of</a:t>
            </a:r>
            <a:r>
              <a:rPr sz="1500" spc="-40" dirty="0">
                <a:latin typeface="Times New Roman" panose="02020603050405020304"/>
                <a:cs typeface="Times New Roman" panose="02020603050405020304"/>
              </a:rPr>
              <a:t> </a:t>
            </a:r>
            <a:r>
              <a:rPr sz="1500" dirty="0">
                <a:latin typeface="Times New Roman" panose="02020603050405020304"/>
                <a:cs typeface="Times New Roman" panose="02020603050405020304"/>
              </a:rPr>
              <a:t>Information</a:t>
            </a:r>
            <a:r>
              <a:rPr sz="1500" spc="-35"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technology</a:t>
            </a:r>
            <a:endParaRPr sz="1500">
              <a:latin typeface="Times New Roman" panose="02020603050405020304"/>
              <a:cs typeface="Times New Roman" panose="02020603050405020304"/>
            </a:endParaRPr>
          </a:p>
        </p:txBody>
      </p:sp>
      <p:pic>
        <p:nvPicPr>
          <p:cNvPr id="4" name="object 4"/>
          <p:cNvPicPr/>
          <p:nvPr/>
        </p:nvPicPr>
        <p:blipFill>
          <a:blip r:embed="rId2" cstate="print"/>
          <a:stretch>
            <a:fillRect/>
          </a:stretch>
        </p:blipFill>
        <p:spPr>
          <a:xfrm>
            <a:off x="288358" y="255164"/>
            <a:ext cx="1272537" cy="1165806"/>
          </a:xfrm>
          <a:prstGeom prst="rect">
            <a:avLst/>
          </a:prstGeom>
        </p:spPr>
      </p:pic>
      <p:sp>
        <p:nvSpPr>
          <p:cNvPr id="5" name="object 5"/>
          <p:cNvSpPr txBox="1"/>
          <p:nvPr/>
        </p:nvSpPr>
        <p:spPr>
          <a:xfrm>
            <a:off x="228340" y="3050217"/>
            <a:ext cx="2413635" cy="1873885"/>
          </a:xfrm>
          <a:prstGeom prst="rect">
            <a:avLst/>
          </a:prstGeom>
        </p:spPr>
        <p:txBody>
          <a:bodyPr vert="horz" wrap="square" lIns="0" tIns="12700" rIns="0" bIns="0" rtlCol="0">
            <a:spAutoFit/>
          </a:bodyPr>
          <a:lstStyle/>
          <a:p>
            <a:pPr marL="12700">
              <a:lnSpc>
                <a:spcPct val="100000"/>
              </a:lnSpc>
              <a:spcBef>
                <a:spcPts val="100"/>
              </a:spcBef>
            </a:pPr>
            <a:r>
              <a:rPr lang="en-IN" altLang="" sz="1600" b="1" spc="-10" dirty="0">
                <a:latin typeface="Times New Roman" panose="02020603050405020304"/>
                <a:cs typeface="Times New Roman" panose="02020603050405020304"/>
              </a:rPr>
              <a:t>S.Sai Vishwas</a:t>
            </a:r>
          </a:p>
          <a:p>
            <a:pPr marL="12700">
              <a:lnSpc>
                <a:spcPct val="100000"/>
              </a:lnSpc>
              <a:spcBef>
                <a:spcPts val="100"/>
              </a:spcBef>
            </a:pPr>
            <a:r>
              <a:rPr sz="1300" spc="-10" dirty="0">
                <a:latin typeface="Times New Roman" panose="02020603050405020304"/>
                <a:cs typeface="Times New Roman" panose="02020603050405020304"/>
              </a:rPr>
              <a:t>2451-21-737-</a:t>
            </a:r>
            <a:r>
              <a:rPr lang="en-IN" altLang="en-US" sz="1300" spc="-10" dirty="0">
                <a:latin typeface="Times New Roman" panose="02020603050405020304"/>
                <a:cs typeface="Times New Roman" panose="02020603050405020304"/>
              </a:rPr>
              <a:t>146</a:t>
            </a:r>
            <a:endParaRPr sz="1300">
              <a:latin typeface="Times New Roman" panose="02020603050405020304"/>
              <a:cs typeface="Times New Roman" panose="02020603050405020304"/>
            </a:endParaRPr>
          </a:p>
          <a:p>
            <a:pPr marL="12700">
              <a:lnSpc>
                <a:spcPts val="1915"/>
              </a:lnSpc>
            </a:pPr>
            <a:r>
              <a:rPr lang="en-IN" altLang="" sz="1600" b="1" dirty="0">
                <a:latin typeface="Times New Roman" panose="02020603050405020304"/>
                <a:cs typeface="Times New Roman" panose="02020603050405020304"/>
              </a:rPr>
              <a:t>K.Sai Shankar</a:t>
            </a:r>
          </a:p>
          <a:p>
            <a:pPr marL="12700">
              <a:lnSpc>
                <a:spcPts val="1915"/>
              </a:lnSpc>
            </a:pPr>
            <a:r>
              <a:rPr sz="1400" dirty="0">
                <a:latin typeface="Times New Roman" panose="02020603050405020304"/>
                <a:cs typeface="Times New Roman" panose="02020603050405020304"/>
              </a:rPr>
              <a:t>2451-21-737-</a:t>
            </a:r>
            <a:r>
              <a:rPr lang="en-IN" altLang="en-US" sz="1400" dirty="0">
                <a:latin typeface="Times New Roman" panose="02020603050405020304"/>
                <a:cs typeface="Times New Roman" panose="02020603050405020304"/>
              </a:rPr>
              <a:t>162</a:t>
            </a:r>
            <a:endParaRPr sz="1400">
              <a:latin typeface="Times New Roman" panose="02020603050405020304"/>
              <a:cs typeface="Times New Roman" panose="02020603050405020304"/>
            </a:endParaRPr>
          </a:p>
          <a:p>
            <a:pPr marL="12700">
              <a:lnSpc>
                <a:spcPts val="1915"/>
              </a:lnSpc>
            </a:pPr>
            <a:r>
              <a:rPr lang="en-IN" altLang="" sz="1600" b="1">
                <a:latin typeface="Times New Roman" panose="02020603050405020304"/>
                <a:cs typeface="Times New Roman" panose="02020603050405020304"/>
              </a:rPr>
              <a:t>B.Neeraj Kumar</a:t>
            </a:r>
            <a:endParaRPr sz="1600" b="1">
              <a:latin typeface="Times New Roman" panose="02020603050405020304"/>
              <a:cs typeface="Times New Roman" panose="02020603050405020304"/>
            </a:endParaRPr>
          </a:p>
          <a:p>
            <a:pPr marL="12700">
              <a:lnSpc>
                <a:spcPct val="100000"/>
              </a:lnSpc>
              <a:spcBef>
                <a:spcPts val="10"/>
              </a:spcBef>
            </a:pPr>
            <a:r>
              <a:rPr sz="1300" spc="-10" dirty="0">
                <a:latin typeface="Times New Roman" panose="02020603050405020304"/>
                <a:cs typeface="Times New Roman" panose="02020603050405020304"/>
              </a:rPr>
              <a:t>2451-21-737-</a:t>
            </a:r>
            <a:r>
              <a:rPr lang="en-IN" altLang="" sz="1300" spc="-10" dirty="0">
                <a:latin typeface="Times New Roman" panose="02020603050405020304"/>
                <a:cs typeface="Times New Roman" panose="02020603050405020304"/>
              </a:rPr>
              <a:t>145</a:t>
            </a:r>
          </a:p>
          <a:p>
            <a:pPr marL="12700">
              <a:lnSpc>
                <a:spcPct val="100000"/>
              </a:lnSpc>
              <a:spcBef>
                <a:spcPts val="10"/>
              </a:spcBef>
            </a:pPr>
            <a:r>
              <a:rPr lang="en-IN" altLang="" sz="1600" b="1" spc="-10" dirty="0">
                <a:latin typeface="Times New Roman" panose="02020603050405020304"/>
                <a:cs typeface="Times New Roman" panose="02020603050405020304"/>
              </a:rPr>
              <a:t>N.Ravi Teja</a:t>
            </a:r>
          </a:p>
          <a:p>
            <a:pPr marL="12700">
              <a:lnSpc>
                <a:spcPct val="100000"/>
              </a:lnSpc>
              <a:spcBef>
                <a:spcPts val="10"/>
              </a:spcBef>
            </a:pPr>
            <a:r>
              <a:rPr lang="en-IN" altLang="" sz="1400" b="0" spc="-10" dirty="0">
                <a:latin typeface="Times New Roman" panose="02020603050405020304"/>
                <a:cs typeface="Times New Roman" panose="02020603050405020304"/>
              </a:rPr>
              <a:t>2451-21-737-147</a:t>
            </a:r>
          </a:p>
        </p:txBody>
      </p:sp>
      <p:sp>
        <p:nvSpPr>
          <p:cNvPr id="6" name="object 6"/>
          <p:cNvSpPr txBox="1"/>
          <p:nvPr/>
        </p:nvSpPr>
        <p:spPr>
          <a:xfrm>
            <a:off x="5348605" y="3729990"/>
            <a:ext cx="3564890" cy="1214755"/>
          </a:xfrm>
          <a:prstGeom prst="rect">
            <a:avLst/>
          </a:prstGeom>
        </p:spPr>
        <p:txBody>
          <a:bodyPr vert="horz" wrap="square" lIns="0" tIns="51435" rIns="0" bIns="0" rtlCol="0">
            <a:spAutoFit/>
          </a:bodyPr>
          <a:lstStyle/>
          <a:p>
            <a:pPr marL="12700">
              <a:lnSpc>
                <a:spcPct val="100000"/>
              </a:lnSpc>
              <a:spcBef>
                <a:spcPts val="405"/>
              </a:spcBef>
            </a:pPr>
            <a:r>
              <a:rPr sz="1700" b="1" spc="-25" dirty="0">
                <a:latin typeface="Times New Roman" panose="02020603050405020304"/>
                <a:cs typeface="Times New Roman" panose="02020603050405020304"/>
              </a:rPr>
              <a:t>DETAILS</a:t>
            </a:r>
            <a:r>
              <a:rPr sz="1700" b="1" spc="-50" dirty="0">
                <a:latin typeface="Times New Roman" panose="02020603050405020304"/>
                <a:cs typeface="Times New Roman" panose="02020603050405020304"/>
              </a:rPr>
              <a:t> </a:t>
            </a:r>
            <a:r>
              <a:rPr sz="1700" b="1" dirty="0">
                <a:latin typeface="Times New Roman" panose="02020603050405020304"/>
                <a:cs typeface="Times New Roman" panose="02020603050405020304"/>
              </a:rPr>
              <a:t>OF</a:t>
            </a:r>
            <a:r>
              <a:rPr sz="1700" b="1" spc="-105" dirty="0">
                <a:latin typeface="Times New Roman" panose="02020603050405020304"/>
                <a:cs typeface="Times New Roman" panose="02020603050405020304"/>
              </a:rPr>
              <a:t> </a:t>
            </a:r>
            <a:r>
              <a:rPr sz="1700" b="1" spc="-10" dirty="0">
                <a:latin typeface="Times New Roman" panose="02020603050405020304"/>
                <a:cs typeface="Times New Roman" panose="02020603050405020304"/>
              </a:rPr>
              <a:t>INTERNSHIP</a:t>
            </a:r>
            <a:endParaRPr sz="1700">
              <a:latin typeface="Times New Roman" panose="02020603050405020304"/>
              <a:cs typeface="Times New Roman" panose="02020603050405020304"/>
            </a:endParaRPr>
          </a:p>
          <a:p>
            <a:pPr marL="12700">
              <a:lnSpc>
                <a:spcPct val="100000"/>
              </a:lnSpc>
              <a:spcBef>
                <a:spcPts val="305"/>
              </a:spcBef>
            </a:pPr>
            <a:r>
              <a:rPr sz="1700" b="1" dirty="0">
                <a:latin typeface="Times New Roman" panose="02020603050405020304"/>
                <a:cs typeface="Times New Roman" panose="02020603050405020304"/>
              </a:rPr>
              <a:t>Name</a:t>
            </a:r>
            <a:r>
              <a:rPr sz="1700" dirty="0">
                <a:latin typeface="Times New Roman" panose="02020603050405020304"/>
                <a:cs typeface="Times New Roman" panose="02020603050405020304"/>
              </a:rPr>
              <a:t>:</a:t>
            </a:r>
            <a:r>
              <a:rPr sz="1700" spc="-35" dirty="0">
                <a:latin typeface="Times New Roman" panose="02020603050405020304"/>
                <a:cs typeface="Times New Roman" panose="02020603050405020304"/>
              </a:rPr>
              <a:t> </a:t>
            </a:r>
            <a:r>
              <a:rPr lang="en-IN" altLang="en-US" sz="1700" dirty="0">
                <a:latin typeface="Times New Roman" panose="02020603050405020304"/>
                <a:cs typeface="Times New Roman" panose="02020603050405020304"/>
              </a:rPr>
              <a:t>AICTE - EduSkills,Cyber_Ekta</a:t>
            </a:r>
            <a:endParaRPr sz="1700">
              <a:latin typeface="Times New Roman" panose="02020603050405020304"/>
              <a:cs typeface="Times New Roman" panose="02020603050405020304"/>
            </a:endParaRPr>
          </a:p>
          <a:p>
            <a:pPr marL="12700">
              <a:lnSpc>
                <a:spcPct val="100000"/>
              </a:lnSpc>
              <a:spcBef>
                <a:spcPts val="305"/>
              </a:spcBef>
            </a:pPr>
            <a:r>
              <a:rPr sz="1700" b="1" dirty="0">
                <a:latin typeface="Times New Roman" panose="02020603050405020304"/>
                <a:cs typeface="Times New Roman" panose="02020603050405020304"/>
              </a:rPr>
              <a:t>Domain:</a:t>
            </a:r>
            <a:r>
              <a:rPr sz="1700" b="1" spc="-5" dirty="0">
                <a:latin typeface="Times New Roman" panose="02020603050405020304"/>
                <a:cs typeface="Times New Roman" panose="02020603050405020304"/>
              </a:rPr>
              <a:t> </a:t>
            </a:r>
            <a:r>
              <a:rPr lang="en-IN" altLang="" sz="1700" b="0" spc="-5" dirty="0">
                <a:latin typeface="Times New Roman" panose="02020603050405020304"/>
                <a:cs typeface="Times New Roman" panose="02020603050405020304"/>
              </a:rPr>
              <a:t>Cybersecurity</a:t>
            </a:r>
            <a:endParaRPr lang="en-IN" altLang="en-US" sz="1700" spc="-10" dirty="0">
              <a:latin typeface="Times New Roman" panose="02020603050405020304"/>
              <a:cs typeface="Times New Roman" panose="02020603050405020304"/>
            </a:endParaRPr>
          </a:p>
          <a:p>
            <a:pPr marL="12700">
              <a:lnSpc>
                <a:spcPct val="100000"/>
              </a:lnSpc>
              <a:spcBef>
                <a:spcPts val="305"/>
              </a:spcBef>
            </a:pPr>
            <a:r>
              <a:rPr sz="1700" b="1" dirty="0">
                <a:latin typeface="Times New Roman" panose="02020603050405020304"/>
                <a:cs typeface="Times New Roman" panose="02020603050405020304"/>
              </a:rPr>
              <a:t>Duration</a:t>
            </a:r>
            <a:r>
              <a:rPr sz="1700" b="0" dirty="0">
                <a:latin typeface="Times New Roman" panose="02020603050405020304"/>
                <a:cs typeface="Times New Roman" panose="02020603050405020304"/>
              </a:rPr>
              <a:t>:</a:t>
            </a:r>
            <a:r>
              <a:rPr sz="1700" b="0" spc="-5" dirty="0">
                <a:latin typeface="Times New Roman" panose="02020603050405020304"/>
                <a:cs typeface="Times New Roman" panose="02020603050405020304"/>
              </a:rPr>
              <a:t> </a:t>
            </a:r>
            <a:r>
              <a:rPr lang="en-IN" altLang="" sz="1700" b="0" spc="-5" dirty="0">
                <a:latin typeface="Times New Roman" panose="02020603050405020304"/>
                <a:cs typeface="Times New Roman" panose="02020603050405020304"/>
              </a:rPr>
              <a:t>8</a:t>
            </a:r>
            <a:r>
              <a:rPr lang="en-IN" altLang="en-US" sz="1700" b="0" spc="-5" dirty="0">
                <a:latin typeface="Times New Roman" panose="02020603050405020304"/>
                <a:cs typeface="Times New Roman" panose="02020603050405020304"/>
              </a:rPr>
              <a:t> Weeks</a:t>
            </a:r>
          </a:p>
        </p:txBody>
      </p:sp>
      <p:sp>
        <p:nvSpPr>
          <p:cNvPr id="7" name="Text Box 6"/>
          <p:cNvSpPr txBox="1"/>
          <p:nvPr/>
        </p:nvSpPr>
        <p:spPr>
          <a:xfrm>
            <a:off x="152400" y="2343150"/>
            <a:ext cx="1621790" cy="706755"/>
          </a:xfrm>
          <a:prstGeom prst="rect">
            <a:avLst/>
          </a:prstGeom>
          <a:noFill/>
        </p:spPr>
        <p:txBody>
          <a:bodyPr wrap="square" rtlCol="0">
            <a:spAutoFit/>
          </a:bodyPr>
          <a:lstStyle/>
          <a:p>
            <a:r>
              <a:rPr lang="en-IN" altLang="en-US" sz="2000">
                <a:latin typeface="Times New Roman" panose="02020603050405020304" charset="0"/>
                <a:cs typeface="Times New Roman" panose="02020603050405020304" charset="0"/>
              </a:rPr>
              <a:t>Team no:03</a:t>
            </a:r>
          </a:p>
          <a:p>
            <a:r>
              <a:rPr lang="en-IN" altLang="en-US" sz="2000">
                <a:latin typeface="Times New Roman" panose="02020603050405020304" charset="0"/>
                <a:cs typeface="Times New Roman" panose="02020603050405020304" charset="0"/>
              </a:rPr>
              <a:t>Team Details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7640" rIns="0" bIns="0" rtlCol="0">
            <a:spAutoFit/>
          </a:bodyPr>
          <a:lstStyle/>
          <a:p>
            <a:pPr marL="88900">
              <a:lnSpc>
                <a:spcPct val="100000"/>
              </a:lnSpc>
              <a:spcBef>
                <a:spcPts val="120"/>
              </a:spcBef>
            </a:pPr>
            <a:r>
              <a:rPr spc="-10" dirty="0"/>
              <a:t>CONCLUSION</a:t>
            </a:r>
          </a:p>
        </p:txBody>
      </p:sp>
      <p:sp>
        <p:nvSpPr>
          <p:cNvPr id="3" name="object 3"/>
          <p:cNvSpPr txBox="1">
            <a:spLocks noGrp="1"/>
          </p:cNvSpPr>
          <p:nvPr>
            <p:ph type="body" idx="1"/>
          </p:nvPr>
        </p:nvSpPr>
        <p:spPr>
          <a:xfrm>
            <a:off x="384725" y="1180796"/>
            <a:ext cx="8375015" cy="1991995"/>
          </a:xfrm>
          <a:prstGeom prst="rect">
            <a:avLst/>
          </a:prstGeom>
        </p:spPr>
        <p:txBody>
          <a:bodyPr vert="horz" wrap="square" lIns="0" tIns="12700" rIns="0" bIns="0" rtlCol="0">
            <a:spAutoFit/>
          </a:bodyPr>
          <a:lstStyle/>
          <a:p>
            <a:pPr marL="12700" marR="5080" algn="just">
              <a:lnSpc>
                <a:spcPct val="115000"/>
              </a:lnSpc>
              <a:spcBef>
                <a:spcPts val="100"/>
              </a:spcBef>
            </a:pPr>
            <a:r>
              <a:rPr dirty="0"/>
              <a:t>Keyloggers are sophisticated tools that can access not only the platform, but also the user’s private information like their name, password, pin, card and bank statement. While some keyloggers are utilized in a legal manner, the creators of many keyloggers do so unlawfully. The most frequent keylogger types and strategies used to hide themselves while subverting a user's PC were examined in this study. In addition, we looked at the present situation of keyloggers and the methods through which they spread Finally, we looked into existing detection methods and made some recommendations for prevention.</a:t>
            </a:r>
          </a:p>
        </p:txBody>
      </p:sp>
      <p:sp>
        <p:nvSpPr>
          <p:cNvPr id="4" name="object 4"/>
          <p:cNvSpPr/>
          <p:nvPr/>
        </p:nvSpPr>
        <p:spPr>
          <a:xfrm>
            <a:off x="22749" y="917266"/>
            <a:ext cx="9121775" cy="22860"/>
          </a:xfrm>
          <a:custGeom>
            <a:avLst/>
            <a:gdLst/>
            <a:ahLst/>
            <a:cxnLst/>
            <a:rect l="l" t="t" r="r" b="b"/>
            <a:pathLst>
              <a:path w="9121775" h="22859">
                <a:moveTo>
                  <a:pt x="0" y="22758"/>
                </a:moveTo>
                <a:lnTo>
                  <a:pt x="9121249" y="0"/>
                </a:lnTo>
              </a:path>
            </a:pathLst>
          </a:custGeom>
          <a:ln w="9524">
            <a:solidFill>
              <a:srgbClr val="595959"/>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7640" rIns="0" bIns="0" rtlCol="0">
            <a:spAutoFit/>
          </a:bodyPr>
          <a:lstStyle/>
          <a:p>
            <a:pPr marL="165100">
              <a:lnSpc>
                <a:spcPct val="100000"/>
              </a:lnSpc>
              <a:spcBef>
                <a:spcPts val="120"/>
              </a:spcBef>
            </a:pPr>
            <a:r>
              <a:rPr spc="-10" dirty="0"/>
              <a:t>ABSTRACT</a:t>
            </a:r>
          </a:p>
        </p:txBody>
      </p:sp>
      <p:sp>
        <p:nvSpPr>
          <p:cNvPr id="3" name="object 3"/>
          <p:cNvSpPr txBox="1"/>
          <p:nvPr/>
        </p:nvSpPr>
        <p:spPr>
          <a:xfrm>
            <a:off x="228515" y="1181320"/>
            <a:ext cx="8567420" cy="2781300"/>
          </a:xfrm>
          <a:prstGeom prst="rect">
            <a:avLst/>
          </a:prstGeom>
        </p:spPr>
        <p:txBody>
          <a:bodyPr vert="horz" wrap="square" lIns="0" tIns="11430" rIns="0" bIns="0" rtlCol="0">
            <a:spAutoFit/>
          </a:bodyPr>
          <a:lstStyle/>
          <a:p>
            <a:pPr algn="just"/>
            <a:r>
              <a:rPr lang="en-US" sz="1500" dirty="0">
                <a:latin typeface="Times New Roman" panose="02020603050405020304" charset="0"/>
                <a:ea typeface="+mn-lt"/>
                <a:cs typeface="Times New Roman" panose="02020603050405020304" charset="0"/>
                <a:sym typeface="+mn-ea"/>
              </a:rPr>
              <a:t>Keyloggers have been a subject of interest in cybersecurity due to their potential for misuse. In this case study, development and functionality of a Python based keylogging software are explored, which serves as a tool for demonstrating keylogging capabilities. Three primary aspects of this software are capturing keystrokes, extracting system information, and transmitting collected data via email. Software’s ability to silently record keystrokes made by users on a targeted system is showcased. The keylogger not only captures keystrokes but also extracts valuable system information such as system specifications, user profiles, and network related details. Another functionality of the keylogger is its ability to transmit the collected data via email to a predetermined recipient. By investigating these aspects of the keylogging software, this case study aims to raise awareness about the capabilities about potential threats posed by such tools .It emphasizes the significance of cybersecurity practices, including proactive measures to safeguard systems and data against keyloggers and other malicious software. In conclusion, this case study underscores the importance of responsible utilization and ethical considerations when using tools designed for such surveillance.</a:t>
            </a:r>
            <a:endParaRPr sz="1500" dirty="0">
              <a:solidFill>
                <a:srgbClr val="374151"/>
              </a:solidFill>
              <a:latin typeface="Times New Roman" panose="02020603050405020304" charset="0"/>
              <a:cs typeface="Times New Roman" panose="02020603050405020304" charset="0"/>
            </a:endParaRPr>
          </a:p>
        </p:txBody>
      </p:sp>
      <p:sp>
        <p:nvSpPr>
          <p:cNvPr id="4" name="object 4"/>
          <p:cNvSpPr/>
          <p:nvPr/>
        </p:nvSpPr>
        <p:spPr>
          <a:xfrm>
            <a:off x="22749" y="993466"/>
            <a:ext cx="9121775" cy="22860"/>
          </a:xfrm>
          <a:custGeom>
            <a:avLst/>
            <a:gdLst/>
            <a:ahLst/>
            <a:cxnLst/>
            <a:rect l="l" t="t" r="r" b="b"/>
            <a:pathLst>
              <a:path w="9121775" h="22859">
                <a:moveTo>
                  <a:pt x="0" y="22758"/>
                </a:moveTo>
                <a:lnTo>
                  <a:pt x="9121249" y="0"/>
                </a:lnTo>
              </a:path>
            </a:pathLst>
          </a:custGeom>
          <a:ln w="9524">
            <a:solidFill>
              <a:srgbClr val="595959"/>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4894" rIns="0" bIns="0" rtlCol="0">
            <a:spAutoFit/>
          </a:bodyPr>
          <a:lstStyle/>
          <a:p>
            <a:pPr marL="80645">
              <a:lnSpc>
                <a:spcPct val="100000"/>
              </a:lnSpc>
              <a:spcBef>
                <a:spcPts val="140"/>
              </a:spcBef>
            </a:pPr>
            <a:r>
              <a:rPr sz="2300" spc="-10" dirty="0"/>
              <a:t>INTRODUCTION</a:t>
            </a:r>
            <a:endParaRPr sz="2300"/>
          </a:p>
        </p:txBody>
      </p:sp>
      <p:sp>
        <p:nvSpPr>
          <p:cNvPr id="3" name="object 3"/>
          <p:cNvSpPr txBox="1"/>
          <p:nvPr/>
        </p:nvSpPr>
        <p:spPr>
          <a:xfrm>
            <a:off x="384725" y="1039114"/>
            <a:ext cx="8331834" cy="1605280"/>
          </a:xfrm>
          <a:prstGeom prst="rect">
            <a:avLst/>
          </a:prstGeom>
        </p:spPr>
        <p:txBody>
          <a:bodyPr vert="horz" wrap="square" lIns="0" tIns="12700" rIns="0" bIns="0" rtlCol="0">
            <a:spAutoFit/>
          </a:bodyPr>
          <a:lstStyle/>
          <a:p>
            <a:pPr marL="12700" marR="69850">
              <a:lnSpc>
                <a:spcPct val="115000"/>
              </a:lnSpc>
              <a:spcBef>
                <a:spcPts val="100"/>
              </a:spcBef>
            </a:pPr>
            <a:r>
              <a:rPr sz="1500" dirty="0">
                <a:latin typeface="Times New Roman" panose="02020603050405020304"/>
                <a:cs typeface="Times New Roman" panose="02020603050405020304"/>
              </a:rPr>
              <a:t>This case study explores a Python-based keylogging software, serving as a demonstrative tool to showcase three main aspects: capturing keystrokes, extracting system information, and transmitting collected data via email. The objectives involve silently recording keystrokes to highlight potential risks, extracting detailed system information for a comprehensive overview, and transmitting data via email to underscore the threat of unauthorized exfiltration. The study aims to illuminate keyloggers' capabilities and potential threats, emphasizing the significance of cybersecurity awareness and responsible tool usage in the digital landscape.</a:t>
            </a:r>
          </a:p>
        </p:txBody>
      </p:sp>
      <p:sp>
        <p:nvSpPr>
          <p:cNvPr id="4" name="object 4"/>
          <p:cNvSpPr/>
          <p:nvPr/>
        </p:nvSpPr>
        <p:spPr>
          <a:xfrm>
            <a:off x="22749" y="917266"/>
            <a:ext cx="9121775" cy="22860"/>
          </a:xfrm>
          <a:custGeom>
            <a:avLst/>
            <a:gdLst/>
            <a:ahLst/>
            <a:cxnLst/>
            <a:rect l="l" t="t" r="r" b="b"/>
            <a:pathLst>
              <a:path w="9121775" h="22859">
                <a:moveTo>
                  <a:pt x="0" y="22758"/>
                </a:moveTo>
                <a:lnTo>
                  <a:pt x="9121249" y="0"/>
                </a:lnTo>
              </a:path>
            </a:pathLst>
          </a:custGeom>
          <a:ln w="9524">
            <a:solidFill>
              <a:srgbClr val="595959"/>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381000" y="742950"/>
            <a:ext cx="8491855" cy="3252470"/>
          </a:xfrm>
        </p:spPr>
        <p:txBody>
          <a:bodyPr wrap="square">
            <a:noAutofit/>
          </a:bodyPr>
          <a:lstStyle/>
          <a:p>
            <a:pPr>
              <a:lnSpc>
                <a:spcPct val="100000"/>
              </a:lnSpc>
              <a:spcBef>
                <a:spcPts val="1455"/>
              </a:spcBef>
            </a:pPr>
            <a:r>
              <a:rPr dirty="0">
                <a:sym typeface="+mn-ea"/>
              </a:rPr>
              <a:t>PROBLEM</a:t>
            </a:r>
            <a:r>
              <a:rPr spc="-35" dirty="0">
                <a:sym typeface="+mn-ea"/>
              </a:rPr>
              <a:t> </a:t>
            </a:r>
            <a:r>
              <a:rPr spc="-10" dirty="0">
                <a:sym typeface="+mn-ea"/>
              </a:rPr>
              <a:t>STATEMENT</a:t>
            </a:r>
            <a:endParaRPr>
              <a:latin typeface="Times New Roman" panose="02020603050405020304"/>
              <a:cs typeface="Times New Roman" panose="02020603050405020304"/>
            </a:endParaRPr>
          </a:p>
          <a:p>
            <a:pPr marR="365760">
              <a:lnSpc>
                <a:spcPct val="115000"/>
              </a:lnSpc>
              <a:spcBef>
                <a:spcPts val="1270"/>
              </a:spcBef>
            </a:pPr>
            <a:r>
              <a:rPr dirty="0">
                <a:sym typeface="+mn-ea"/>
              </a:rPr>
              <a:t>This cybersecurity project focuses on developing a stealthy keylogger for security monitoring. The goal is to discreetly capture user interactions, including keystrokes, system information, clipboard activity, and screenshots. The challenge lies in creating a comprehensive tool that operates covertly, offering detailed insights into user activities without detection.</a:t>
            </a:r>
          </a:p>
          <a:p>
            <a:pPr marR="365760">
              <a:lnSpc>
                <a:spcPct val="115000"/>
              </a:lnSpc>
              <a:spcBef>
                <a:spcPts val="1270"/>
              </a:spcBef>
            </a:pPr>
            <a:endParaRPr dirty="0">
              <a:sym typeface="+mn-ea"/>
            </a:endParaRPr>
          </a:p>
          <a:p>
            <a:pPr marR="365760">
              <a:lnSpc>
                <a:spcPct val="115000"/>
              </a:lnSpc>
              <a:spcBef>
                <a:spcPts val="1270"/>
              </a:spcBef>
            </a:pPr>
            <a:r>
              <a:rPr spc="-10" dirty="0">
                <a:sym typeface="+mn-ea"/>
              </a:rPr>
              <a:t>EXISTING</a:t>
            </a:r>
            <a:r>
              <a:rPr spc="-45" dirty="0">
                <a:sym typeface="+mn-ea"/>
              </a:rPr>
              <a:t> </a:t>
            </a:r>
            <a:r>
              <a:rPr spc="-10" dirty="0">
                <a:sym typeface="+mn-ea"/>
              </a:rPr>
              <a:t>SYSTEM</a:t>
            </a:r>
            <a:endParaRPr>
              <a:latin typeface="Times New Roman" panose="02020603050405020304"/>
              <a:cs typeface="Times New Roman" panose="02020603050405020304"/>
            </a:endParaRPr>
          </a:p>
          <a:p>
            <a:pPr marR="5080">
              <a:lnSpc>
                <a:spcPct val="114000"/>
              </a:lnSpc>
              <a:spcBef>
                <a:spcPts val="1285"/>
              </a:spcBef>
            </a:pPr>
            <a:r>
              <a:rPr dirty="0">
                <a:sym typeface="+mn-ea"/>
              </a:rPr>
              <a:t>In the cybersecurity landscape, current tools often lack a comprehensive solution for discreet keystroke logging, system information extraction, and secure data transmission. Our project introduces a Python-based keylogger that excels in these aspects, providing a more sophisticated and versatile solution compared to traditional systems, addressing the evolving needs of cybersecurity.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93607" rIns="0" bIns="0" rtlCol="0">
            <a:spAutoFit/>
          </a:bodyPr>
          <a:lstStyle/>
          <a:p>
            <a:pPr marL="31750">
              <a:lnSpc>
                <a:spcPct val="100000"/>
              </a:lnSpc>
              <a:spcBef>
                <a:spcPts val="100"/>
              </a:spcBef>
            </a:pPr>
            <a:r>
              <a:rPr sz="1800" b="0" dirty="0">
                <a:latin typeface="Times New Roman" panose="02020603050405020304"/>
                <a:cs typeface="Times New Roman" panose="02020603050405020304"/>
              </a:rPr>
              <a:t>PROPOSED</a:t>
            </a:r>
            <a:r>
              <a:rPr sz="1800" b="0" spc="-40" dirty="0">
                <a:latin typeface="Times New Roman" panose="02020603050405020304"/>
                <a:cs typeface="Times New Roman" panose="02020603050405020304"/>
              </a:rPr>
              <a:t> </a:t>
            </a:r>
            <a:r>
              <a:rPr sz="1800" b="0" spc="-10" dirty="0">
                <a:latin typeface="Times New Roman" panose="02020603050405020304"/>
                <a:cs typeface="Times New Roman" panose="02020603050405020304"/>
              </a:rPr>
              <a:t>SYSTEM</a:t>
            </a:r>
            <a:endParaRPr sz="1800">
              <a:latin typeface="Times New Roman" panose="02020603050405020304"/>
              <a:cs typeface="Times New Roman" panose="02020603050405020304"/>
            </a:endParaRPr>
          </a:p>
        </p:txBody>
      </p:sp>
      <p:sp>
        <p:nvSpPr>
          <p:cNvPr id="3" name="object 3"/>
          <p:cNvSpPr txBox="1"/>
          <p:nvPr/>
        </p:nvSpPr>
        <p:spPr>
          <a:xfrm>
            <a:off x="328025" y="1023315"/>
            <a:ext cx="8380730" cy="2825750"/>
          </a:xfrm>
          <a:prstGeom prst="rect">
            <a:avLst/>
          </a:prstGeom>
        </p:spPr>
        <p:txBody>
          <a:bodyPr vert="horz" wrap="square" lIns="0" tIns="3175" rIns="0" bIns="0" rtlCol="0">
            <a:spAutoFit/>
          </a:bodyPr>
          <a:lstStyle/>
          <a:p>
            <a:pPr marL="12700" marR="467995" algn="just">
              <a:lnSpc>
                <a:spcPct val="104000"/>
              </a:lnSpc>
              <a:spcBef>
                <a:spcPts val="25"/>
              </a:spcBef>
            </a:pPr>
            <a:r>
              <a:rPr sz="1500" dirty="0">
                <a:latin typeface="Times New Roman" panose="02020603050405020304"/>
                <a:cs typeface="Times New Roman" panose="02020603050405020304"/>
              </a:rPr>
              <a:t>Our sophisticated Python-based keylogger offers a comprehensive approach, discreetly capturing keystrokes and extracting detailed system information for a thorough understanding of user interactions. Unlike conventional tools, it excels by securely transmitting data via email, ensuring confidentiality. Overcoming existing limitations, this versatile system emerges as an all-encompassing cybersecurity tool, addressing diverse monitoring needs.</a:t>
            </a:r>
          </a:p>
          <a:p>
            <a:pPr marL="12700" marR="467995" algn="just">
              <a:lnSpc>
                <a:spcPct val="104000"/>
              </a:lnSpc>
              <a:spcBef>
                <a:spcPts val="25"/>
              </a:spcBef>
            </a:pPr>
            <a:endParaRPr sz="1500" dirty="0">
              <a:latin typeface="Times New Roman" panose="02020603050405020304"/>
              <a:cs typeface="Times New Roman" panose="02020603050405020304"/>
            </a:endParaRPr>
          </a:p>
          <a:p>
            <a:pPr marL="12700">
              <a:lnSpc>
                <a:spcPct val="100000"/>
              </a:lnSpc>
            </a:pPr>
            <a:r>
              <a:rPr sz="1800" spc="-10" dirty="0">
                <a:latin typeface="Times New Roman" panose="02020603050405020304"/>
                <a:cs typeface="Times New Roman" panose="02020603050405020304"/>
              </a:rPr>
              <a:t>SCOPE</a:t>
            </a:r>
            <a:endParaRPr sz="1800">
              <a:latin typeface="Times New Roman" panose="02020603050405020304"/>
              <a:cs typeface="Times New Roman" panose="02020603050405020304"/>
            </a:endParaRPr>
          </a:p>
          <a:p>
            <a:pPr marL="12700" marR="5080" algn="just">
              <a:lnSpc>
                <a:spcPct val="104000"/>
              </a:lnSpc>
              <a:spcBef>
                <a:spcPts val="1125"/>
              </a:spcBef>
            </a:pPr>
            <a:r>
              <a:rPr sz="1500" dirty="0">
                <a:latin typeface="Times New Roman" panose="02020603050405020304"/>
                <a:cs typeface="Times New Roman" panose="02020603050405020304"/>
              </a:rPr>
              <a:t>The Keylogger project serves as an educational tool, allowing users to explore keylogger mechanics, including keystroke logging and screenshot capture in a controlled environment. It emphasizes ethical and legal considerations, promoting responsible exploration to raise security awareness and highlight potential risks associated with deploying such tools.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1440" rIns="0" bIns="0" rtlCol="0">
            <a:spAutoFit/>
          </a:bodyPr>
          <a:lstStyle/>
          <a:p>
            <a:pPr marL="88900">
              <a:lnSpc>
                <a:spcPct val="100000"/>
              </a:lnSpc>
              <a:spcBef>
                <a:spcPts val="120"/>
              </a:spcBef>
            </a:pPr>
            <a:r>
              <a:rPr dirty="0"/>
              <a:t>SYSTEM</a:t>
            </a:r>
            <a:r>
              <a:rPr spc="-25" dirty="0"/>
              <a:t> </a:t>
            </a:r>
            <a:r>
              <a:rPr spc="-10" dirty="0"/>
              <a:t>REQUIREMENTS</a:t>
            </a:r>
          </a:p>
        </p:txBody>
      </p:sp>
      <p:sp>
        <p:nvSpPr>
          <p:cNvPr id="3" name="object 3"/>
          <p:cNvSpPr txBox="1"/>
          <p:nvPr/>
        </p:nvSpPr>
        <p:spPr>
          <a:xfrm>
            <a:off x="319320" y="976325"/>
            <a:ext cx="8505190" cy="3736340"/>
          </a:xfrm>
          <a:prstGeom prst="rect">
            <a:avLst/>
          </a:prstGeom>
        </p:spPr>
        <p:txBody>
          <a:bodyPr vert="horz" wrap="square" lIns="0" tIns="12700" rIns="0" bIns="0" rtlCol="0">
            <a:spAutoFit/>
          </a:bodyPr>
          <a:lstStyle/>
          <a:p>
            <a:pPr marL="12700">
              <a:lnSpc>
                <a:spcPct val="100000"/>
              </a:lnSpc>
              <a:spcBef>
                <a:spcPts val="100"/>
              </a:spcBef>
            </a:pPr>
            <a:r>
              <a:rPr lang="en-US" sz="1600" dirty="0">
                <a:latin typeface="Times New Roman" panose="02020603050405020304" charset="0"/>
                <a:ea typeface="+mn-lt"/>
                <a:cs typeface="Times New Roman" panose="02020603050405020304" charset="0"/>
                <a:sym typeface="+mn-ea"/>
              </a:rPr>
              <a:t>Operating System: Windows </a:t>
            </a:r>
          </a:p>
          <a:p>
            <a:pPr algn="just"/>
            <a:endParaRPr lang="en-US" sz="1800" dirty="0">
              <a:latin typeface="Times New Roman" panose="02020603050405020304" charset="0"/>
              <a:ea typeface="+mn-lt"/>
              <a:cs typeface="Times New Roman" panose="02020603050405020304" charset="0"/>
              <a:sym typeface="+mn-ea"/>
            </a:endParaRPr>
          </a:p>
          <a:p>
            <a:pPr algn="just"/>
            <a:r>
              <a:rPr lang="en-US" sz="1600" dirty="0">
                <a:latin typeface="Times New Roman" panose="02020603050405020304" charset="0"/>
                <a:ea typeface="+mn-lt"/>
                <a:cs typeface="Times New Roman" panose="02020603050405020304" charset="0"/>
                <a:sym typeface="+mn-ea"/>
              </a:rPr>
              <a:t>Python 3.8 Version Python is a programming language used to perform different tasks; it is a high-level interpreted language. It’s unique for its unambiguous syntax and actions for each module, classes. 1. Pip 19.3 - The de facto standard package management system for installing and managing Python software packages. 2. Setup tools 41.4 - Python packages may be easily downloaded, built, installed, upgraded, and uninstalled. </a:t>
            </a:r>
          </a:p>
          <a:p>
            <a:pPr algn="just"/>
            <a:endParaRPr lang="en-US" sz="1600" dirty="0">
              <a:latin typeface="Times New Roman" panose="02020603050405020304" charset="0"/>
              <a:ea typeface="+mn-lt"/>
              <a:cs typeface="Times New Roman" panose="02020603050405020304" charset="0"/>
            </a:endParaRPr>
          </a:p>
          <a:p>
            <a:pPr algn="just"/>
            <a:r>
              <a:rPr lang="en-US" sz="1600" dirty="0">
                <a:latin typeface="Times New Roman" panose="02020603050405020304" charset="0"/>
                <a:ea typeface="+mn-lt"/>
                <a:cs typeface="Times New Roman" panose="02020603050405020304" charset="0"/>
                <a:sym typeface="+mn-ea"/>
              </a:rPr>
              <a:t>Libraries </a:t>
            </a:r>
            <a:r>
              <a:rPr lang="en-US" sz="1600" err="1">
                <a:latin typeface="Times New Roman" panose="02020603050405020304" charset="0"/>
                <a:ea typeface="+mn-lt"/>
                <a:cs typeface="Times New Roman" panose="02020603050405020304" charset="0"/>
                <a:sym typeface="+mn-ea"/>
              </a:rPr>
              <a:t>Requried</a:t>
            </a:r>
            <a:r>
              <a:rPr lang="en-US" sz="1600" dirty="0">
                <a:latin typeface="Times New Roman" panose="02020603050405020304" charset="0"/>
                <a:ea typeface="+mn-lt"/>
                <a:cs typeface="Times New Roman" panose="02020603050405020304" charset="0"/>
                <a:sym typeface="+mn-ea"/>
              </a:rPr>
              <a:t> : </a:t>
            </a:r>
            <a:endParaRPr lang="en-US" sz="1600" dirty="0">
              <a:latin typeface="Times New Roman" panose="02020603050405020304" charset="0"/>
              <a:ea typeface="+mn-lt"/>
              <a:cs typeface="Times New Roman" panose="02020603050405020304" charset="0"/>
            </a:endParaRPr>
          </a:p>
          <a:p>
            <a:pPr marL="342900" indent="-342900" algn="just">
              <a:buFont typeface="Wingdings" panose="05000000000000000000"/>
              <a:buChar char="Ø"/>
            </a:pPr>
            <a:r>
              <a:rPr lang="en-US" sz="1600" err="1">
                <a:latin typeface="Times New Roman" panose="02020603050405020304" charset="0"/>
                <a:ea typeface="+mn-lt"/>
                <a:cs typeface="Times New Roman" panose="02020603050405020304" charset="0"/>
                <a:sym typeface="+mn-ea"/>
              </a:rPr>
              <a:t>Pynput.keyboard</a:t>
            </a:r>
            <a:r>
              <a:rPr lang="en-US" sz="1600" dirty="0">
                <a:latin typeface="Times New Roman" panose="02020603050405020304" charset="0"/>
                <a:ea typeface="+mn-lt"/>
                <a:cs typeface="Times New Roman" panose="02020603050405020304" charset="0"/>
                <a:sym typeface="+mn-ea"/>
              </a:rPr>
              <a:t> </a:t>
            </a:r>
            <a:endParaRPr lang="en-US" sz="1600" dirty="0">
              <a:latin typeface="Times New Roman" panose="02020603050405020304" charset="0"/>
              <a:ea typeface="+mn-lt"/>
              <a:cs typeface="Times New Roman" panose="02020603050405020304" charset="0"/>
            </a:endParaRPr>
          </a:p>
          <a:p>
            <a:pPr marL="285750" indent="-285750" algn="just">
              <a:buFont typeface="Wingdings" panose="05000000000000000000"/>
              <a:buChar char="Ø"/>
            </a:pPr>
            <a:r>
              <a:rPr lang="en-US" sz="1600" err="1">
                <a:latin typeface="Times New Roman" panose="02020603050405020304" charset="0"/>
                <a:ea typeface="+mn-lt"/>
                <a:cs typeface="Times New Roman" panose="02020603050405020304" charset="0"/>
                <a:sym typeface="+mn-ea"/>
              </a:rPr>
              <a:t>smtplib</a:t>
            </a:r>
            <a:r>
              <a:rPr lang="en-US" sz="1600" dirty="0">
                <a:latin typeface="Times New Roman" panose="02020603050405020304" charset="0"/>
                <a:ea typeface="+mn-lt"/>
                <a:cs typeface="Times New Roman" panose="02020603050405020304" charset="0"/>
                <a:sym typeface="+mn-ea"/>
              </a:rPr>
              <a:t> </a:t>
            </a:r>
            <a:endParaRPr lang="en-US" sz="1600" dirty="0">
              <a:latin typeface="Times New Roman" panose="02020603050405020304" charset="0"/>
              <a:ea typeface="+mn-lt"/>
              <a:cs typeface="Times New Roman" panose="02020603050405020304" charset="0"/>
            </a:endParaRPr>
          </a:p>
          <a:p>
            <a:pPr marL="285750" indent="-285750" algn="just">
              <a:buFont typeface="Wingdings" panose="05000000000000000000"/>
              <a:buChar char="Ø"/>
            </a:pPr>
            <a:r>
              <a:rPr lang="en-US" sz="1600" dirty="0">
                <a:latin typeface="Times New Roman" panose="02020603050405020304" charset="0"/>
                <a:ea typeface="+mn-lt"/>
                <a:cs typeface="Times New Roman" panose="02020603050405020304" charset="0"/>
                <a:sym typeface="+mn-ea"/>
              </a:rPr>
              <a:t>socket </a:t>
            </a:r>
            <a:endParaRPr lang="en-US" sz="1600" dirty="0">
              <a:latin typeface="Times New Roman" panose="02020603050405020304" charset="0"/>
              <a:ea typeface="+mn-lt"/>
              <a:cs typeface="Times New Roman" panose="02020603050405020304" charset="0"/>
            </a:endParaRPr>
          </a:p>
          <a:p>
            <a:pPr marL="285750" indent="-285750" algn="just">
              <a:buFont typeface="Wingdings" panose="05000000000000000000"/>
              <a:buChar char="Ø"/>
            </a:pPr>
            <a:r>
              <a:rPr lang="en-US" sz="1600" dirty="0">
                <a:latin typeface="Times New Roman" panose="02020603050405020304" charset="0"/>
                <a:ea typeface="+mn-lt"/>
                <a:cs typeface="Times New Roman" panose="02020603050405020304" charset="0"/>
                <a:sym typeface="+mn-ea"/>
              </a:rPr>
              <a:t>Win32clipboard </a:t>
            </a:r>
            <a:endParaRPr lang="en-US" sz="1600" dirty="0">
              <a:latin typeface="Times New Roman" panose="02020603050405020304" charset="0"/>
              <a:ea typeface="+mn-lt"/>
              <a:cs typeface="Times New Roman" panose="02020603050405020304" charset="0"/>
            </a:endParaRPr>
          </a:p>
          <a:p>
            <a:pPr marL="285750" indent="-285750" algn="just">
              <a:buFont typeface="Wingdings" panose="05000000000000000000"/>
              <a:buChar char="Ø"/>
            </a:pPr>
            <a:r>
              <a:rPr lang="en-US" sz="1600" dirty="0">
                <a:latin typeface="Times New Roman" panose="02020603050405020304" charset="0"/>
                <a:ea typeface="+mn-lt"/>
                <a:cs typeface="Times New Roman" panose="02020603050405020304" charset="0"/>
                <a:sym typeface="+mn-ea"/>
              </a:rPr>
              <a:t>time </a:t>
            </a:r>
            <a:endParaRPr lang="en-US" sz="1600" dirty="0">
              <a:latin typeface="Times New Roman" panose="02020603050405020304" charset="0"/>
              <a:ea typeface="+mn-lt"/>
              <a:cs typeface="Times New Roman" panose="02020603050405020304" charset="0"/>
            </a:endParaRPr>
          </a:p>
          <a:p>
            <a:pPr marL="285750" indent="-285750" algn="just">
              <a:buFont typeface="Wingdings" panose="05000000000000000000"/>
              <a:buChar char="Ø"/>
            </a:pPr>
            <a:r>
              <a:rPr lang="en-US" sz="1600" dirty="0">
                <a:latin typeface="Times New Roman" panose="02020603050405020304" charset="0"/>
                <a:ea typeface="+mn-lt"/>
                <a:cs typeface="Times New Roman" panose="02020603050405020304" charset="0"/>
                <a:sym typeface="+mn-ea"/>
              </a:rPr>
              <a:t>Requests</a:t>
            </a:r>
            <a:endParaRPr sz="1600" dirty="0">
              <a:latin typeface="Times New Roman" panose="02020603050405020304" charset="0"/>
              <a:cs typeface="Times New Roman" panose="02020603050405020304" charset="0"/>
            </a:endParaRPr>
          </a:p>
        </p:txBody>
      </p:sp>
      <p:sp>
        <p:nvSpPr>
          <p:cNvPr id="4" name="object 4"/>
          <p:cNvSpPr/>
          <p:nvPr/>
        </p:nvSpPr>
        <p:spPr>
          <a:xfrm>
            <a:off x="22749" y="917266"/>
            <a:ext cx="9121775" cy="22860"/>
          </a:xfrm>
          <a:custGeom>
            <a:avLst/>
            <a:gdLst/>
            <a:ahLst/>
            <a:cxnLst/>
            <a:rect l="l" t="t" r="r" b="b"/>
            <a:pathLst>
              <a:path w="9121775" h="22859">
                <a:moveTo>
                  <a:pt x="0" y="22758"/>
                </a:moveTo>
                <a:lnTo>
                  <a:pt x="9121249" y="0"/>
                </a:lnTo>
              </a:path>
            </a:pathLst>
          </a:custGeom>
          <a:ln w="9524">
            <a:solidFill>
              <a:srgbClr val="595959"/>
            </a:solidFill>
          </a:ln>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1440" rIns="0" bIns="0" rtlCol="0">
            <a:spAutoFit/>
          </a:bodyPr>
          <a:lstStyle/>
          <a:p>
            <a:pPr marL="88900">
              <a:lnSpc>
                <a:spcPct val="100000"/>
              </a:lnSpc>
              <a:spcBef>
                <a:spcPts val="120"/>
              </a:spcBef>
            </a:pPr>
            <a:r>
              <a:rPr spc="-10" dirty="0"/>
              <a:t>SYSTEM</a:t>
            </a:r>
            <a:r>
              <a:rPr spc="-105" dirty="0"/>
              <a:t> </a:t>
            </a:r>
            <a:r>
              <a:rPr spc="-10" dirty="0"/>
              <a:t>ARCHITECTURE</a:t>
            </a:r>
          </a:p>
        </p:txBody>
      </p:sp>
      <p:sp>
        <p:nvSpPr>
          <p:cNvPr id="3" name="object 3"/>
          <p:cNvSpPr/>
          <p:nvPr/>
        </p:nvSpPr>
        <p:spPr>
          <a:xfrm>
            <a:off x="22749" y="917266"/>
            <a:ext cx="9121775" cy="22860"/>
          </a:xfrm>
          <a:custGeom>
            <a:avLst/>
            <a:gdLst/>
            <a:ahLst/>
            <a:cxnLst/>
            <a:rect l="l" t="t" r="r" b="b"/>
            <a:pathLst>
              <a:path w="9121775" h="22859">
                <a:moveTo>
                  <a:pt x="0" y="22758"/>
                </a:moveTo>
                <a:lnTo>
                  <a:pt x="9121249" y="0"/>
                </a:lnTo>
              </a:path>
            </a:pathLst>
          </a:custGeom>
          <a:ln w="9524">
            <a:solidFill>
              <a:srgbClr val="595959"/>
            </a:solidFill>
          </a:ln>
        </p:spPr>
        <p:txBody>
          <a:bodyPr wrap="square" lIns="0" tIns="0" rIns="0" bIns="0" rtlCol="0"/>
          <a:lstStyle/>
          <a:p>
            <a:endParaRPr/>
          </a:p>
        </p:txBody>
      </p:sp>
      <p:sp>
        <p:nvSpPr>
          <p:cNvPr id="5" name="Content Placeholder 4"/>
          <p:cNvSpPr>
            <a:spLocks noGrp="1"/>
          </p:cNvSpPr>
          <p:nvPr>
            <p:ph sz="half" idx="3"/>
          </p:nvPr>
        </p:nvSpPr>
        <p:spPr>
          <a:xfrm>
            <a:off x="4709160" y="1183005"/>
            <a:ext cx="3977640" cy="492125"/>
          </a:xfrm>
        </p:spPr>
        <p:txBody>
          <a:bodyPr/>
          <a:lstStyle/>
          <a:p>
            <a:r>
              <a:rPr lang="en-IN" altLang="en-US"/>
              <a:t> </a:t>
            </a:r>
          </a:p>
          <a:p>
            <a:endParaRPr lang="en-IN" altLang="en-US"/>
          </a:p>
        </p:txBody>
      </p:sp>
      <p:pic>
        <p:nvPicPr>
          <p:cNvPr id="6" name="Content Placeholder 5" descr="architecture"/>
          <p:cNvPicPr>
            <a:picLocks noGrp="1" noChangeAspect="1"/>
          </p:cNvPicPr>
          <p:nvPr>
            <p:ph sz="half" idx="2"/>
          </p:nvPr>
        </p:nvPicPr>
        <p:blipFill>
          <a:blip r:embed="rId2"/>
          <a:srcRect b="14491"/>
          <a:stretch>
            <a:fillRect/>
          </a:stretch>
        </p:blipFill>
        <p:spPr>
          <a:xfrm>
            <a:off x="2743200" y="976630"/>
            <a:ext cx="3841750" cy="38182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1440" rIns="0" bIns="0" rtlCol="0">
            <a:spAutoFit/>
          </a:bodyPr>
          <a:lstStyle/>
          <a:p>
            <a:pPr marL="88900">
              <a:lnSpc>
                <a:spcPct val="100000"/>
              </a:lnSpc>
              <a:spcBef>
                <a:spcPts val="120"/>
              </a:spcBef>
            </a:pPr>
            <a:r>
              <a:rPr spc="-10" dirty="0"/>
              <a:t>DESIGN</a:t>
            </a:r>
            <a:r>
              <a:rPr spc="-105" dirty="0"/>
              <a:t> </a:t>
            </a:r>
            <a:r>
              <a:rPr dirty="0"/>
              <a:t>AND</a:t>
            </a:r>
            <a:r>
              <a:rPr spc="45" dirty="0"/>
              <a:t> </a:t>
            </a:r>
            <a:r>
              <a:rPr spc="-10" dirty="0"/>
              <a:t>IMPLEMENTATION</a:t>
            </a:r>
          </a:p>
        </p:txBody>
      </p:sp>
      <p:sp>
        <p:nvSpPr>
          <p:cNvPr id="3" name="object 3"/>
          <p:cNvSpPr txBox="1"/>
          <p:nvPr/>
        </p:nvSpPr>
        <p:spPr>
          <a:xfrm>
            <a:off x="95775" y="1049869"/>
            <a:ext cx="8790305" cy="3303270"/>
          </a:xfrm>
          <a:prstGeom prst="rect">
            <a:avLst/>
          </a:prstGeom>
        </p:spPr>
        <p:txBody>
          <a:bodyPr vert="horz" wrap="square" lIns="0" tIns="165735" rIns="0" bIns="0" rtlCol="0">
            <a:spAutoFit/>
          </a:bodyPr>
          <a:lstStyle/>
          <a:p>
            <a:pPr marL="12700">
              <a:lnSpc>
                <a:spcPct val="100000"/>
              </a:lnSpc>
              <a:spcBef>
                <a:spcPts val="1305"/>
              </a:spcBef>
            </a:pPr>
            <a:r>
              <a:rPr sz="1900" b="1" spc="-10" dirty="0">
                <a:latin typeface="Times New Roman" panose="02020603050405020304"/>
                <a:cs typeface="Times New Roman" panose="02020603050405020304"/>
              </a:rPr>
              <a:t>Features:</a:t>
            </a:r>
            <a:endParaRPr sz="1900">
              <a:latin typeface="Times New Roman" panose="02020603050405020304"/>
              <a:cs typeface="Times New Roman" panose="02020603050405020304"/>
            </a:endParaRPr>
          </a:p>
          <a:p>
            <a:pPr marL="12700" marR="5080" algn="just">
              <a:lnSpc>
                <a:spcPts val="1910"/>
              </a:lnSpc>
              <a:spcBef>
                <a:spcPts val="1250"/>
              </a:spcBef>
            </a:pPr>
            <a:r>
              <a:rPr sz="1700" b="1" dirty="0">
                <a:latin typeface="Times New Roman" panose="02020603050405020304"/>
                <a:cs typeface="Times New Roman" panose="02020603050405020304"/>
              </a:rPr>
              <a:t>Keylogging</a:t>
            </a:r>
            <a:r>
              <a:rPr sz="1700" dirty="0">
                <a:latin typeface="Times New Roman" panose="02020603050405020304"/>
                <a:cs typeface="Times New Roman" panose="02020603050405020304"/>
              </a:rPr>
              <a:t>: The project involves capturing keystrokes made by a user, allowing for the recording of text input.</a:t>
            </a:r>
          </a:p>
          <a:p>
            <a:pPr marL="12700" marR="5080" algn="just">
              <a:lnSpc>
                <a:spcPts val="1910"/>
              </a:lnSpc>
              <a:spcBef>
                <a:spcPts val="1250"/>
              </a:spcBef>
            </a:pPr>
            <a:r>
              <a:rPr sz="1700" b="1" dirty="0">
                <a:latin typeface="Times New Roman" panose="02020603050405020304"/>
                <a:cs typeface="Times New Roman" panose="02020603050405020304"/>
              </a:rPr>
              <a:t>Clipboard Monitoring</a:t>
            </a:r>
            <a:r>
              <a:rPr sz="1700" dirty="0">
                <a:latin typeface="Times New Roman" panose="02020603050405020304"/>
                <a:cs typeface="Times New Roman" panose="02020603050405020304"/>
              </a:rPr>
              <a:t>: It includes functionality to grab text and images from the clipboard. This can be useful for capturing copied information.</a:t>
            </a:r>
          </a:p>
          <a:p>
            <a:pPr marL="12700" marR="5080" algn="just">
              <a:lnSpc>
                <a:spcPts val="1910"/>
              </a:lnSpc>
              <a:spcBef>
                <a:spcPts val="1250"/>
              </a:spcBef>
            </a:pPr>
            <a:r>
              <a:rPr sz="1700" b="1" dirty="0">
                <a:latin typeface="Times New Roman" panose="02020603050405020304"/>
                <a:cs typeface="Times New Roman" panose="02020603050405020304"/>
              </a:rPr>
              <a:t>Screenshot Capture</a:t>
            </a:r>
            <a:r>
              <a:rPr sz="1700" dirty="0">
                <a:latin typeface="Times New Roman" panose="02020603050405020304"/>
                <a:cs typeface="Times New Roman" panose="02020603050405020304"/>
              </a:rPr>
              <a:t>: The project allows for taking screenshots of the user's screen. This feature enables the monitoring of the visual content displayed on the screen.</a:t>
            </a:r>
          </a:p>
          <a:p>
            <a:pPr marL="12700" marR="5080" algn="just">
              <a:lnSpc>
                <a:spcPts val="1910"/>
              </a:lnSpc>
              <a:spcBef>
                <a:spcPts val="1250"/>
              </a:spcBef>
            </a:pPr>
            <a:r>
              <a:rPr sz="1700" b="1" dirty="0">
                <a:latin typeface="Times New Roman" panose="02020603050405020304"/>
                <a:cs typeface="Times New Roman" panose="02020603050405020304"/>
              </a:rPr>
              <a:t>Email Notification</a:t>
            </a:r>
            <a:r>
              <a:rPr sz="1700" dirty="0">
                <a:latin typeface="Times New Roman" panose="02020603050405020304"/>
                <a:cs typeface="Times New Roman" panose="02020603050405020304"/>
              </a:rPr>
              <a:t>: The project has the capability to send email notifications or reports containing the captured information. This could include logs of keystrokes, text from the clipboard, and attached screenshots.</a:t>
            </a:r>
          </a:p>
        </p:txBody>
      </p:sp>
      <p:sp>
        <p:nvSpPr>
          <p:cNvPr id="4" name="object 4"/>
          <p:cNvSpPr/>
          <p:nvPr/>
        </p:nvSpPr>
        <p:spPr>
          <a:xfrm>
            <a:off x="22749" y="917266"/>
            <a:ext cx="9121775" cy="22860"/>
          </a:xfrm>
          <a:custGeom>
            <a:avLst/>
            <a:gdLst/>
            <a:ahLst/>
            <a:cxnLst/>
            <a:rect l="l" t="t" r="r" b="b"/>
            <a:pathLst>
              <a:path w="9121775" h="22859">
                <a:moveTo>
                  <a:pt x="0" y="22758"/>
                </a:moveTo>
                <a:lnTo>
                  <a:pt x="9121249" y="0"/>
                </a:lnTo>
              </a:path>
            </a:pathLst>
          </a:custGeom>
          <a:ln w="9524">
            <a:solidFill>
              <a:srgbClr val="595959"/>
            </a:solidFill>
          </a:ln>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515" y="183303"/>
            <a:ext cx="5172075" cy="399415"/>
          </a:xfrm>
          <a:prstGeom prst="rect">
            <a:avLst/>
          </a:prstGeom>
        </p:spPr>
        <p:txBody>
          <a:bodyPr vert="horz" wrap="square" lIns="0" tIns="15240" rIns="0" bIns="0" rtlCol="0">
            <a:spAutoFit/>
          </a:bodyPr>
          <a:lstStyle/>
          <a:p>
            <a:pPr marL="12700">
              <a:lnSpc>
                <a:spcPct val="100000"/>
              </a:lnSpc>
              <a:spcBef>
                <a:spcPts val="120"/>
              </a:spcBef>
            </a:pPr>
            <a:r>
              <a:rPr lang="en-IN" b="0" spc="-20" dirty="0">
                <a:latin typeface="Times New Roman" panose="02020603050405020304"/>
                <a:cs typeface="Times New Roman" panose="02020603050405020304"/>
              </a:rPr>
              <a:t>Sample Captured Data</a:t>
            </a:r>
          </a:p>
        </p:txBody>
      </p:sp>
      <p:sp>
        <p:nvSpPr>
          <p:cNvPr id="4" name="object 4"/>
          <p:cNvSpPr/>
          <p:nvPr/>
        </p:nvSpPr>
        <p:spPr>
          <a:xfrm>
            <a:off x="22749" y="841066"/>
            <a:ext cx="9121775" cy="22860"/>
          </a:xfrm>
          <a:custGeom>
            <a:avLst/>
            <a:gdLst/>
            <a:ahLst/>
            <a:cxnLst/>
            <a:rect l="l" t="t" r="r" b="b"/>
            <a:pathLst>
              <a:path w="9121775" h="22859">
                <a:moveTo>
                  <a:pt x="0" y="22758"/>
                </a:moveTo>
                <a:lnTo>
                  <a:pt x="9121249" y="0"/>
                </a:lnTo>
              </a:path>
            </a:pathLst>
          </a:custGeom>
          <a:ln w="9524">
            <a:solidFill>
              <a:srgbClr val="595959"/>
            </a:solidFill>
          </a:ln>
        </p:spPr>
        <p:txBody>
          <a:bodyPr wrap="square" lIns="0" tIns="0" rIns="0" bIns="0" rtlCol="0"/>
          <a:lstStyle/>
          <a:p>
            <a:endParaRPr/>
          </a:p>
        </p:txBody>
      </p:sp>
      <p:sp>
        <p:nvSpPr>
          <p:cNvPr id="5" name="Content Placeholder 4"/>
          <p:cNvSpPr>
            <a:spLocks noGrp="1"/>
          </p:cNvSpPr>
          <p:nvPr>
            <p:ph sz="half" idx="3"/>
          </p:nvPr>
        </p:nvSpPr>
        <p:spPr>
          <a:xfrm>
            <a:off x="4709160" y="1183005"/>
            <a:ext cx="3977640" cy="245745"/>
          </a:xfrm>
        </p:spPr>
        <p:txBody>
          <a:bodyPr/>
          <a:lstStyle/>
          <a:p>
            <a:r>
              <a:rPr lang="en-IN" altLang="en-US"/>
              <a:t> </a:t>
            </a:r>
          </a:p>
        </p:txBody>
      </p:sp>
      <p:pic>
        <p:nvPicPr>
          <p:cNvPr id="6" name="Content Placeholder 5" descr="text"/>
          <p:cNvPicPr>
            <a:picLocks noGrp="1" noChangeAspect="1"/>
          </p:cNvPicPr>
          <p:nvPr>
            <p:ph sz="half" idx="2"/>
          </p:nvPr>
        </p:nvPicPr>
        <p:blipFill>
          <a:blip r:embed="rId2"/>
          <a:stretch>
            <a:fillRect/>
          </a:stretch>
        </p:blipFill>
        <p:spPr>
          <a:xfrm>
            <a:off x="308610" y="1123950"/>
            <a:ext cx="3977640" cy="2237105"/>
          </a:xfrm>
          <a:prstGeom prst="rect">
            <a:avLst/>
          </a:prstGeom>
        </p:spPr>
      </p:pic>
      <p:pic>
        <p:nvPicPr>
          <p:cNvPr id="7" name="Content Placeholder 5" descr="C:\Users\91912\OneDrive\Desktop\screenshots\testcase.pngtestcase"/>
          <p:cNvPicPr>
            <a:picLocks noChangeAspect="1"/>
          </p:cNvPicPr>
          <p:nvPr/>
        </p:nvPicPr>
        <p:blipFill>
          <a:blip r:embed="rId3"/>
          <a:srcRect/>
          <a:stretch>
            <a:fillRect/>
          </a:stretch>
        </p:blipFill>
        <p:spPr>
          <a:xfrm>
            <a:off x="4709160" y="1123633"/>
            <a:ext cx="3977640" cy="22371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919</Words>
  <Application>Microsoft Office PowerPoint</Application>
  <PresentationFormat>On-screen Show (16:9)</PresentationFormat>
  <Paragraphs>57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Times New Roman</vt:lpstr>
      <vt:lpstr>Wingdings</vt:lpstr>
      <vt:lpstr>Office Theme</vt:lpstr>
      <vt:lpstr>PowerPoint Presentation</vt:lpstr>
      <vt:lpstr>ABSTRACT</vt:lpstr>
      <vt:lpstr>INTRODUCTION</vt:lpstr>
      <vt:lpstr>PowerPoint Presentation</vt:lpstr>
      <vt:lpstr>PROPOSED SYSTEM</vt:lpstr>
      <vt:lpstr>SYSTEM REQUIREMENTS</vt:lpstr>
      <vt:lpstr>SYSTEM ARCHITECTURE</vt:lpstr>
      <vt:lpstr>DESIGN AND IMPLEMENTATION</vt:lpstr>
      <vt:lpstr>Sample Captured Data</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Malicious URL Detection</dc:title>
  <dc:creator>sai vishwas</dc:creator>
  <cp:lastModifiedBy>sai vishwas</cp:lastModifiedBy>
  <cp:revision>4</cp:revision>
  <dcterms:created xsi:type="dcterms:W3CDTF">2024-01-18T04:38:00Z</dcterms:created>
  <dcterms:modified xsi:type="dcterms:W3CDTF">2024-01-19T04:50:57Z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C4CC4B111E58467980E206F4F0B00E5C</vt:lpwstr>
  </property>
  <property fmtid="{D5CDD505-2E9C-101B-9397-08002B2CF9AE}" pid="4" name="KSOProductBuildVer">
    <vt:lpwstr>1033-11.2.0.11225</vt:lpwstr>
  </property>
</Properties>
</file>