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F20E70"/>
    <a:srgbClr val="11041E"/>
    <a:srgbClr val="2AD6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horzBarState="maximized">
    <p:restoredLeft sz="14995" autoAdjust="0"/>
    <p:restoredTop sz="94072" autoAdjust="0"/>
  </p:normalViewPr>
  <p:slideViewPr>
    <p:cSldViewPr snapToGrid="0">
      <p:cViewPr>
        <p:scale>
          <a:sx n="100" d="100"/>
          <a:sy n="100" d="100"/>
        </p:scale>
        <p:origin x="-5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bIns="45720" lIns="45720" rIns="45720"/>
          <a:lstStyle>
            <a:lvl1pPr algn="r">
              <a:defRPr b="1" sz="45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algn="tl" blurRad="53975" dir="5400000" dist="22860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algn="r" indent="0" marL="36576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809DE1-5405-4C9D-B0AE-065181231436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104858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385BB5-B66F-4998-A3DE-EDD36434EC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809DE1-5405-4C9D-B0AE-065181231436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385BB5-B66F-4998-A3DE-EDD36434EC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809DE1-5405-4C9D-B0AE-065181231436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385BB5-B66F-4998-A3DE-EDD36434EC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809DE1-5405-4C9D-B0AE-065181231436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385BB5-B66F-4998-A3DE-EDD36434EC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44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anchor="b" bIns="0" lIns="91440"/>
          <a:lstStyle>
            <a:lvl1pPr algn="l">
              <a:buNone/>
              <a:defRPr baseline="0" b="0" cap="none" sz="360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anchor="t" lIns="118872" tIns="0"/>
          <a:lstStyle>
            <a:lvl1pPr algn="l" indent="0" marL="0" marR="36576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809DE1-5405-4C9D-B0AE-065181231436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385BB5-B66F-4998-A3DE-EDD36434EC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1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809DE1-5405-4C9D-B0AE-065181231436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385BB5-B66F-4998-A3DE-EDD36434EC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anchor="ctr" lIns="146304"/>
          <a:lstStyle>
            <a:lvl1pPr algn="l" indent="0" marL="0">
              <a:buNone/>
              <a:defRPr b="1" sz="24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anchor="ctr" lIns="137160"/>
          <a:lstStyle>
            <a:lvl1pPr algn="l" indent="0" marL="0">
              <a:buNone/>
              <a:defRPr b="1" sz="24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9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0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809DE1-5405-4C9D-B0AE-065181231436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104866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385BB5-B66F-4998-A3DE-EDD36434EC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809DE1-5405-4C9D-B0AE-065181231436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385BB5-B66F-4998-A3DE-EDD36434EC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809DE1-5405-4C9D-B0AE-065181231436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10486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385BB5-B66F-4998-A3DE-EDD36434EC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b="1" sz="2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9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indent="0" marL="18288" marR="18288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</a:lvl6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809DE1-5405-4C9D-B0AE-065181231436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385BB5-B66F-4998-A3DE-EDD36434EC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3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b="0" sz="360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algn="l" indent="0" marL="4572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809DE1-5405-4C9D-B0AE-065181231436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385BB5-B66F-4998-A3DE-EDD36434EC7D}" type="slidenum">
              <a:rPr lang="en-IN" smtClean="0"/>
              <a:t>‹#›</a:t>
            </a:fld>
            <a:endParaRPr lang="en-IN"/>
          </a:p>
        </p:txBody>
      </p:sp>
      <p:sp>
        <p:nvSpPr>
          <p:cNvPr id="1048637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7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8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/>
        </p:spPr>
        <p:txBody>
          <a:bodyPr lIns="182880" tIns="91440"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C4809DE1-5405-4C9D-B0AE-065181231436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1048581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/>
        </p:spPr>
        <p:txBody>
          <a:bodyPr anchor="b" vert="horz"/>
          <a:lstStyle>
            <a:lvl1pPr algn="l" eaLnBrk="1" hangingPunct="1" latinLnBrk="0">
              <a:defRPr sz="1000" kumimoji="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7B385BB5-B66F-4998-A3DE-EDD36434EC7D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1" sz="3600" kern="1200" kumimoji="0">
          <a:solidFill>
            <a:schemeClr val="accent1">
              <a:tint val="88000"/>
              <a:satMod val="150000"/>
            </a:schemeClr>
          </a:solidFill>
          <a:effectLst>
            <a:outerShdw algn="tl" blurRad="53975" dir="5400000" dist="22860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265176" latinLnBrk="0" marL="265176" rtl="0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 kumimoji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eaLnBrk="1" hangingPunct="1" indent="-201168" latinLnBrk="0" marL="548640" rtl="0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786384" rtl="0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024128" rtl="0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280160" rtl="0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490472" rtl="0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baseline="0" sz="17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700784" rtl="0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1920240" rtl="0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baseline="0" sz="15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148840" rtl="0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Content Placeholder 2"/>
          <p:cNvSpPr>
            <a:spLocks noGrp="1"/>
          </p:cNvSpPr>
          <p:nvPr>
            <p:ph type="subTitle" idx="1"/>
          </p:nvPr>
        </p:nvSpPr>
        <p:spPr>
          <a:xfrm>
            <a:off x="552092" y="500332"/>
            <a:ext cx="11041810" cy="3036498"/>
          </a:xfrm>
          <a:ln>
            <a:solidFill>
              <a:schemeClr val="tx1"/>
            </a:solidFill>
          </a:ln>
        </p:spPr>
        <p:txBody>
          <a:bodyPr>
            <a:noAutofit/>
          </a:bodyPr>
          <a:p>
            <a:pPr algn="l">
              <a:buNone/>
            </a:pPr>
            <a:r>
              <a:rPr dirty="0" lang="en-IN" smtClean="0"/>
              <a:t>                                     </a:t>
            </a:r>
          </a:p>
          <a:p>
            <a:pPr algn="l">
              <a:buNone/>
            </a:pPr>
            <a:r>
              <a:rPr b="1" dirty="0" sz="4400" lang="en-IN" smtClean="0"/>
              <a:t>                </a:t>
            </a:r>
            <a:r>
              <a:rPr b="1" dirty="0" sz="4400" lang="en-IN" smtClean="0">
                <a:solidFill>
                  <a:srgbClr val="11041E"/>
                </a:solidFill>
                <a:latin typeface="Algerian" pitchFamily="82" charset="0"/>
              </a:rPr>
              <a:t>DS PROJECT</a:t>
            </a:r>
          </a:p>
          <a:p>
            <a:pPr algn="l">
              <a:buNone/>
            </a:pPr>
            <a:endParaRPr b="1" dirty="0" sz="3600" lang="en-IN" smtClean="0">
              <a:solidFill>
                <a:schemeClr val="accent1"/>
              </a:solidFill>
              <a:latin typeface="Copperplate Gothic Bold" pitchFamily="34" charset="0"/>
            </a:endParaRPr>
          </a:p>
          <a:p>
            <a:pPr algn="l">
              <a:buNone/>
            </a:pPr>
            <a:r>
              <a:rPr b="1" dirty="0" sz="3200" lang="en-IN" smtClean="0">
                <a:solidFill>
                  <a:schemeClr val="accent1"/>
                </a:solidFill>
                <a:latin typeface="Copperplate Gothic Bold" pitchFamily="34" charset="0"/>
              </a:rPr>
              <a:t>   POLYNOMIAL </a:t>
            </a:r>
            <a:r>
              <a:rPr b="1" dirty="0" sz="3200" lang="en-IN" smtClean="0">
                <a:solidFill>
                  <a:schemeClr val="accent1"/>
                </a:solidFill>
                <a:latin typeface="Copperplate Gothic Bold" pitchFamily="34" charset="0"/>
              </a:rPr>
              <a:t>ADDITION [ using </a:t>
            </a:r>
            <a:r>
              <a:rPr b="1" dirty="0" sz="3200" lang="en-IN" smtClean="0">
                <a:solidFill>
                  <a:schemeClr val="accent1"/>
                </a:solidFill>
                <a:latin typeface="Copperplate Gothic Bold" pitchFamily="34" charset="0"/>
              </a:rPr>
              <a:t>LINKEDLIST</a:t>
            </a:r>
            <a:r>
              <a:rPr b="1" dirty="0" sz="3200" lang="en-IN" smtClean="0">
                <a:solidFill>
                  <a:schemeClr val="accent1"/>
                </a:solidFill>
                <a:latin typeface="Copperplate Gothic Bold" pitchFamily="34" charset="0"/>
              </a:rPr>
              <a:t>]</a:t>
            </a:r>
            <a:endParaRPr b="1" dirty="0" sz="3200" lang="en-US">
              <a:solidFill>
                <a:schemeClr val="accent1"/>
              </a:solidFill>
              <a:latin typeface="Copperplate Gothic 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Screenshot (35)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3396" t="11572" r="13396" b="10440"/>
          <a:stretch>
            <a:fillRect/>
          </a:stretch>
        </p:blipFill>
        <p:spPr>
          <a:xfrm>
            <a:off x="534838" y="448573"/>
            <a:ext cx="11119449" cy="552090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3" descr="Screenshot (36)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3255" r="8585" b="34465"/>
          <a:stretch>
            <a:fillRect/>
          </a:stretch>
        </p:blipFill>
        <p:spPr>
          <a:xfrm>
            <a:off x="543465" y="422695"/>
            <a:ext cx="11119448" cy="556403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5033686"/>
          </a:xfrm>
        </p:spPr>
        <p:txBody>
          <a:bodyPr>
            <a:normAutofit fontScale="96429" lnSpcReduction="10000"/>
          </a:bodyPr>
          <a:p>
            <a:pPr>
              <a:buNone/>
            </a:pPr>
            <a:r>
              <a:rPr dirty="0" lang="en-IN" smtClean="0">
                <a:latin typeface="Algerian" pitchFamily="82" charset="0"/>
              </a:rPr>
              <a:t>Display Function:</a:t>
            </a:r>
          </a:p>
          <a:p>
            <a:pPr>
              <a:buNone/>
            </a:pPr>
            <a:endParaRPr dirty="0" lang="en-IN" smtClean="0"/>
          </a:p>
          <a:p>
            <a:pPr>
              <a:buNone/>
            </a:pPr>
            <a:r>
              <a:rPr dirty="0" lang="en-IN" smtClean="0"/>
              <a:t>     </a:t>
            </a:r>
            <a:r>
              <a:rPr dirty="0" lang="en-IN" smtClean="0">
                <a:latin typeface="Bookman Old Style" pitchFamily="18" charset="0"/>
              </a:rPr>
              <a:t>void show(</a:t>
            </a:r>
            <a:r>
              <a:rPr dirty="0" lang="en-IN" err="1" smtClean="0">
                <a:latin typeface="Bookman Old Style" pitchFamily="18" charset="0"/>
              </a:rPr>
              <a:t>struct</a:t>
            </a:r>
            <a:r>
              <a:rPr dirty="0" lang="en-IN" smtClean="0">
                <a:latin typeface="Bookman Old Style" pitchFamily="18" charset="0"/>
              </a:rPr>
              <a:t> link *node)</a:t>
            </a:r>
          </a:p>
          <a:p>
            <a:pPr>
              <a:buNone/>
            </a:pPr>
            <a:r>
              <a:rPr dirty="0" lang="en-IN" smtClean="0">
                <a:latin typeface="Bookman Old Style" pitchFamily="18" charset="0"/>
              </a:rPr>
              <a:t>      {</a:t>
            </a:r>
          </a:p>
          <a:p>
            <a:pPr>
              <a:buNone/>
            </a:pPr>
            <a:r>
              <a:rPr dirty="0" lang="en-IN" smtClean="0">
                <a:latin typeface="Bookman Old Style" pitchFamily="18" charset="0"/>
              </a:rPr>
              <a:t>           while(node-&gt;next!=NULL)</a:t>
            </a:r>
          </a:p>
          <a:p>
            <a:pPr>
              <a:buNone/>
            </a:pPr>
            <a:r>
              <a:rPr dirty="0" lang="en-IN" smtClean="0">
                <a:latin typeface="Bookman Old Style" pitchFamily="18" charset="0"/>
              </a:rPr>
              <a:t>             {</a:t>
            </a:r>
          </a:p>
          <a:p>
            <a:pPr>
              <a:buNone/>
            </a:pPr>
            <a:r>
              <a:rPr dirty="0" lang="en-IN" smtClean="0">
                <a:latin typeface="Bookman Old Style" pitchFamily="18" charset="0"/>
              </a:rPr>
              <a:t>                  </a:t>
            </a:r>
            <a:r>
              <a:rPr dirty="0" lang="en-IN" err="1" smtClean="0">
                <a:latin typeface="Bookman Old Style" pitchFamily="18" charset="0"/>
              </a:rPr>
              <a:t>printf</a:t>
            </a:r>
            <a:r>
              <a:rPr dirty="0" lang="en-IN" smtClean="0">
                <a:latin typeface="Bookman Old Style" pitchFamily="18" charset="0"/>
              </a:rPr>
              <a:t>("%d(x^%d)",node-&gt;</a:t>
            </a:r>
            <a:r>
              <a:rPr dirty="0" lang="en-IN" err="1" smtClean="0">
                <a:latin typeface="Bookman Old Style" pitchFamily="18" charset="0"/>
              </a:rPr>
              <a:t>coeff,node</a:t>
            </a:r>
            <a:r>
              <a:rPr dirty="0" lang="en-IN" smtClean="0">
                <a:latin typeface="Bookman Old Style" pitchFamily="18" charset="0"/>
              </a:rPr>
              <a:t>-&gt;</a:t>
            </a:r>
            <a:r>
              <a:rPr dirty="0" lang="en-IN" err="1" smtClean="0">
                <a:latin typeface="Bookman Old Style" pitchFamily="18" charset="0"/>
              </a:rPr>
              <a:t>pow</a:t>
            </a:r>
            <a:r>
              <a:rPr dirty="0" lang="en-IN" smtClean="0">
                <a:latin typeface="Bookman Old Style" pitchFamily="18" charset="0"/>
              </a:rPr>
              <a:t>);</a:t>
            </a:r>
          </a:p>
          <a:p>
            <a:pPr>
              <a:buNone/>
            </a:pPr>
            <a:r>
              <a:rPr dirty="0" lang="en-IN" smtClean="0">
                <a:latin typeface="Bookman Old Style" pitchFamily="18" charset="0"/>
              </a:rPr>
              <a:t>                 node=node-&gt;next;</a:t>
            </a:r>
          </a:p>
          <a:p>
            <a:pPr>
              <a:buNone/>
            </a:pPr>
            <a:r>
              <a:rPr dirty="0" lang="en-IN" smtClean="0">
                <a:latin typeface="Bookman Old Style" pitchFamily="18" charset="0"/>
              </a:rPr>
              <a:t>                 if(node-&gt;next!=NULL &amp;&amp; node-&gt;</a:t>
            </a:r>
            <a:r>
              <a:rPr dirty="0" lang="en-IN" err="1" smtClean="0">
                <a:latin typeface="Bookman Old Style" pitchFamily="18" charset="0"/>
              </a:rPr>
              <a:t>coeff</a:t>
            </a:r>
            <a:r>
              <a:rPr dirty="0" lang="en-IN" smtClean="0">
                <a:latin typeface="Bookman Old Style" pitchFamily="18" charset="0"/>
              </a:rPr>
              <a:t>&gt;=0)</a:t>
            </a:r>
          </a:p>
          <a:p>
            <a:pPr>
              <a:buNone/>
            </a:pPr>
            <a:r>
              <a:rPr dirty="0" lang="en-IN" smtClean="0">
                <a:latin typeface="Bookman Old Style" pitchFamily="18" charset="0"/>
              </a:rPr>
              <a:t>                 </a:t>
            </a:r>
            <a:r>
              <a:rPr dirty="0" lang="en-IN" err="1" smtClean="0">
                <a:latin typeface="Bookman Old Style" pitchFamily="18" charset="0"/>
              </a:rPr>
              <a:t>printf</a:t>
            </a:r>
            <a:r>
              <a:rPr dirty="0" lang="en-IN" smtClean="0">
                <a:latin typeface="Bookman Old Style" pitchFamily="18" charset="0"/>
              </a:rPr>
              <a:t>("+");</a:t>
            </a:r>
          </a:p>
          <a:p>
            <a:pPr>
              <a:buNone/>
            </a:pPr>
            <a:r>
              <a:rPr dirty="0" lang="en-IN" smtClean="0">
                <a:latin typeface="Bookman Old Style" pitchFamily="18" charset="0"/>
              </a:rPr>
              <a:t>              }</a:t>
            </a:r>
          </a:p>
          <a:p>
            <a:pPr>
              <a:buNone/>
            </a:pPr>
            <a:r>
              <a:rPr dirty="0" lang="en-IN" smtClean="0">
                <a:latin typeface="Bookman Old Style" pitchFamily="18" charset="0"/>
              </a:rPr>
              <a:t>         }</a:t>
            </a:r>
            <a:endParaRPr dirty="0" lang="en-US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None/>
            </a:pPr>
            <a:r>
              <a:rPr b="1" dirty="0" lang="en-IN" smtClean="0"/>
              <a:t>Results:</a:t>
            </a:r>
          </a:p>
          <a:p>
            <a:pPr>
              <a:buNone/>
            </a:pPr>
            <a:endParaRPr dirty="0" lang="en-IN" smtClean="0"/>
          </a:p>
          <a:p>
            <a:pPr>
              <a:buNone/>
            </a:pPr>
            <a:endParaRPr dirty="0" lang="en-US"/>
          </a:p>
        </p:txBody>
      </p:sp>
      <p:pic>
        <p:nvPicPr>
          <p:cNvPr id="2097162" name="Picture 3" descr="Screenshot (25).png"/>
          <p:cNvPicPr>
            <a:picLocks/>
          </p:cNvPicPr>
          <p:nvPr/>
        </p:nvPicPr>
        <p:blipFill>
          <a:blip xmlns:r="http://schemas.openxmlformats.org/officeDocument/2006/relationships" r:embed="rId1"/>
          <a:srcRect l="8657" t="14821" r="21283" b="31650"/>
          <a:stretch>
            <a:fillRect/>
          </a:stretch>
        </p:blipFill>
        <p:spPr>
          <a:xfrm>
            <a:off x="579120" y="1431986"/>
            <a:ext cx="5580140" cy="4261448"/>
          </a:xfrm>
          <a:prstGeom prst="rect"/>
        </p:spPr>
      </p:pic>
      <p:pic>
        <p:nvPicPr>
          <p:cNvPr id="2097163" name="Picture 4" descr="Screenshot (25).png"/>
          <p:cNvPicPr>
            <a:picLocks/>
          </p:cNvPicPr>
          <p:nvPr/>
        </p:nvPicPr>
        <p:blipFill>
          <a:blip xmlns:r="http://schemas.openxmlformats.org/officeDocument/2006/relationships" r:embed="rId1"/>
          <a:srcRect l="8822" t="14821" r="21241" b="31433"/>
          <a:stretch>
            <a:fillRect/>
          </a:stretch>
        </p:blipFill>
        <p:spPr>
          <a:xfrm>
            <a:off x="6152635" y="1423358"/>
            <a:ext cx="5467865" cy="4244195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5404622"/>
          </a:xfrm>
        </p:spPr>
        <p:txBody>
          <a:bodyPr/>
          <a:p>
            <a:pPr>
              <a:buNone/>
            </a:pPr>
            <a:endParaRPr dirty="0" lang="en-IN" smtClean="0"/>
          </a:p>
          <a:p>
            <a:pPr>
              <a:buNone/>
            </a:pPr>
            <a:endParaRPr dirty="0" lang="en-IN" smtClean="0"/>
          </a:p>
          <a:p>
            <a:pPr>
              <a:buNone/>
            </a:pPr>
            <a:endParaRPr dirty="0" lang="en-IN" smtClean="0"/>
          </a:p>
          <a:p>
            <a:pPr>
              <a:buNone/>
            </a:pPr>
            <a:endParaRPr dirty="0" lang="en-IN" smtClean="0"/>
          </a:p>
          <a:p>
            <a:pPr>
              <a:buNone/>
            </a:pPr>
            <a:r>
              <a:rPr dirty="0" lang="en-IN" smtClean="0"/>
              <a:t>                   </a:t>
            </a:r>
            <a:r>
              <a:rPr dirty="0" sz="5400" lang="en-IN" smtClean="0">
                <a:latin typeface="Algerian" pitchFamily="82" charset="0"/>
              </a:rPr>
              <a:t>THANK YOU....</a:t>
            </a:r>
            <a:endParaRPr dirty="0" sz="5400" lang="en-US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601548" y="616615"/>
            <a:ext cx="10911840" cy="5439127"/>
          </a:xfrm>
        </p:spPr>
        <p:txBody>
          <a:bodyPr>
            <a:normAutofit/>
          </a:bodyPr>
          <a:p>
            <a:pPr>
              <a:buNone/>
            </a:pPr>
            <a:r>
              <a:rPr b="1" dirty="0" sz="3200" lang="en-IN" smtClean="0">
                <a:solidFill>
                  <a:srgbClr val="C00000"/>
                </a:solidFill>
                <a:latin typeface="Bookman Old Style" pitchFamily="18" charset="0"/>
              </a:rPr>
              <a:t>Real life applications:</a:t>
            </a:r>
          </a:p>
          <a:p>
            <a:pPr>
              <a:buNone/>
            </a:pPr>
            <a:r>
              <a:rPr dirty="0" lang="en-IN" smtClean="0"/>
              <a:t>   </a:t>
            </a:r>
            <a:r>
              <a:rPr dirty="0" lang="en-IN" smtClean="0">
                <a:latin typeface="Bookman Old Style" pitchFamily="18" charset="0"/>
              </a:rPr>
              <a:t>-&gt;</a:t>
            </a:r>
            <a:r>
              <a:rPr dirty="0" lang="en-US" smtClean="0">
                <a:latin typeface="Bookman Old Style" pitchFamily="18" charset="0"/>
              </a:rPr>
              <a:t>polynomials are used in physics to describe the</a:t>
            </a:r>
          </a:p>
          <a:p>
            <a:pPr>
              <a:buNone/>
            </a:pPr>
            <a:r>
              <a:rPr dirty="0" lang="en-US" smtClean="0">
                <a:latin typeface="Bookman Old Style" pitchFamily="18" charset="0"/>
              </a:rPr>
              <a:t>       trajectory of projectiles.</a:t>
            </a:r>
          </a:p>
          <a:p>
            <a:pPr>
              <a:buNone/>
            </a:pPr>
            <a:r>
              <a:rPr dirty="0" lang="en-IN" smtClean="0">
                <a:latin typeface="Bookman Old Style" pitchFamily="18" charset="0"/>
              </a:rPr>
              <a:t>   -&gt;</a:t>
            </a:r>
            <a:r>
              <a:rPr dirty="0" lang="en-US" smtClean="0">
                <a:latin typeface="Bookman Old Style" pitchFamily="18" charset="0"/>
              </a:rPr>
              <a:t>people use them in the real world to graph curves.</a:t>
            </a:r>
          </a:p>
          <a:p>
            <a:pPr>
              <a:buNone/>
            </a:pPr>
            <a:r>
              <a:rPr dirty="0" lang="en-IN" smtClean="0">
                <a:latin typeface="Bookman Old Style" pitchFamily="18" charset="0"/>
              </a:rPr>
              <a:t>   -&gt;</a:t>
            </a:r>
            <a:r>
              <a:rPr dirty="0" lang="en-US" smtClean="0">
                <a:latin typeface="Bookman Old Style" pitchFamily="18" charset="0"/>
              </a:rPr>
              <a:t>Engineers use polynomials to graph the curves of</a:t>
            </a:r>
          </a:p>
          <a:p>
            <a:pPr>
              <a:buNone/>
            </a:pPr>
            <a:r>
              <a:rPr dirty="0" lang="en-US" smtClean="0">
                <a:latin typeface="Bookman Old Style" pitchFamily="18" charset="0"/>
              </a:rPr>
              <a:t>       roller coasters and bridges.</a:t>
            </a:r>
          </a:p>
          <a:p>
            <a:pPr>
              <a:buNone/>
            </a:pPr>
            <a:r>
              <a:rPr dirty="0" lang="en-IN" smtClean="0">
                <a:latin typeface="Bookman Old Style" pitchFamily="18" charset="0"/>
              </a:rPr>
              <a:t>   -&gt;</a:t>
            </a:r>
            <a:r>
              <a:rPr dirty="0" lang="en-US" smtClean="0">
                <a:latin typeface="Bookman Old Style" pitchFamily="18" charset="0"/>
              </a:rPr>
              <a:t>Business people also use polynomials to model</a:t>
            </a:r>
          </a:p>
          <a:p>
            <a:pPr>
              <a:buNone/>
            </a:pPr>
            <a:r>
              <a:rPr dirty="0" lang="en-US" smtClean="0">
                <a:latin typeface="Bookman Old Style" pitchFamily="18" charset="0"/>
              </a:rPr>
              <a:t>       markets, as in to see how raising the price of a good</a:t>
            </a:r>
          </a:p>
          <a:p>
            <a:pPr>
              <a:buNone/>
            </a:pPr>
            <a:r>
              <a:rPr dirty="0" lang="en-US" smtClean="0">
                <a:latin typeface="Bookman Old Style" pitchFamily="18" charset="0"/>
              </a:rPr>
              <a:t>       will affect its sales.</a:t>
            </a:r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4"/>
          <p:cNvSpPr>
            <a:spLocks noGrp="1"/>
          </p:cNvSpPr>
          <p:nvPr>
            <p:ph idx="1"/>
          </p:nvPr>
        </p:nvSpPr>
        <p:spPr>
          <a:xfrm>
            <a:off x="793631" y="508958"/>
            <a:ext cx="10541478" cy="5270740"/>
          </a:xfrm>
        </p:spPr>
        <p:txBody>
          <a:bodyPr>
            <a:normAutofit/>
          </a:bodyPr>
          <a:p>
            <a:pPr indent="0" marL="0">
              <a:buNone/>
            </a:pPr>
            <a:endParaRPr dirty="0" sz="3200" lang="en-IN" smtClean="0"/>
          </a:p>
          <a:p>
            <a:pPr indent="0" marL="0">
              <a:buNone/>
            </a:pPr>
            <a:r>
              <a:rPr b="1" dirty="0" sz="3200" lang="en-IN" smtClean="0">
                <a:solidFill>
                  <a:srgbClr val="0070C0"/>
                </a:solidFill>
              </a:rPr>
              <a:t>To develop program code:</a:t>
            </a:r>
          </a:p>
          <a:p>
            <a:pPr indent="0" marL="0">
              <a:buNone/>
            </a:pPr>
            <a:endParaRPr dirty="0" sz="3200" lang="en-IN" smtClean="0"/>
          </a:p>
          <a:p>
            <a:pPr lvl="1">
              <a:buFont typeface="Wingdings" pitchFamily="2" charset="2"/>
              <a:buChar char="§"/>
            </a:pPr>
            <a:r>
              <a:rPr dirty="0" lang="en-GB" smtClean="0">
                <a:latin typeface="Bookman Old Style" pitchFamily="18" charset="0"/>
              </a:rPr>
              <a:t>Control statements If, switch case</a:t>
            </a:r>
            <a:endParaRPr dirty="0" lang="en-US" smtClean="0">
              <a:latin typeface="Bookman Old Style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dirty="0" lang="en-GB" smtClean="0">
                <a:latin typeface="Bookman Old Style" pitchFamily="18" charset="0"/>
              </a:rPr>
              <a:t>Looping statements</a:t>
            </a:r>
            <a:endParaRPr dirty="0" lang="en-US" smtClean="0">
              <a:latin typeface="Bookman Old Style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dirty="0" lang="en-GB" smtClean="0">
                <a:latin typeface="Bookman Old Style" pitchFamily="18" charset="0"/>
              </a:rPr>
              <a:t>For , while/do while</a:t>
            </a:r>
            <a:endParaRPr dirty="0" lang="en-US" smtClean="0">
              <a:latin typeface="Bookman Old Style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dirty="0" lang="en-GB" smtClean="0">
                <a:latin typeface="Bookman Old Style" pitchFamily="18" charset="0"/>
              </a:rPr>
              <a:t>Pointers</a:t>
            </a:r>
            <a:endParaRPr dirty="0" lang="en-US" smtClean="0">
              <a:latin typeface="Bookman Old Style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dirty="0" lang="en-GB" smtClean="0">
                <a:latin typeface="Bookman Old Style" pitchFamily="18" charset="0"/>
              </a:rPr>
              <a:t>Linked Lists</a:t>
            </a:r>
            <a:endParaRPr dirty="0" lang="en-US" smtClean="0">
              <a:latin typeface="Bookman Old Style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dirty="0" lang="en-GB" smtClean="0">
                <a:latin typeface="Bookman Old Style" pitchFamily="18" charset="0"/>
              </a:rPr>
              <a:t>Structures</a:t>
            </a:r>
            <a:endParaRPr dirty="0" lang="en-US" smtClean="0">
              <a:latin typeface="Bookman Old Style" pitchFamily="18" charset="0"/>
            </a:endParaRPr>
          </a:p>
          <a:p>
            <a:pPr indent="0" marL="0">
              <a:buNone/>
            </a:pPr>
            <a:endParaRPr dirty="0" sz="3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None/>
            </a:pPr>
            <a:r>
              <a:rPr b="1" dirty="0" lang="en-IN" smtClean="0">
                <a:solidFill>
                  <a:srgbClr val="C00000"/>
                </a:solidFill>
                <a:latin typeface="Algerian" pitchFamily="82" charset="0"/>
              </a:rPr>
              <a:t>MODULES:</a:t>
            </a:r>
            <a:endParaRPr dirty="0" lang="en-IN" smtClean="0"/>
          </a:p>
          <a:p>
            <a:pPr>
              <a:buNone/>
            </a:pPr>
            <a:r>
              <a:rPr dirty="0" lang="en-IN" smtClean="0"/>
              <a:t>  In developing this code we used 3 modules:</a:t>
            </a:r>
          </a:p>
          <a:p>
            <a:pPr>
              <a:buNone/>
            </a:pPr>
            <a:r>
              <a:rPr dirty="0" lang="en-IN" smtClean="0"/>
              <a:t>   -&gt;</a:t>
            </a:r>
            <a:r>
              <a:rPr dirty="0" lang="en-US" smtClean="0"/>
              <a:t>create </a:t>
            </a:r>
          </a:p>
          <a:p>
            <a:pPr>
              <a:buNone/>
            </a:pPr>
            <a:r>
              <a:rPr dirty="0" lang="en-IN" smtClean="0"/>
              <a:t>   -&gt;add</a:t>
            </a:r>
          </a:p>
          <a:p>
            <a:pPr>
              <a:buNone/>
            </a:pPr>
            <a:r>
              <a:rPr dirty="0" lang="en-IN" smtClean="0"/>
              <a:t>   -&gt;display</a:t>
            </a:r>
          </a:p>
          <a:p>
            <a:pPr>
              <a:buNone/>
            </a:pPr>
            <a:endParaRPr dirty="0" lang="en-IN" smtClean="0"/>
          </a:p>
          <a:p>
            <a:pPr>
              <a:buNone/>
            </a:pPr>
            <a:r>
              <a:rPr dirty="0" lang="en-IN" smtClean="0"/>
              <a:t>  These three modules gives the output of the project as per the prepared manner.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5009388"/>
          </a:xfrm>
        </p:spPr>
        <p:txBody>
          <a:bodyPr/>
          <a:p>
            <a:pPr>
              <a:buNone/>
            </a:pPr>
            <a:r>
              <a:rPr dirty="0" lang="en-IN" smtClean="0">
                <a:latin typeface="Algerian" pitchFamily="82" charset="0"/>
              </a:rPr>
              <a:t>Polynomial representation using linked list: </a:t>
            </a:r>
          </a:p>
          <a:p>
            <a:pPr>
              <a:buNone/>
            </a:pPr>
            <a:endParaRPr dirty="0" lang="en-IN" smtClean="0"/>
          </a:p>
          <a:p>
            <a:pPr>
              <a:buNone/>
            </a:pPr>
            <a:endParaRPr dirty="0" lang="en-IN" smtClean="0"/>
          </a:p>
          <a:p>
            <a:pPr>
              <a:buNone/>
            </a:pPr>
            <a:r>
              <a:rPr dirty="0" lang="en-IN" smtClean="0"/>
              <a:t> </a:t>
            </a:r>
          </a:p>
          <a:p>
            <a:pPr>
              <a:buNone/>
            </a:pPr>
            <a:r>
              <a:rPr dirty="0" lang="en-IN" smtClean="0"/>
              <a:t>               </a:t>
            </a:r>
            <a:r>
              <a:rPr dirty="0" sz="1800" lang="en-IN" smtClean="0"/>
              <a:t>poly1 </a:t>
            </a:r>
            <a:r>
              <a:rPr dirty="0" lang="en-IN" smtClean="0"/>
              <a:t>                                        </a:t>
            </a:r>
            <a:r>
              <a:rPr dirty="0" sz="1800" lang="en-IN" smtClean="0"/>
              <a:t>NULL</a:t>
            </a:r>
          </a:p>
          <a:p>
            <a:pPr>
              <a:buNone/>
            </a:pPr>
            <a:endParaRPr dirty="0" lang="en-IN" smtClean="0"/>
          </a:p>
          <a:p>
            <a:pPr>
              <a:buNone/>
            </a:pPr>
            <a:r>
              <a:rPr dirty="0" lang="en-IN" smtClean="0"/>
              <a:t>                              </a:t>
            </a:r>
            <a:r>
              <a:rPr dirty="0" sz="1800" lang="en-IN" smtClean="0"/>
              <a:t>poly2</a:t>
            </a:r>
            <a:r>
              <a:rPr dirty="0" lang="en-IN" smtClean="0"/>
              <a:t>                           </a:t>
            </a:r>
            <a:r>
              <a:rPr dirty="0" sz="1800" lang="en-IN" smtClean="0"/>
              <a:t>NULL</a:t>
            </a:r>
          </a:p>
          <a:p>
            <a:pPr>
              <a:buNone/>
            </a:pPr>
            <a:endParaRPr dirty="0" lang="en-IN" smtClean="0"/>
          </a:p>
          <a:p>
            <a:pPr>
              <a:buNone/>
            </a:pPr>
            <a:r>
              <a:rPr dirty="0" lang="en-IN" smtClean="0"/>
              <a:t>                 </a:t>
            </a:r>
            <a:r>
              <a:rPr dirty="0" sz="1800" lang="en-IN" smtClean="0"/>
              <a:t>poly</a:t>
            </a:r>
            <a:r>
              <a:rPr dirty="0" lang="en-IN" smtClean="0"/>
              <a:t>                                         </a:t>
            </a:r>
            <a:r>
              <a:rPr dirty="0" sz="1800" lang="en-IN" smtClean="0"/>
              <a:t>NULL</a:t>
            </a:r>
            <a:endParaRPr dirty="0" sz="1800" lang="en-US"/>
          </a:p>
        </p:txBody>
      </p:sp>
      <p:sp>
        <p:nvSpPr>
          <p:cNvPr id="1048601" name="Rectangle 6"/>
          <p:cNvSpPr/>
          <p:nvPr/>
        </p:nvSpPr>
        <p:spPr>
          <a:xfrm>
            <a:off x="3642072" y="1303595"/>
            <a:ext cx="1578634" cy="583721"/>
          </a:xfrm>
          <a:prstGeom prst="rect"/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 err="1" smtClean="0">
                <a:solidFill>
                  <a:schemeClr val="tx1"/>
                </a:solidFill>
              </a:rPr>
              <a:t>Coeff</a:t>
            </a:r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02" name="Rectangle 7"/>
          <p:cNvSpPr/>
          <p:nvPr/>
        </p:nvSpPr>
        <p:spPr>
          <a:xfrm>
            <a:off x="6661316" y="1292094"/>
            <a:ext cx="1406106" cy="586596"/>
          </a:xfrm>
          <a:prstGeom prst="rect"/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 smtClean="0">
                <a:solidFill>
                  <a:schemeClr val="tx1"/>
                </a:solidFill>
              </a:rPr>
              <a:t>Address of next</a:t>
            </a:r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03" name="Rectangle 8"/>
          <p:cNvSpPr/>
          <p:nvPr/>
        </p:nvSpPr>
        <p:spPr>
          <a:xfrm>
            <a:off x="5243710" y="1297845"/>
            <a:ext cx="1414732" cy="586596"/>
          </a:xfrm>
          <a:prstGeom prst="rect"/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 err="1" smtClean="0">
                <a:solidFill>
                  <a:schemeClr val="tx1"/>
                </a:solidFill>
              </a:rPr>
              <a:t>pow</a:t>
            </a:r>
            <a:endParaRPr dirty="0" lang="en-US"/>
          </a:p>
        </p:txBody>
      </p:sp>
      <p:pic>
        <p:nvPicPr>
          <p:cNvPr id="2097152" name="Picture 2" descr="https://media.geeksforgeeks.org/wp-content/uploads/Addition-of-two-polynomial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l="8485" t="3284" r="71038" b="83744"/>
          <a:stretch>
            <a:fillRect/>
          </a:stretch>
        </p:blipFill>
        <p:spPr bwMode="auto">
          <a:xfrm>
            <a:off x="3454448" y="2478800"/>
            <a:ext cx="1268083" cy="595223"/>
          </a:xfrm>
          <a:prstGeom prst="rect"/>
          <a:noFill/>
        </p:spPr>
      </p:pic>
      <p:pic>
        <p:nvPicPr>
          <p:cNvPr id="2097153" name="Picture 2" descr="https://media.geeksforgeeks.org/wp-content/uploads/Addition-of-two-polynomial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l="36287" t="3044" r="42903" b="83744"/>
          <a:stretch>
            <a:fillRect/>
          </a:stretch>
        </p:blipFill>
        <p:spPr bwMode="auto">
          <a:xfrm>
            <a:off x="5287849" y="2478800"/>
            <a:ext cx="1207698" cy="569343"/>
          </a:xfrm>
          <a:prstGeom prst="rect"/>
          <a:noFill/>
        </p:spPr>
      </p:pic>
      <p:pic>
        <p:nvPicPr>
          <p:cNvPr id="2097154" name="Picture 2" descr="https://media.geeksforgeeks.org/wp-content/uploads/Addition-of-two-polynomial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l="35954" t="29426" r="43402" b="57828"/>
          <a:stretch>
            <a:fillRect/>
          </a:stretch>
        </p:blipFill>
        <p:spPr bwMode="auto">
          <a:xfrm>
            <a:off x="5316747" y="3481477"/>
            <a:ext cx="1190446" cy="586597"/>
          </a:xfrm>
          <a:prstGeom prst="rect"/>
          <a:noFill/>
        </p:spPr>
      </p:pic>
      <p:pic>
        <p:nvPicPr>
          <p:cNvPr id="2097155" name="Picture 2" descr="https://media.geeksforgeeks.org/wp-content/uploads/Addition-of-two-polynomial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l="8662" t="59088" r="70750" b="27543"/>
          <a:stretch>
            <a:fillRect/>
          </a:stretch>
        </p:blipFill>
        <p:spPr bwMode="auto">
          <a:xfrm>
            <a:off x="3543300" y="4358640"/>
            <a:ext cx="1242060" cy="563880"/>
          </a:xfrm>
          <a:prstGeom prst="rect"/>
          <a:noFill/>
        </p:spPr>
      </p:pic>
      <p:pic>
        <p:nvPicPr>
          <p:cNvPr id="2097156" name="Picture 2" descr="https://media.geeksforgeeks.org/wp-content/uploads/Addition-of-two-polynomial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l="63812" t="29033" r="15433" b="57828"/>
          <a:stretch>
            <a:fillRect/>
          </a:stretch>
        </p:blipFill>
        <p:spPr bwMode="auto">
          <a:xfrm>
            <a:off x="6928449" y="3505344"/>
            <a:ext cx="1207698" cy="531963"/>
          </a:xfrm>
          <a:prstGeom prst="rect"/>
          <a:noFill/>
        </p:spPr>
      </p:pic>
      <p:pic>
        <p:nvPicPr>
          <p:cNvPr id="2097157" name="Picture 2" descr="https://media.geeksforgeeks.org/wp-content/uploads/Addition-of-two-polynomial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l="64986" t="59088" r="14426" b="28180"/>
          <a:stretch>
            <a:fillRect/>
          </a:stretch>
        </p:blipFill>
        <p:spPr bwMode="auto">
          <a:xfrm>
            <a:off x="6957060" y="4396740"/>
            <a:ext cx="1165860" cy="556260"/>
          </a:xfrm>
          <a:prstGeom prst="rect"/>
          <a:noFill/>
        </p:spPr>
      </p:pic>
      <p:pic>
        <p:nvPicPr>
          <p:cNvPr id="2097158" name="Picture 2" descr="https://media.geeksforgeeks.org/wp-content/uploads/Addition-of-two-polynomial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l="37044" t="59088" r="42220" b="27657"/>
          <a:stretch>
            <a:fillRect/>
          </a:stretch>
        </p:blipFill>
        <p:spPr bwMode="auto">
          <a:xfrm>
            <a:off x="5334000" y="4373880"/>
            <a:ext cx="1173480" cy="579120"/>
          </a:xfrm>
          <a:prstGeom prst="rect"/>
          <a:noFill/>
        </p:spPr>
      </p:pic>
      <p:pic>
        <p:nvPicPr>
          <p:cNvPr id="2097159" name="Picture 4" descr="https://media.geeksforgeeks.org/wp-content/uploads/Addition-of-two-polynomial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l="64790" t="2430" r="14352" b="84687"/>
          <a:stretch>
            <a:fillRect/>
          </a:stretch>
        </p:blipFill>
        <p:spPr bwMode="auto">
          <a:xfrm>
            <a:off x="6934200" y="2499360"/>
            <a:ext cx="1127760" cy="556260"/>
          </a:xfrm>
          <a:prstGeom prst="rect"/>
          <a:noFill/>
        </p:spPr>
      </p:pic>
      <p:sp>
        <p:nvSpPr>
          <p:cNvPr id="1048604" name="Right Arrow 22"/>
          <p:cNvSpPr/>
          <p:nvPr/>
        </p:nvSpPr>
        <p:spPr>
          <a:xfrm>
            <a:off x="4724400" y="2735580"/>
            <a:ext cx="541020" cy="45719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5" name="Right Arrow 23"/>
          <p:cNvSpPr/>
          <p:nvPr/>
        </p:nvSpPr>
        <p:spPr>
          <a:xfrm>
            <a:off x="6499860" y="2743200"/>
            <a:ext cx="426720" cy="45719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6" name="Right Arrow 24"/>
          <p:cNvSpPr/>
          <p:nvPr/>
        </p:nvSpPr>
        <p:spPr>
          <a:xfrm>
            <a:off x="6507480" y="3787140"/>
            <a:ext cx="411480" cy="4572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7" name="Down Arrow 25"/>
          <p:cNvSpPr/>
          <p:nvPr/>
        </p:nvSpPr>
        <p:spPr>
          <a:xfrm>
            <a:off x="5867400" y="4053840"/>
            <a:ext cx="83820" cy="304800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8" name="Right Arrow 26"/>
          <p:cNvSpPr/>
          <p:nvPr/>
        </p:nvSpPr>
        <p:spPr>
          <a:xfrm>
            <a:off x="4762500" y="4625340"/>
            <a:ext cx="548640" cy="45719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9" name="Right Arrow 27"/>
          <p:cNvSpPr/>
          <p:nvPr/>
        </p:nvSpPr>
        <p:spPr>
          <a:xfrm>
            <a:off x="6492240" y="4640580"/>
            <a:ext cx="457200" cy="45719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0" name="Plus 29"/>
          <p:cNvSpPr/>
          <p:nvPr/>
        </p:nvSpPr>
        <p:spPr>
          <a:xfrm>
            <a:off x="5669280" y="3025140"/>
            <a:ext cx="487680" cy="434340"/>
          </a:xfrm>
          <a:prstGeom prst="mathPlu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ight Arrow 30"/>
          <p:cNvSpPr/>
          <p:nvPr/>
        </p:nvSpPr>
        <p:spPr>
          <a:xfrm>
            <a:off x="8046720" y="2735580"/>
            <a:ext cx="426720" cy="45719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ight Arrow 31"/>
          <p:cNvSpPr/>
          <p:nvPr/>
        </p:nvSpPr>
        <p:spPr>
          <a:xfrm>
            <a:off x="8130540" y="3718560"/>
            <a:ext cx="426720" cy="8382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Right Arrow 32"/>
          <p:cNvSpPr/>
          <p:nvPr/>
        </p:nvSpPr>
        <p:spPr>
          <a:xfrm>
            <a:off x="8145780" y="4625340"/>
            <a:ext cx="426720" cy="45719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5456380"/>
          </a:xfrm>
        </p:spPr>
        <p:txBody>
          <a:bodyPr/>
          <a:p>
            <a:pPr>
              <a:buNone/>
            </a:pPr>
            <a:r>
              <a:rPr b="1" dirty="0" lang="en-IN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DESCRIPTION:</a:t>
            </a:r>
            <a:endParaRPr dirty="0" lang="en-IN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dirty="0" lang="en-IN" smtClean="0">
                <a:latin typeface="Bookman Old Style" pitchFamily="18" charset="0"/>
              </a:rPr>
              <a:t>-&gt;</a:t>
            </a:r>
            <a:r>
              <a:rPr dirty="0" lang="en-US" smtClean="0">
                <a:latin typeface="Bookman Old Style" pitchFamily="18" charset="0"/>
              </a:rPr>
              <a:t>For adding two polynomials that are stored as a linked list.</a:t>
            </a:r>
          </a:p>
          <a:p>
            <a:pPr>
              <a:buNone/>
            </a:pPr>
            <a:r>
              <a:rPr dirty="0" lang="en-US" smtClean="0">
                <a:latin typeface="Bookman Old Style" pitchFamily="18" charset="0"/>
              </a:rPr>
              <a:t>   We need to add the coefficients of variables with the same</a:t>
            </a:r>
          </a:p>
          <a:p>
            <a:pPr>
              <a:buNone/>
            </a:pPr>
            <a:r>
              <a:rPr dirty="0" lang="en-US" smtClean="0">
                <a:latin typeface="Bookman Old Style" pitchFamily="18" charset="0"/>
              </a:rPr>
              <a:t>    power. </a:t>
            </a:r>
          </a:p>
          <a:p>
            <a:pPr>
              <a:buNone/>
            </a:pPr>
            <a:r>
              <a:rPr dirty="0" lang="en-US" smtClean="0">
                <a:latin typeface="Bookman Old Style" pitchFamily="18" charset="0"/>
              </a:rPr>
              <a:t>-&gt;In a linked list node contains 3 members, coefficient value</a:t>
            </a:r>
          </a:p>
          <a:p>
            <a:pPr>
              <a:buNone/>
            </a:pPr>
            <a:r>
              <a:rPr dirty="0" lang="en-US" smtClean="0">
                <a:latin typeface="Bookman Old Style" pitchFamily="18" charset="0"/>
              </a:rPr>
              <a:t>   link to the next node.</a:t>
            </a:r>
          </a:p>
          <a:p>
            <a:pPr>
              <a:buNone/>
            </a:pPr>
            <a:r>
              <a:rPr dirty="0" lang="en-IN" smtClean="0">
                <a:latin typeface="Bookman Old Style" pitchFamily="18" charset="0"/>
              </a:rPr>
              <a:t>-&gt;Initialised head for all linked lists to NULL.</a:t>
            </a:r>
          </a:p>
          <a:p>
            <a:pPr>
              <a:buNone/>
            </a:pPr>
            <a:r>
              <a:rPr dirty="0" lang="en-IN" smtClean="0">
                <a:latin typeface="Bookman Old Style" pitchFamily="18" charset="0"/>
              </a:rPr>
              <a:t>-&gt;</a:t>
            </a:r>
            <a:r>
              <a:rPr dirty="0" lang="en-US" smtClean="0">
                <a:latin typeface="Bookman Old Style" pitchFamily="18" charset="0"/>
              </a:rPr>
              <a:t>Function to create new node.</a:t>
            </a:r>
          </a:p>
          <a:p>
            <a:pPr>
              <a:buNone/>
            </a:pPr>
            <a:r>
              <a:rPr dirty="0" lang="en-IN" smtClean="0">
                <a:latin typeface="Bookman Old Style" pitchFamily="18" charset="0"/>
              </a:rPr>
              <a:t>-&gt;Function to add the polynomials.</a:t>
            </a:r>
          </a:p>
          <a:p>
            <a:pPr>
              <a:buNone/>
            </a:pPr>
            <a:r>
              <a:rPr dirty="0" lang="en-IN" smtClean="0">
                <a:latin typeface="Bookman Old Style" pitchFamily="18" charset="0"/>
              </a:rPr>
              <a:t>-&gt;Function to display the result.</a:t>
            </a:r>
          </a:p>
          <a:p>
            <a:pPr>
              <a:buNone/>
            </a:pPr>
            <a:endParaRPr dirty="0" lang="en-IN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None/>
            </a:pPr>
            <a:r>
              <a:rPr b="1" dirty="0" lang="en-IN" smtClean="0">
                <a:latin typeface="Algerian" pitchFamily="82" charset="0"/>
              </a:rPr>
              <a:t>Structure used:</a:t>
            </a:r>
          </a:p>
          <a:p>
            <a:pPr>
              <a:buNone/>
            </a:pPr>
            <a:endParaRPr dirty="0" lang="en-IN" smtClean="0"/>
          </a:p>
          <a:p>
            <a:pPr>
              <a:buNone/>
            </a:pPr>
            <a:r>
              <a:rPr dirty="0" lang="en-US" smtClean="0"/>
              <a:t>             </a:t>
            </a:r>
            <a:r>
              <a:rPr dirty="0" lang="en-US" err="1" smtClean="0">
                <a:latin typeface="Bookman Old Style" pitchFamily="18" charset="0"/>
              </a:rPr>
              <a:t>struct</a:t>
            </a:r>
            <a:r>
              <a:rPr dirty="0" lang="en-US" smtClean="0">
                <a:latin typeface="Bookman Old Style" pitchFamily="18" charset="0"/>
              </a:rPr>
              <a:t> link</a:t>
            </a:r>
          </a:p>
          <a:p>
            <a:pPr>
              <a:buNone/>
            </a:pPr>
            <a:r>
              <a:rPr dirty="0" lang="en-US" smtClean="0">
                <a:latin typeface="Bookman Old Style" pitchFamily="18" charset="0"/>
              </a:rPr>
              <a:t>                   {</a:t>
            </a:r>
          </a:p>
          <a:p>
            <a:pPr>
              <a:buNone/>
            </a:pPr>
            <a:r>
              <a:rPr dirty="0" lang="en-US" smtClean="0">
                <a:latin typeface="Bookman Old Style" pitchFamily="18" charset="0"/>
              </a:rPr>
              <a:t>                      </a:t>
            </a:r>
            <a:r>
              <a:rPr dirty="0" lang="en-US" err="1" smtClean="0">
                <a:latin typeface="Bookman Old Style" pitchFamily="18" charset="0"/>
              </a:rPr>
              <a:t>int</a:t>
            </a:r>
            <a:r>
              <a:rPr dirty="0" lang="en-US" smtClean="0">
                <a:latin typeface="Bookman Old Style" pitchFamily="18" charset="0"/>
              </a:rPr>
              <a:t> </a:t>
            </a:r>
            <a:r>
              <a:rPr dirty="0" lang="en-US" err="1" smtClean="0">
                <a:latin typeface="Bookman Old Style" pitchFamily="18" charset="0"/>
              </a:rPr>
              <a:t>coeff</a:t>
            </a:r>
            <a:r>
              <a:rPr dirty="0" lang="en-US" smtClean="0">
                <a:latin typeface="Bookman Old Style" pitchFamily="18" charset="0"/>
              </a:rPr>
              <a:t>;</a:t>
            </a:r>
          </a:p>
          <a:p>
            <a:pPr>
              <a:buNone/>
            </a:pPr>
            <a:r>
              <a:rPr dirty="0" lang="en-US" smtClean="0">
                <a:latin typeface="Bookman Old Style" pitchFamily="18" charset="0"/>
              </a:rPr>
              <a:t>                      </a:t>
            </a:r>
            <a:r>
              <a:rPr dirty="0" lang="en-US" err="1" smtClean="0">
                <a:latin typeface="Bookman Old Style" pitchFamily="18" charset="0"/>
              </a:rPr>
              <a:t>int</a:t>
            </a:r>
            <a:r>
              <a:rPr dirty="0" lang="en-US" smtClean="0">
                <a:latin typeface="Bookman Old Style" pitchFamily="18" charset="0"/>
              </a:rPr>
              <a:t> </a:t>
            </a:r>
            <a:r>
              <a:rPr dirty="0" lang="en-US" err="1" smtClean="0">
                <a:latin typeface="Bookman Old Style" pitchFamily="18" charset="0"/>
              </a:rPr>
              <a:t>pow</a:t>
            </a:r>
            <a:r>
              <a:rPr dirty="0" lang="en-US" smtClean="0">
                <a:latin typeface="Bookman Old Style" pitchFamily="18" charset="0"/>
              </a:rPr>
              <a:t>;</a:t>
            </a:r>
          </a:p>
          <a:p>
            <a:pPr>
              <a:buNone/>
            </a:pPr>
            <a:r>
              <a:rPr dirty="0" lang="en-US" smtClean="0">
                <a:latin typeface="Bookman Old Style" pitchFamily="18" charset="0"/>
              </a:rPr>
              <a:t>                      </a:t>
            </a:r>
            <a:r>
              <a:rPr dirty="0" lang="en-US" err="1" smtClean="0">
                <a:latin typeface="Bookman Old Style" pitchFamily="18" charset="0"/>
              </a:rPr>
              <a:t>struct</a:t>
            </a:r>
            <a:r>
              <a:rPr dirty="0" lang="en-US" smtClean="0">
                <a:latin typeface="Bookman Old Style" pitchFamily="18" charset="0"/>
              </a:rPr>
              <a:t> link *next;</a:t>
            </a:r>
          </a:p>
          <a:p>
            <a:pPr>
              <a:buNone/>
            </a:pPr>
            <a:r>
              <a:rPr dirty="0" lang="en-US" smtClean="0">
                <a:latin typeface="Bookman Old Style" pitchFamily="18" charset="0"/>
              </a:rPr>
              <a:t>                    };</a:t>
            </a:r>
            <a:endParaRPr dirty="0" lang="en-US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577970" y="530352"/>
            <a:ext cx="11004430" cy="5421874"/>
          </a:xfrm>
        </p:spPr>
        <p:txBody>
          <a:bodyPr>
            <a:normAutofit/>
          </a:bodyPr>
          <a:p>
            <a:pPr>
              <a:buNone/>
            </a:pPr>
            <a:r>
              <a:rPr b="1" dirty="0" lang="en-IN" smtClean="0">
                <a:solidFill>
                  <a:srgbClr val="C00000"/>
                </a:solidFill>
                <a:latin typeface="Algerian" pitchFamily="82" charset="0"/>
              </a:rPr>
              <a:t>Functions:</a:t>
            </a:r>
          </a:p>
          <a:p>
            <a:r>
              <a:rPr dirty="0" lang="en-IN" smtClean="0"/>
              <a:t>void create; [void create(</a:t>
            </a:r>
            <a:r>
              <a:rPr dirty="0" lang="en-IN" err="1" smtClean="0"/>
              <a:t>struct</a:t>
            </a:r>
            <a:r>
              <a:rPr dirty="0" lang="en-IN" smtClean="0"/>
              <a:t> link *node)]</a:t>
            </a:r>
            <a:endParaRPr dirty="0" lang="en-US" smtClean="0"/>
          </a:p>
          <a:p>
            <a:r>
              <a:rPr dirty="0" lang="en-IN" smtClean="0"/>
              <a:t>void </a:t>
            </a:r>
            <a:r>
              <a:rPr dirty="0" lang="en-IN" err="1" smtClean="0"/>
              <a:t>void</a:t>
            </a:r>
            <a:r>
              <a:rPr dirty="0" lang="en-IN" smtClean="0"/>
              <a:t> show;  [void show(</a:t>
            </a:r>
            <a:r>
              <a:rPr dirty="0" lang="en-IN" err="1" smtClean="0"/>
              <a:t>struct</a:t>
            </a:r>
            <a:r>
              <a:rPr dirty="0" lang="en-IN" smtClean="0"/>
              <a:t> link *node)]</a:t>
            </a:r>
            <a:endParaRPr dirty="0" lang="en-US" smtClean="0"/>
          </a:p>
          <a:p>
            <a:r>
              <a:rPr dirty="0" lang="en-IN" smtClean="0"/>
              <a:t>void </a:t>
            </a:r>
            <a:r>
              <a:rPr dirty="0" lang="en-IN" err="1" smtClean="0"/>
              <a:t>polyadd</a:t>
            </a:r>
            <a:r>
              <a:rPr dirty="0" lang="en-IN" smtClean="0"/>
              <a:t>;</a:t>
            </a:r>
          </a:p>
          <a:p>
            <a:pPr>
              <a:buNone/>
            </a:pPr>
            <a:r>
              <a:rPr b="1" dirty="0" lang="en-IN" smtClean="0">
                <a:solidFill>
                  <a:srgbClr val="C00000"/>
                </a:solidFill>
                <a:latin typeface="Algerian" pitchFamily="82" charset="0"/>
              </a:rPr>
              <a:t>Parameters:</a:t>
            </a:r>
          </a:p>
          <a:p>
            <a:pPr>
              <a:buNone/>
            </a:pPr>
            <a:r>
              <a:rPr dirty="0" lang="en-IN" smtClean="0"/>
              <a:t>-&gt;poly1</a:t>
            </a:r>
          </a:p>
          <a:p>
            <a:pPr>
              <a:buNone/>
            </a:pPr>
            <a:r>
              <a:rPr dirty="0" lang="en-IN" smtClean="0"/>
              <a:t>-&gt;poly2</a:t>
            </a:r>
          </a:p>
          <a:p>
            <a:pPr>
              <a:buNone/>
            </a:pPr>
            <a:r>
              <a:rPr dirty="0" lang="en-IN" smtClean="0"/>
              <a:t>-&gt;poly</a:t>
            </a:r>
          </a:p>
          <a:p>
            <a:pPr>
              <a:buNone/>
            </a:pPr>
            <a:endParaRPr dirty="0" lang="en-IN" smtClean="0"/>
          </a:p>
          <a:p>
            <a:pPr>
              <a:buNone/>
            </a:pPr>
            <a:r>
              <a:rPr dirty="0" lang="en-US" smtClean="0"/>
              <a:t>void </a:t>
            </a:r>
            <a:r>
              <a:rPr dirty="0" lang="en-US" err="1" smtClean="0"/>
              <a:t>polyadd</a:t>
            </a:r>
            <a:r>
              <a:rPr dirty="0" lang="en-US" smtClean="0"/>
              <a:t>(</a:t>
            </a:r>
            <a:r>
              <a:rPr dirty="0" lang="en-US" err="1" smtClean="0"/>
              <a:t>struct</a:t>
            </a:r>
            <a:r>
              <a:rPr dirty="0" lang="en-US" smtClean="0"/>
              <a:t> link *poly1,struct link *poly2,struct link</a:t>
            </a:r>
          </a:p>
          <a:p>
            <a:pPr>
              <a:buNone/>
            </a:pPr>
            <a:r>
              <a:rPr dirty="0" lang="en-US" smtClean="0"/>
              <a:t>*poly)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670560" y="530351"/>
            <a:ext cx="10911840" cy="5395995"/>
          </a:xfrm>
        </p:spPr>
        <p:txBody>
          <a:bodyPr/>
          <a:p>
            <a:pPr fontAlgn="base">
              <a:buNone/>
            </a:pPr>
            <a:r>
              <a:rPr b="1" dirty="0" lang="en-IN" smtClean="0">
                <a:solidFill>
                  <a:srgbClr val="C00000"/>
                </a:solidFill>
                <a:latin typeface="Castellar" pitchFamily="18" charset="0"/>
              </a:rPr>
              <a:t>Adding the polynomials:</a:t>
            </a:r>
          </a:p>
          <a:p>
            <a:pPr fontAlgn="base">
              <a:buNone/>
            </a:pPr>
            <a:endParaRPr dirty="0" lang="en-IN" smtClean="0"/>
          </a:p>
          <a:p>
            <a:pPr fontAlgn="base">
              <a:buNone/>
            </a:pPr>
            <a:r>
              <a:rPr dirty="0" lang="en-IN" smtClean="0"/>
              <a:t>-&gt;</a:t>
            </a:r>
            <a:r>
              <a:rPr dirty="0" lang="en-US" smtClean="0">
                <a:latin typeface="Bookman Old Style" pitchFamily="18" charset="0"/>
              </a:rPr>
              <a:t>If power of 1st polynomial is greater then 2nd, then store</a:t>
            </a:r>
          </a:p>
          <a:p>
            <a:pPr fontAlgn="base">
              <a:buNone/>
            </a:pPr>
            <a:r>
              <a:rPr dirty="0" lang="en-US" smtClean="0">
                <a:latin typeface="Bookman Old Style" pitchFamily="18" charset="0"/>
              </a:rPr>
              <a:t>    1st as it is and move its pointer.</a:t>
            </a:r>
          </a:p>
          <a:p>
            <a:pPr fontAlgn="base">
              <a:buNone/>
            </a:pPr>
            <a:r>
              <a:rPr dirty="0" lang="en-US" smtClean="0">
                <a:latin typeface="Bookman Old Style" pitchFamily="18" charset="0"/>
              </a:rPr>
              <a:t>-&gt;If power of 2nd polynomial is greater then 1st, then store</a:t>
            </a:r>
          </a:p>
          <a:p>
            <a:pPr fontAlgn="base">
              <a:buNone/>
            </a:pPr>
            <a:r>
              <a:rPr dirty="0" lang="en-US" smtClean="0">
                <a:latin typeface="Bookman Old Style" pitchFamily="18" charset="0"/>
              </a:rPr>
              <a:t>    2nd as it is and move its pointer.</a:t>
            </a:r>
          </a:p>
          <a:p>
            <a:pPr fontAlgn="base">
              <a:buNone/>
            </a:pPr>
            <a:r>
              <a:rPr dirty="0" lang="en-IN" smtClean="0">
                <a:latin typeface="Bookman Old Style" pitchFamily="18" charset="0"/>
              </a:rPr>
              <a:t>-&gt;</a:t>
            </a:r>
            <a:r>
              <a:rPr dirty="0" lang="en-US" smtClean="0">
                <a:latin typeface="Bookman Old Style" pitchFamily="18" charset="0"/>
              </a:rPr>
              <a:t>If power of both polynomial numbers is same then add</a:t>
            </a:r>
          </a:p>
          <a:p>
            <a:pPr fontAlgn="base">
              <a:buNone/>
            </a:pPr>
            <a:r>
              <a:rPr dirty="0" lang="en-US" smtClean="0">
                <a:latin typeface="Bookman Old Style" pitchFamily="18" charset="0"/>
              </a:rPr>
              <a:t>    their coefficients.</a:t>
            </a:r>
          </a:p>
          <a:p>
            <a:pPr fontAlgn="base">
              <a:buNone/>
            </a:pPr>
            <a:r>
              <a:rPr dirty="0" lang="en-IN" smtClean="0">
                <a:latin typeface="Bookman Old Style" pitchFamily="18" charset="0"/>
              </a:rPr>
              <a:t>-&gt;</a:t>
            </a:r>
            <a:r>
              <a:rPr dirty="0" lang="en-US" smtClean="0">
                <a:latin typeface="Bookman Old Style" pitchFamily="18" charset="0"/>
              </a:rPr>
              <a:t>Dynamically create new node.</a:t>
            </a:r>
          </a:p>
          <a:p>
            <a:pPr fontAlgn="base">
              <a:buNone/>
            </a:pPr>
            <a:r>
              <a:rPr dirty="0" lang="en-US" smtClean="0"/>
              <a:t> </a:t>
            </a:r>
          </a:p>
          <a:p>
            <a:pPr>
              <a:buNone/>
            </a:pPr>
            <a:endParaRPr dirty="0" lang="en-IN" smtClean="0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lastClr="000000" val="windowText"/>
      </a:dk1>
      <a:lt1>
        <a:sysClr lastClr="FFFFFF" val="window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r="5400000" dist="381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r="5400000" dist="381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r="5400000" dist="381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dir="t" rig="contrasting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algn="tl" flip="none" sx="75000" sy="7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DS PROJECT</dc:title>
  <dc:creator>supriya chilupuri</dc:creator>
  <cp:lastModifiedBy>Windows User</cp:lastModifiedBy>
  <dcterms:created xsi:type="dcterms:W3CDTF">2019-08-01T03:23:45Z</dcterms:created>
  <dcterms:modified xsi:type="dcterms:W3CDTF">2020-02-26T18:54:43Z</dcterms:modified>
</cp:coreProperties>
</file>