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1A9988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77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8;p3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400" cy="151860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38;p5"/>
          <p:cNvSpPr txBox="1">
            <a:spLocks noGrp="1"/>
          </p:cNvSpPr>
          <p:nvPr>
            <p:ph type="body" sz="quarter" idx="13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3815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1225" y="2781724"/>
            <a:ext cx="3300901" cy="159750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56;p8"/>
          <p:cNvGrpSpPr/>
          <p:nvPr/>
        </p:nvGrpSpPr>
        <p:grpSpPr>
          <a:xfrm>
            <a:off x="830391" y="4169129"/>
            <a:ext cx="745766" cy="45829"/>
            <a:chOff x="0" y="0"/>
            <a:chExt cx="745764" cy="45828"/>
          </a:xfrm>
        </p:grpSpPr>
        <p:sp>
          <p:nvSpPr>
            <p:cNvPr id="62" name="Google Shape;57;p8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Google Shape;58;p8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729450" y="864298"/>
            <a:ext cx="7021201" cy="2985002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6" name="Google Shape;63;p9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74" name="Google Shape;64;p9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" name="Google Shape;65;p9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3161525"/>
            <a:ext cx="3300903" cy="759002"/>
          </a:xfrm>
          <a:prstGeom prst="rect">
            <a:avLst/>
          </a:prstGeom>
        </p:spPr>
        <p:txBody>
          <a:bodyPr/>
          <a:lstStyle>
            <a:lvl1pPr marL="165100" indent="-1905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68;p9"/>
          <p:cNvSpPr txBox="1">
            <a:spLocks noGrp="1"/>
          </p:cNvSpPr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4372550"/>
            <a:ext cx="7697401" cy="4605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74;p11"/>
          <p:cNvGrpSpPr/>
          <p:nvPr/>
        </p:nvGrpSpPr>
        <p:grpSpPr>
          <a:xfrm>
            <a:off x="830391" y="4169129"/>
            <a:ext cx="745766" cy="45829"/>
            <a:chOff x="0" y="0"/>
            <a:chExt cx="745764" cy="45828"/>
          </a:xfrm>
        </p:grpSpPr>
        <p:sp>
          <p:nvSpPr>
            <p:cNvPr id="95" name="Google Shape;75;p11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" name="Google Shape;76;p11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272888"/>
            <a:ext cx="7688400" cy="1580402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48192" y="4779027"/>
            <a:ext cx="336812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/>
          <a:p>
            <a:pPr defTabSz="164591">
              <a:defRPr sz="1079"/>
            </a:pPr>
            <a:r>
              <a:t/>
            </a:r>
            <a:br/>
            <a:endParaRPr/>
          </a:p>
        </p:txBody>
      </p:sp>
      <p:sp>
        <p:nvSpPr>
          <p:cNvPr id="117" name="Title 1"/>
          <p:cNvSpPr txBox="1"/>
          <p:nvPr/>
        </p:nvSpPr>
        <p:spPr>
          <a:xfrm>
            <a:off x="782790" y="2248290"/>
            <a:ext cx="7688699" cy="66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2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Numbers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Choice(seq)</a:t>
            </a:r>
          </a:p>
        </p:txBody>
      </p:sp>
      <p:sp>
        <p:nvSpPr>
          <p:cNvPr id="148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random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list=[1,2,3,4,5,6,7]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random.choice(list)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3</a:t>
            </a:r>
          </a:p>
        </p:txBody>
      </p:sp>
      <p:sp>
        <p:nvSpPr>
          <p:cNvPr id="149" name="Text Placeholder 2"/>
          <p:cNvSpPr txBox="1"/>
          <p:nvPr/>
        </p:nvSpPr>
        <p:spPr>
          <a:xfrm>
            <a:off x="727650" y="1936419"/>
            <a:ext cx="7688700" cy="8434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It will return a random element from the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random() Function</a:t>
            </a:r>
          </a:p>
        </p:txBody>
      </p:sp>
      <p:sp>
        <p:nvSpPr>
          <p:cNvPr id="15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random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math.random()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0.23234343</a:t>
            </a:r>
          </a:p>
        </p:txBody>
      </p:sp>
      <p:sp>
        <p:nvSpPr>
          <p:cNvPr id="153" name="Text Placeholder 2"/>
          <p:cNvSpPr txBox="1"/>
          <p:nvPr/>
        </p:nvSpPr>
        <p:spPr>
          <a:xfrm>
            <a:off x="727650" y="1936419"/>
            <a:ext cx="7688700" cy="11581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It generates a random number between 0 and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randrange() Function</a:t>
            </a:r>
          </a:p>
        </p:txBody>
      </p:sp>
      <p:sp>
        <p:nvSpPr>
          <p:cNvPr id="15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3345675"/>
            <a:ext cx="7688699" cy="98477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random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math.randrange(50,1,100)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54.  </a:t>
            </a:r>
          </a:p>
        </p:txBody>
      </p:sp>
      <p:sp>
        <p:nvSpPr>
          <p:cNvPr id="157" name="Text Placeholder 2"/>
          <p:cNvSpPr txBox="1"/>
          <p:nvPr/>
        </p:nvSpPr>
        <p:spPr>
          <a:xfrm>
            <a:off x="727650" y="1936419"/>
            <a:ext cx="7688700" cy="13219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 lnSpcReduction="10000"/>
          </a:bodyPr>
          <a:lstStyle/>
          <a:p>
            <a:pPr defTabSz="365760">
              <a:defRPr sz="1560">
                <a:solidFill>
                  <a:schemeClr val="accent1">
                    <a:lumOff val="-6980"/>
                  </a:schemeClr>
                </a:solidFill>
              </a:defRPr>
            </a:pPr>
            <a:r>
              <a:t>It will give a random number in the range</a:t>
            </a:r>
          </a:p>
          <a:p>
            <a:pPr lvl="2" defTabSz="365760">
              <a:defRPr sz="1560">
                <a:solidFill>
                  <a:schemeClr val="accent3"/>
                </a:solidFill>
              </a:defRPr>
            </a:pPr>
            <a:r>
              <a:t> randrange(start,step,stop)</a:t>
            </a:r>
          </a:p>
          <a:p>
            <a:pPr defTabSz="365760">
              <a:defRPr sz="1560">
                <a:solidFill>
                  <a:schemeClr val="accent1">
                    <a:lumOff val="-6980"/>
                  </a:schemeClr>
                </a:solidFill>
              </a:defRPr>
            </a:pPr>
            <a:r>
              <a:t>Start - Starting value in range</a:t>
            </a:r>
          </a:p>
          <a:p>
            <a:pPr defTabSz="365760">
              <a:defRPr sz="1560">
                <a:solidFill>
                  <a:schemeClr val="accent1">
                    <a:lumOff val="-6980"/>
                  </a:schemeClr>
                </a:solidFill>
              </a:defRPr>
            </a:pPr>
            <a:r>
              <a:t>Stop - ending value in range</a:t>
            </a:r>
          </a:p>
          <a:p>
            <a:pPr defTabSz="365760">
              <a:defRPr sz="1560">
                <a:solidFill>
                  <a:schemeClr val="accent1">
                    <a:lumOff val="-6980"/>
                  </a:schemeClr>
                </a:solidFill>
              </a:defRPr>
            </a:pPr>
            <a:r>
              <a:t>Step - increment number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seed() Function</a:t>
            </a:r>
          </a:p>
        </p:txBody>
      </p:sp>
      <p:sp>
        <p:nvSpPr>
          <p:cNvPr id="16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random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random.seed(1,2)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random.random()</a:t>
            </a:r>
          </a:p>
        </p:txBody>
      </p:sp>
      <p:sp>
        <p:nvSpPr>
          <p:cNvPr id="161" name="Text Placeholder 2"/>
          <p:cNvSpPr txBox="1"/>
          <p:nvPr/>
        </p:nvSpPr>
        <p:spPr>
          <a:xfrm>
            <a:off x="727650" y="1936419"/>
            <a:ext cx="7688700" cy="11581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defTabSz="649223">
              <a:defRPr sz="2130">
                <a:solidFill>
                  <a:schemeClr val="accent1">
                    <a:lumOff val="-6980"/>
                  </a:schemeClr>
                </a:solidFill>
              </a:defRPr>
            </a:pPr>
            <a:r>
              <a:t>Random function will not return  a random number every time</a:t>
            </a:r>
          </a:p>
          <a:p>
            <a:pPr defTabSz="649223">
              <a:defRPr sz="2130">
                <a:solidFill>
                  <a:schemeClr val="accent1">
                    <a:lumOff val="-6980"/>
                  </a:schemeClr>
                </a:solidFill>
              </a:defRPr>
            </a:pPr>
            <a:r>
              <a:t>Seed function initialises random function generator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uffle(seq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shuffle(seq)</a:t>
            </a:r>
          </a:p>
        </p:txBody>
      </p:sp>
      <p:sp>
        <p:nvSpPr>
          <p:cNvPr id="164" name="It shuffles the order of the sequence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7688700" cy="721996"/>
          </a:xfrm>
          <a:prstGeom prst="rect">
            <a:avLst/>
          </a:prstGeom>
        </p:spPr>
        <p:txBody>
          <a:bodyPr/>
          <a:lstStyle>
            <a:lvl1pPr>
              <a:buSzPts val="3000"/>
              <a:defRPr sz="3000"/>
            </a:lvl1pPr>
          </a:lstStyle>
          <a:p>
            <a:r>
              <a:t>It shuffles the order of the sequence</a:t>
            </a:r>
          </a:p>
        </p:txBody>
      </p:sp>
      <p:sp>
        <p:nvSpPr>
          <p:cNvPr id="165" name="Text Placeholder 2"/>
          <p:cNvSpPr txBox="1"/>
          <p:nvPr/>
        </p:nvSpPr>
        <p:spPr>
          <a:xfrm>
            <a:off x="727650" y="2870843"/>
            <a:ext cx="7688700" cy="1629139"/>
          </a:xfrm>
          <a:prstGeom prst="rect">
            <a:avLst/>
          </a:prstGeom>
          <a:solidFill>
            <a:schemeClr val="accent1">
              <a:lumOff val="-6980"/>
            </a:schemeClr>
          </a:solidFill>
          <a:ln>
            <a:solidFill>
              <a:srgbClr val="193477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>
              <a:buClr>
                <a:schemeClr val="accent1"/>
              </a:buClr>
              <a:buFont typeface="Helvetica"/>
            </a:pPr>
            <a:r>
              <a:t>&gt;&gt;&gt; import random</a:t>
            </a:r>
          </a:p>
          <a:p>
            <a:pPr>
              <a:buClr>
                <a:schemeClr val="accent1"/>
              </a:buClr>
              <a:buFont typeface="Helvetica"/>
            </a:pPr>
            <a:r>
              <a:t>&gt;&gt;&gt; list=[1,2,3,4,5,6,7]</a:t>
            </a:r>
          </a:p>
          <a:p>
            <a:pPr>
              <a:buClr>
                <a:schemeClr val="accent1"/>
              </a:buClr>
              <a:buFont typeface="Helvetica"/>
            </a:pPr>
            <a:r>
              <a:t>&gt;&gt;&gt; random.shuffle(list)</a:t>
            </a:r>
          </a:p>
          <a:p>
            <a:pPr>
              <a:buClr>
                <a:schemeClr val="accent1"/>
              </a:buClr>
              <a:buFont typeface="Helvetica"/>
            </a:pPr>
            <a:r>
              <a:t>&gt;&gt;&gt; list</a:t>
            </a:r>
          </a:p>
          <a:p>
            <a:pPr>
              <a:buClr>
                <a:schemeClr val="accent1"/>
              </a:buClr>
              <a:buFont typeface="Helvetica"/>
            </a:pPr>
            <a:r>
              <a:t>[3,2,1,5,7,6,4]</a:t>
            </a:r>
          </a:p>
          <a:p>
            <a:pPr>
              <a:buClr>
                <a:schemeClr val="accent1"/>
              </a:buClr>
              <a:buFont typeface="Helvetica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quence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Numbers</a:t>
            </a:r>
          </a:p>
        </p:txBody>
      </p:sp>
      <p:sp>
        <p:nvSpPr>
          <p:cNvPr id="120" name="Sequence of elements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365759" indent="-248919" defTabSz="731519">
              <a:buSzPts val="3000"/>
              <a:defRPr sz="3000"/>
            </a:pPr>
            <a:r>
              <a:t>Numbers stores numerical values</a:t>
            </a:r>
          </a:p>
          <a:p>
            <a:pPr marL="365759" indent="-248919" defTabSz="731519">
              <a:buSzPts val="3000"/>
              <a:defRPr sz="3000"/>
            </a:pPr>
            <a:r>
              <a:t>Numbers are immutable</a:t>
            </a:r>
          </a:p>
          <a:p>
            <a:pPr marL="365759" indent="-248919" defTabSz="731519">
              <a:buSzPts val="3000"/>
              <a:defRPr sz="3000"/>
            </a:pPr>
            <a:r>
              <a:t>Reassigning a number gives a new object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/>
        </p:nvSpPr>
        <p:spPr>
          <a:xfrm>
            <a:off x="782790" y="2248290"/>
            <a:ext cx="7688699" cy="66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2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Mathematical Functions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round() Function</a:t>
            </a:r>
          </a:p>
        </p:txBody>
      </p:sp>
      <p:sp>
        <p:nvSpPr>
          <p:cNvPr id="12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math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math.round(1.4)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1</a:t>
            </a:r>
          </a:p>
        </p:txBody>
      </p:sp>
      <p:sp>
        <p:nvSpPr>
          <p:cNvPr id="126" name="Text Placeholder 2"/>
          <p:cNvSpPr txBox="1"/>
          <p:nvPr/>
        </p:nvSpPr>
        <p:spPr>
          <a:xfrm>
            <a:off x="727650" y="1936419"/>
            <a:ext cx="7688700" cy="11581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Round function will return a rounded value of the given number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floor() Function</a:t>
            </a:r>
          </a:p>
        </p:txBody>
      </p:sp>
      <p:sp>
        <p:nvSpPr>
          <p:cNvPr id="12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math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math.floor(1.4)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1</a:t>
            </a:r>
          </a:p>
        </p:txBody>
      </p:sp>
      <p:sp>
        <p:nvSpPr>
          <p:cNvPr id="130" name="Text Placeholder 2"/>
          <p:cNvSpPr txBox="1"/>
          <p:nvPr/>
        </p:nvSpPr>
        <p:spPr>
          <a:xfrm>
            <a:off x="727650" y="1936419"/>
            <a:ext cx="7688700" cy="11581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Floor function will round down the value passed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ceil() Function</a:t>
            </a:r>
          </a:p>
        </p:txBody>
      </p:sp>
      <p:sp>
        <p:nvSpPr>
          <p:cNvPr id="13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math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math.ceil(2.34)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3</a:t>
            </a:r>
          </a:p>
        </p:txBody>
      </p:sp>
      <p:sp>
        <p:nvSpPr>
          <p:cNvPr id="134" name="Text Placeholder 2"/>
          <p:cNvSpPr txBox="1"/>
          <p:nvPr/>
        </p:nvSpPr>
        <p:spPr>
          <a:xfrm>
            <a:off x="727650" y="1936419"/>
            <a:ext cx="7688700" cy="11581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Ceil will return the rounded up value to nearest integer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pow() Function</a:t>
            </a:r>
          </a:p>
        </p:txBody>
      </p:sp>
      <p:sp>
        <p:nvSpPr>
          <p:cNvPr id="137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689462"/>
            <a:ext cx="7688699" cy="1650514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math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math.pow(10,3)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1000</a:t>
            </a:r>
          </a:p>
        </p:txBody>
      </p:sp>
      <p:sp>
        <p:nvSpPr>
          <p:cNvPr id="138" name="Text Placeholder 2"/>
          <p:cNvSpPr txBox="1"/>
          <p:nvPr/>
        </p:nvSpPr>
        <p:spPr>
          <a:xfrm>
            <a:off x="727650" y="1936419"/>
            <a:ext cx="7688700" cy="541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 lnSpcReduction="10000"/>
          </a:bodyPr>
          <a:lstStyle>
            <a:lvl1pPr defTabSz="786384">
              <a:defRPr sz="258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Power function will calculate the power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r>
              <a:t>sqrt() Function</a:t>
            </a:r>
          </a:p>
        </p:txBody>
      </p:sp>
      <p:sp>
        <p:nvSpPr>
          <p:cNvPr id="14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math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math.sqrt(4)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2</a:t>
            </a:r>
          </a:p>
        </p:txBody>
      </p:sp>
      <p:sp>
        <p:nvSpPr>
          <p:cNvPr id="142" name="Text Placeholder 2"/>
          <p:cNvSpPr txBox="1"/>
          <p:nvPr/>
        </p:nvSpPr>
        <p:spPr>
          <a:xfrm>
            <a:off x="727650" y="1936419"/>
            <a:ext cx="7688700" cy="11581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r>
              <a:t>It will return the squareroot of the passed number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/>
        </p:nvSpPr>
        <p:spPr>
          <a:xfrm>
            <a:off x="782790" y="2248290"/>
            <a:ext cx="7688699" cy="66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2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Random Numbers Functions </a:t>
            </a:r>
          </a:p>
        </p:txBody>
      </p:sp>
      <p:sp>
        <p:nvSpPr>
          <p:cNvPr id="145" name="Title 1"/>
          <p:cNvSpPr txBox="1"/>
          <p:nvPr/>
        </p:nvSpPr>
        <p:spPr>
          <a:xfrm>
            <a:off x="782790" y="2893657"/>
            <a:ext cx="7688699" cy="66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2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Import random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PresentationFormat>On-screen Show (16:9)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Streamline</vt:lpstr>
      <vt:lpstr> </vt:lpstr>
      <vt:lpstr>Numbers</vt:lpstr>
      <vt:lpstr>Slide 3</vt:lpstr>
      <vt:lpstr>round() Function</vt:lpstr>
      <vt:lpstr>floor() Function</vt:lpstr>
      <vt:lpstr>ceil() Function</vt:lpstr>
      <vt:lpstr>pow() Function</vt:lpstr>
      <vt:lpstr>sqrt() Function</vt:lpstr>
      <vt:lpstr>Slide 9</vt:lpstr>
      <vt:lpstr>Choice(seq)</vt:lpstr>
      <vt:lpstr>random() Function</vt:lpstr>
      <vt:lpstr>randrange() Function</vt:lpstr>
      <vt:lpstr>seed() Function</vt:lpstr>
      <vt:lpstr>shuffle(seq)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giridher</cp:lastModifiedBy>
  <cp:revision>1</cp:revision>
  <dcterms:modified xsi:type="dcterms:W3CDTF">2019-08-27T13:04:10Z</dcterms:modified>
</cp:coreProperties>
</file>