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1A9988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" name="Title Text"/>
          <p:cNvSpPr txBox="1"/>
          <p:nvPr>
            <p:ph type="title"/>
          </p:nvPr>
        </p:nvSpPr>
        <p:spPr>
          <a:xfrm>
            <a:off x="729450" y="1322449"/>
            <a:ext cx="7688400" cy="151860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/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730000" y="1318650"/>
            <a:ext cx="3300901" cy="13815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5" name="Title Text"/>
          <p:cNvSpPr txBox="1"/>
          <p:nvPr>
            <p:ph type="title"/>
          </p:nvPr>
        </p:nvSpPr>
        <p:spPr>
          <a:xfrm>
            <a:off x="729450" y="864298"/>
            <a:ext cx="7021201" cy="298500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7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3" cy="759002"/>
          </a:xfrm>
          <a:prstGeom prst="rect">
            <a:avLst/>
          </a:prstGeom>
        </p:spPr>
        <p:txBody>
          <a:bodyPr/>
          <a:lstStyle>
            <a:lvl1pPr marL="165100" indent="-1905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/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8" name="Title Text"/>
          <p:cNvSpPr txBox="1"/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729450" y="2272888"/>
            <a:ext cx="7688400" cy="1580402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700" cy="53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8192" y="4779027"/>
            <a:ext cx="336812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/>
          <a:p>
            <a:pPr defTabSz="164591">
              <a:defRPr sz="1079"/>
            </a:pPr>
            <a:r>
              <a:t>Python </a:t>
            </a:r>
            <a:br/>
          </a:p>
        </p:txBody>
      </p:sp>
      <p:sp>
        <p:nvSpPr>
          <p:cNvPr id="117" name="Title 1"/>
          <p:cNvSpPr txBox="1"/>
          <p:nvPr/>
        </p:nvSpPr>
        <p:spPr>
          <a:xfrm>
            <a:off x="782790" y="2248290"/>
            <a:ext cx="7688699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3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Numbers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Choice(seq)</a:t>
            </a:r>
          </a:p>
        </p:txBody>
      </p:sp>
      <p:sp>
        <p:nvSpPr>
          <p:cNvPr id="148" name="Text Placeholder 2"/>
          <p:cNvSpPr txBox="1"/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random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list=[1,2,3,4,5,6,7]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random.choice(list)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3</a:t>
            </a:r>
          </a:p>
        </p:txBody>
      </p:sp>
      <p:sp>
        <p:nvSpPr>
          <p:cNvPr id="149" name="Text Placeholder 2"/>
          <p:cNvSpPr txBox="1"/>
          <p:nvPr/>
        </p:nvSpPr>
        <p:spPr>
          <a:xfrm>
            <a:off x="727650" y="1936419"/>
            <a:ext cx="7688700" cy="8434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It will return a random element from the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random() Function</a:t>
            </a:r>
          </a:p>
        </p:txBody>
      </p:sp>
      <p:sp>
        <p:nvSpPr>
          <p:cNvPr id="152" name="Text Placeholder 2"/>
          <p:cNvSpPr txBox="1"/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random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math.random()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0.23234343</a:t>
            </a:r>
          </a:p>
        </p:txBody>
      </p:sp>
      <p:sp>
        <p:nvSpPr>
          <p:cNvPr id="153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It generates a random number between 0 and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randrange() Function</a:t>
            </a:r>
          </a:p>
        </p:txBody>
      </p:sp>
      <p:sp>
        <p:nvSpPr>
          <p:cNvPr id="156" name="Text Placeholder 2"/>
          <p:cNvSpPr txBox="1"/>
          <p:nvPr>
            <p:ph type="body" sz="quarter" idx="1"/>
          </p:nvPr>
        </p:nvSpPr>
        <p:spPr>
          <a:xfrm>
            <a:off x="729450" y="3345675"/>
            <a:ext cx="7688699" cy="98477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random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math.randrange(50,1,100)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sz="1372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54.  </a:t>
            </a:r>
          </a:p>
        </p:txBody>
      </p:sp>
      <p:sp>
        <p:nvSpPr>
          <p:cNvPr id="157" name="Text Placeholder 2"/>
          <p:cNvSpPr txBox="1"/>
          <p:nvPr/>
        </p:nvSpPr>
        <p:spPr>
          <a:xfrm>
            <a:off x="727650" y="1936419"/>
            <a:ext cx="7688700" cy="13219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365760">
              <a:defRPr sz="1560">
                <a:solidFill>
                  <a:schemeClr val="accent1">
                    <a:lumOff val="-6980"/>
                  </a:schemeClr>
                </a:solidFill>
              </a:defRPr>
            </a:pPr>
            <a:r>
              <a:t>It will give a random number in the range</a:t>
            </a:r>
          </a:p>
          <a:p>
            <a:pPr lvl="2" defTabSz="365760">
              <a:defRPr sz="1560">
                <a:solidFill>
                  <a:schemeClr val="accent3"/>
                </a:solidFill>
              </a:defRPr>
            </a:pPr>
            <a:r>
              <a:t> randrange(start,step,stop)</a:t>
            </a:r>
          </a:p>
          <a:p>
            <a:pPr defTabSz="365760">
              <a:defRPr sz="1560">
                <a:solidFill>
                  <a:schemeClr val="accent1">
                    <a:lumOff val="-6980"/>
                  </a:schemeClr>
                </a:solidFill>
              </a:defRPr>
            </a:pPr>
            <a:r>
              <a:t>Start - Starting value in range</a:t>
            </a:r>
          </a:p>
          <a:p>
            <a:pPr defTabSz="365760">
              <a:defRPr sz="1560">
                <a:solidFill>
                  <a:schemeClr val="accent1">
                    <a:lumOff val="-6980"/>
                  </a:schemeClr>
                </a:solidFill>
              </a:defRPr>
            </a:pPr>
            <a:r>
              <a:t>Stop - ending value in range</a:t>
            </a:r>
          </a:p>
          <a:p>
            <a:pPr defTabSz="365760">
              <a:defRPr sz="1560">
                <a:solidFill>
                  <a:schemeClr val="accent1">
                    <a:lumOff val="-6980"/>
                  </a:schemeClr>
                </a:solidFill>
              </a:defRPr>
            </a:pPr>
            <a:r>
              <a:t>Step - increment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seed() Function</a:t>
            </a:r>
          </a:p>
        </p:txBody>
      </p:sp>
      <p:sp>
        <p:nvSpPr>
          <p:cNvPr id="160" name="Text Placeholder 2"/>
          <p:cNvSpPr txBox="1"/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random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random.seed(1,2)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random.random()</a:t>
            </a:r>
          </a:p>
        </p:txBody>
      </p:sp>
      <p:sp>
        <p:nvSpPr>
          <p:cNvPr id="161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649223">
              <a:defRPr sz="2130">
                <a:solidFill>
                  <a:schemeClr val="accent1">
                    <a:lumOff val="-6980"/>
                  </a:schemeClr>
                </a:solidFill>
              </a:defRPr>
            </a:pPr>
            <a:r>
              <a:t>Random function will not return  a random number every time</a:t>
            </a:r>
          </a:p>
          <a:p>
            <a:pPr defTabSz="649223">
              <a:defRPr sz="2130">
                <a:solidFill>
                  <a:schemeClr val="accent1">
                    <a:lumOff val="-6980"/>
                  </a:schemeClr>
                </a:solidFill>
              </a:defRPr>
            </a:pPr>
            <a:r>
              <a:t>Seed function initialises random function generator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uffle(seq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pPr/>
            <a:r>
              <a:t>shuffle(seq)</a:t>
            </a:r>
          </a:p>
        </p:txBody>
      </p:sp>
      <p:sp>
        <p:nvSpPr>
          <p:cNvPr id="164" name="It shuffles the order of the sequence"/>
          <p:cNvSpPr txBox="1"/>
          <p:nvPr>
            <p:ph type="body" sz="quarter" idx="1"/>
          </p:nvPr>
        </p:nvSpPr>
        <p:spPr>
          <a:xfrm>
            <a:off x="729450" y="2078875"/>
            <a:ext cx="7688700" cy="721996"/>
          </a:xfrm>
          <a:prstGeom prst="rect">
            <a:avLst/>
          </a:prstGeom>
        </p:spPr>
        <p:txBody>
          <a:bodyPr/>
          <a:lstStyle>
            <a:lvl1pPr>
              <a:buSzPts val="3000"/>
              <a:defRPr sz="3000"/>
            </a:lvl1pPr>
          </a:lstStyle>
          <a:p>
            <a:pPr/>
            <a:r>
              <a:t>It shuffles the order of the sequence</a:t>
            </a:r>
          </a:p>
        </p:txBody>
      </p:sp>
      <p:sp>
        <p:nvSpPr>
          <p:cNvPr id="165" name="Text Placeholder 2"/>
          <p:cNvSpPr txBox="1"/>
          <p:nvPr/>
        </p:nvSpPr>
        <p:spPr>
          <a:xfrm>
            <a:off x="727650" y="2870843"/>
            <a:ext cx="7688700" cy="1629139"/>
          </a:xfrm>
          <a:prstGeom prst="rect">
            <a:avLst/>
          </a:prstGeom>
          <a:solidFill>
            <a:schemeClr val="accent1">
              <a:lumOff val="-6980"/>
            </a:schemeClr>
          </a:solidFill>
          <a:ln>
            <a:solidFill>
              <a:srgbClr val="193477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buClr>
                <a:schemeClr val="accent1"/>
              </a:buClr>
              <a:buFont typeface="Helvetica"/>
            </a:pPr>
            <a:r>
              <a:t>&gt;&gt;&gt; import random</a:t>
            </a:r>
          </a:p>
          <a:p>
            <a:pPr>
              <a:buClr>
                <a:schemeClr val="accent1"/>
              </a:buClr>
              <a:buFont typeface="Helvetica"/>
            </a:pPr>
            <a:r>
              <a:t>&gt;&gt;&gt; list=[1,2,3,4,5,6,7]</a:t>
            </a:r>
          </a:p>
          <a:p>
            <a:pPr>
              <a:buClr>
                <a:schemeClr val="accent1"/>
              </a:buClr>
              <a:buFont typeface="Helvetica"/>
            </a:pPr>
            <a:r>
              <a:t>&gt;&gt;&gt; random.shuffle(list)</a:t>
            </a:r>
          </a:p>
          <a:p>
            <a:pPr>
              <a:buClr>
                <a:schemeClr val="accent1"/>
              </a:buClr>
              <a:buFont typeface="Helvetica"/>
            </a:pPr>
            <a:r>
              <a:t>&gt;&gt;&gt; list</a:t>
            </a:r>
          </a:p>
          <a:p>
            <a:pPr>
              <a:buClr>
                <a:schemeClr val="accent1"/>
              </a:buClr>
              <a:buFont typeface="Helvetica"/>
            </a:pPr>
            <a:r>
              <a:t>[3,2,1,5,7,6,4]</a:t>
            </a:r>
          </a:p>
          <a:p>
            <a:pPr>
              <a:buClr>
                <a:schemeClr val="accent1"/>
              </a:buClr>
              <a:buFont typeface="Helvetica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quence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Numbers</a:t>
            </a:r>
          </a:p>
        </p:txBody>
      </p:sp>
      <p:sp>
        <p:nvSpPr>
          <p:cNvPr id="120" name="Sequence of elements…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365759" indent="-248919" defTabSz="731519">
              <a:buSzPts val="3000"/>
              <a:defRPr sz="3000"/>
            </a:pPr>
            <a:r>
              <a:t>Numbers stores numerical values</a:t>
            </a:r>
          </a:p>
          <a:p>
            <a:pPr marL="365759" indent="-248919" defTabSz="731519">
              <a:buSzPts val="3000"/>
              <a:defRPr sz="3000"/>
            </a:pPr>
            <a:r>
              <a:t>Numbers are immutable</a:t>
            </a:r>
          </a:p>
          <a:p>
            <a:pPr marL="365759" indent="-248919" defTabSz="731519">
              <a:buSzPts val="3000"/>
              <a:defRPr sz="3000"/>
            </a:pPr>
            <a:r>
              <a:t>Reassigning a number gives a new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/>
        </p:nvSpPr>
        <p:spPr>
          <a:xfrm>
            <a:off x="782790" y="2248290"/>
            <a:ext cx="7688699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3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Mathematical Functions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round() Function</a:t>
            </a:r>
          </a:p>
        </p:txBody>
      </p:sp>
      <p:sp>
        <p:nvSpPr>
          <p:cNvPr id="125" name="Text Placeholder 2"/>
          <p:cNvSpPr txBox="1"/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math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math.round(1.4)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</a:t>
            </a:r>
          </a:p>
        </p:txBody>
      </p:sp>
      <p:sp>
        <p:nvSpPr>
          <p:cNvPr id="126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Round function will return a rounded value of the given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floor() Function</a:t>
            </a:r>
          </a:p>
        </p:txBody>
      </p:sp>
      <p:sp>
        <p:nvSpPr>
          <p:cNvPr id="129" name="Text Placeholder 2"/>
          <p:cNvSpPr txBox="1"/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math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math.floor(1.4)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</a:t>
            </a:r>
          </a:p>
        </p:txBody>
      </p:sp>
      <p:sp>
        <p:nvSpPr>
          <p:cNvPr id="130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Floor function will round down the value passed to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ceil() Function</a:t>
            </a:r>
          </a:p>
        </p:txBody>
      </p:sp>
      <p:sp>
        <p:nvSpPr>
          <p:cNvPr id="133" name="Text Placeholder 2"/>
          <p:cNvSpPr txBox="1"/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math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math.ceil(2.34)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3</a:t>
            </a:r>
          </a:p>
        </p:txBody>
      </p:sp>
      <p:sp>
        <p:nvSpPr>
          <p:cNvPr id="134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Ceil will return the rounded up value to nearest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pow() Function</a:t>
            </a:r>
          </a:p>
        </p:txBody>
      </p:sp>
      <p:sp>
        <p:nvSpPr>
          <p:cNvPr id="137" name="Text Placeholder 2"/>
          <p:cNvSpPr txBox="1"/>
          <p:nvPr>
            <p:ph type="body" sz="half" idx="1"/>
          </p:nvPr>
        </p:nvSpPr>
        <p:spPr>
          <a:xfrm>
            <a:off x="729450" y="2689462"/>
            <a:ext cx="7688699" cy="1650514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math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math.pow(10,3)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1000</a:t>
            </a:r>
          </a:p>
        </p:txBody>
      </p:sp>
      <p:sp>
        <p:nvSpPr>
          <p:cNvPr id="138" name="Text Placeholder 2"/>
          <p:cNvSpPr txBox="1"/>
          <p:nvPr/>
        </p:nvSpPr>
        <p:spPr>
          <a:xfrm>
            <a:off x="727650" y="1936419"/>
            <a:ext cx="7688700" cy="541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786384">
              <a:defRPr sz="258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Power function will calculate the power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sqrt() Function</a:t>
            </a:r>
          </a:p>
        </p:txBody>
      </p:sp>
      <p:sp>
        <p:nvSpPr>
          <p:cNvPr id="141" name="Text Placeholder 2"/>
          <p:cNvSpPr txBox="1"/>
          <p:nvPr>
            <p:ph type="body" sz="quarter" idx="1"/>
          </p:nvPr>
        </p:nvSpPr>
        <p:spPr>
          <a:xfrm>
            <a:off x="729450" y="3181863"/>
            <a:ext cx="7688699" cy="1158113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import math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&gt;&gt;&gt; math.sqrt(4)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2</a:t>
            </a:r>
          </a:p>
        </p:txBody>
      </p:sp>
      <p:sp>
        <p:nvSpPr>
          <p:cNvPr id="142" name="Text Placeholder 2"/>
          <p:cNvSpPr txBox="1"/>
          <p:nvPr/>
        </p:nvSpPr>
        <p:spPr>
          <a:xfrm>
            <a:off x="727650" y="1936419"/>
            <a:ext cx="7688700" cy="11581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It will return the squareroot of the passed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/>
        </p:nvSpPr>
        <p:spPr>
          <a:xfrm>
            <a:off x="782790" y="2248290"/>
            <a:ext cx="7688699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3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Random Numbers Functions </a:t>
            </a:r>
          </a:p>
        </p:txBody>
      </p:sp>
      <p:sp>
        <p:nvSpPr>
          <p:cNvPr id="145" name="Title 1"/>
          <p:cNvSpPr txBox="1"/>
          <p:nvPr/>
        </p:nvSpPr>
        <p:spPr>
          <a:xfrm>
            <a:off x="782790" y="2893657"/>
            <a:ext cx="7688699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3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Import 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