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65" r:id="rId6"/>
    <p:sldId id="262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0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Inter-Integrated Circuit(I2C)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</a:t>
            </a:r>
            <a:r>
              <a:rPr lang="en-GB" sz="5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</a:t>
            </a:r>
            <a:r>
              <a:rPr lang="en-US" altLang="en-GB" sz="5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en-GB" sz="5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					Saishitha</a:t>
            </a:r>
            <a:endParaRPr lang="en-GB" sz="5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174540" y="408890"/>
            <a:ext cx="8520600" cy="3416400"/>
          </a:xfrm>
        </p:spPr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The 8th bit in the address byte is READ/WRITE control bit.In read/write flag,0 indicates a write operation and 1 indicates a read operation.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9th bit is ACK/NACK.The slave should acknowledge by pulling SDA to low.Else master will take it as NACK by leaveing the SDA </a:t>
            </a:r>
            <a:r>
              <a:rPr lang="en-US">
                <a:solidFill>
                  <a:schemeClr val="tx1"/>
                </a:solidFill>
                <a:sym typeface="+mn-ea"/>
              </a:rPr>
              <a:t>line high.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In case of NACK,</a:t>
            </a:r>
            <a:r>
              <a:rPr lang="en-US">
                <a:solidFill>
                  <a:schemeClr val="tx1"/>
                </a:solidFill>
                <a:sym typeface="+mn-ea"/>
              </a:rPr>
              <a:t>the master can transmit a STOP condition to terminate the transmission, or a REPEATED START condition to initiate a new transmission.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/>
              <a:t>Data Byte Format</a:t>
            </a:r>
            <a:endParaRPr 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lnSpcReduction="20000"/>
          </a:bodyPr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• The data bytes are 9 bits long.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First 8 bits are a byte of </a:t>
            </a:r>
            <a:r>
              <a:rPr lang="en-US">
                <a:solidFill>
                  <a:schemeClr val="tx1"/>
                </a:solidFill>
              </a:rPr>
              <a:t>data to be transmitted and the 9th bit, is for ACK.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Each data bit transferred on the SDA </a:t>
            </a:r>
            <a:r>
              <a:rPr lang="en-US">
                <a:solidFill>
                  <a:schemeClr val="tx1"/>
                </a:solidFill>
              </a:rPr>
              <a:t>line is synchronized by a high to low pulse of the clock on SCL line.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1998980"/>
            <a:ext cx="71532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55185" y="863550"/>
            <a:ext cx="8520600" cy="3416400"/>
          </a:xfrm>
        </p:spPr>
        <p:txBody>
          <a:bodyPr>
            <a:normAutofit lnSpcReduction="20000"/>
          </a:bodyPr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endParaRPr lang="en-US">
              <a:sym typeface="+mn-ea"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If the receiver has received the last byte of data and does not wish to receive more data, it may signal a NACK by leaving the SDA line high.  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</a:t>
            </a:r>
            <a:r>
              <a:rPr lang="en-US">
                <a:solidFill>
                  <a:schemeClr val="tx1"/>
                </a:solidFill>
                <a:sym typeface="+mn-ea"/>
              </a:rPr>
              <a:t>The master should terminate the transmission with a STOP after a NACK appears.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In data bytes, like address bytes, MSB is transmitted first.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185" y="658495"/>
            <a:ext cx="38576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/>
              <a:t>Clock stretching</a:t>
            </a:r>
            <a:endParaRPr 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Clock stretching is happen when master is transpering data to slave.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Slave will make clock signal </a:t>
            </a:r>
            <a:r>
              <a:rPr lang="en-US">
                <a:solidFill>
                  <a:schemeClr val="tx1"/>
                </a:solidFill>
                <a:sym typeface="+mn-ea"/>
              </a:rPr>
              <a:t>(SCL) </a:t>
            </a:r>
            <a:r>
              <a:rPr lang="en-US">
                <a:solidFill>
                  <a:schemeClr val="tx1"/>
                </a:solidFill>
                <a:sym typeface="+mn-ea"/>
              </a:rPr>
              <a:t>to active low,as if slave make this active low </a:t>
            </a:r>
            <a:r>
              <a:rPr lang="en-US">
                <a:solidFill>
                  <a:schemeClr val="tx1"/>
                </a:solidFill>
                <a:sym typeface="+mn-ea"/>
              </a:rPr>
              <a:t>and will wait until the slave releases the SCL line to show it is ready for the next bit </a:t>
            </a:r>
            <a:r>
              <a:rPr lang="en-US">
                <a:solidFill>
                  <a:schemeClr val="tx1"/>
                </a:solidFill>
                <a:sym typeface="+mn-ea"/>
              </a:rPr>
              <a:t>that is reffered as clock stretching.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2711450"/>
            <a:ext cx="649605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>
                <a:solidFill>
                  <a:schemeClr val="tx1"/>
                </a:solidFill>
              </a:rPr>
              <a:t>Arbitration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Each master has to check the level of the bus and compare it with the levels it </a:t>
            </a:r>
            <a:r>
              <a:rPr lang="en-US">
                <a:solidFill>
                  <a:schemeClr val="tx1"/>
                </a:solidFill>
              </a:rPr>
              <a:t>is driving.</a:t>
            </a:r>
            <a:endParaRPr lang="en-US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</a:t>
            </a:r>
            <a:r>
              <a:rPr lang="en-US">
                <a:solidFill>
                  <a:schemeClr val="tx1"/>
                </a:solidFill>
              </a:rPr>
              <a:t>If it doesn't match, that master has lost the arbitration and will switch to slave mode. </a:t>
            </a:r>
            <a:endParaRPr lang="en-US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</a:t>
            </a:r>
            <a:r>
              <a:rPr lang="en-US">
                <a:solidFill>
                  <a:schemeClr val="tx1"/>
                </a:solidFill>
              </a:rPr>
              <a:t>In the case of arbitration, the winning master will continue the transmission. Notice that neither the bus is corrupted nor the data is lost.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Table of contents:</a:t>
            </a:r>
            <a:b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</a:br>
            <a:b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GB">
                <a:solidFill>
                  <a:schemeClr val="tx1"/>
                </a:solidFill>
                <a:highlight>
                  <a:srgbClr val="FFFFFF"/>
                </a:highlight>
                <a:sym typeface="+mn-ea"/>
              </a:rPr>
              <a:t>Design(Architecture)</a:t>
            </a:r>
            <a:br>
              <a:rPr lang="en-GB">
                <a:solidFill>
                  <a:schemeClr val="tx1"/>
                </a:solidFill>
                <a:highlight>
                  <a:srgbClr val="FFFFFF"/>
                </a:highlight>
                <a:sym typeface="+mn-ea"/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Basics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 o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f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 I2C</a:t>
            </a:r>
            <a:br>
              <a:rPr>
                <a:solidFill>
                  <a:srgbClr val="212529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>
                <a:solidFill>
                  <a:schemeClr val="tx1"/>
                </a:solidFill>
                <a:highlight>
                  <a:srgbClr val="FFFFFF"/>
                </a:highlight>
                <a:sym typeface="+mn-ea"/>
              </a:rPr>
              <a:t>I2C Data Frame</a:t>
            </a:r>
            <a:br>
              <a:rPr>
                <a:solidFill>
                  <a:srgbClr val="212529"/>
                </a:solidFill>
                <a:highlight>
                  <a:srgbClr val="FFFFFF"/>
                </a:highlight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Start &amp; Stop Bytes</a:t>
            </a:r>
            <a:b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Repeated Start</a:t>
            </a:r>
            <a:b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Address Byte Format</a:t>
            </a:r>
            <a:b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Data Byte Format</a:t>
            </a:r>
            <a:b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Clock Stretching</a:t>
            </a:r>
            <a:b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</a:b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•</a:t>
            </a:r>
            <a:r>
              <a:rPr lang="en-US" altLang="en-GB">
                <a:solidFill>
                  <a:srgbClr val="212529"/>
                </a:solidFill>
                <a:highlight>
                  <a:srgbClr val="FFFFFF"/>
                </a:highlight>
                <a:sym typeface="+mn-ea"/>
              </a:rPr>
              <a:t>Arbitaration</a:t>
            </a:r>
            <a:br>
              <a:rPr>
                <a:solidFill>
                  <a:srgbClr val="212529"/>
                </a:solidFill>
                <a:highlight>
                  <a:srgbClr val="FFFFFF"/>
                </a:highlight>
              </a:rPr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982345"/>
            <a:ext cx="8520430" cy="3771265"/>
          </a:xfrm>
        </p:spPr>
        <p:txBody>
          <a:bodyPr/>
          <a:p>
            <a:pPr marL="11430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615950"/>
            <a:ext cx="66675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/>
              <a:t>Basics of I2C Protocol / TWI(Two Wire Interface)</a:t>
            </a:r>
            <a:endParaRPr 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lnSpcReduction="20000"/>
            <a:scene3d>
              <a:camera prst="orthographicFront"/>
              <a:lightRig rig="threePt" dir="t"/>
            </a:scene3d>
          </a:bodyPr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</a:rPr>
              <a:t>• I2C is Inter Integrated Circuit bus protocol.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</a:rPr>
              <a:t>• Only two lines are required for the communication.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• I2C lines :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	1) Serial Data SDA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	2) Serial Clock SCL</a:t>
            </a:r>
            <a:endParaRPr lang="en-US">
              <a:solidFill>
                <a:schemeClr val="tx1"/>
              </a:solidFill>
              <a:effectLst/>
              <a:sym typeface="+mn-ea"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  <a:sym typeface="+mn-ea"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•Both of this lines are pulled up at 5v,explains that no communication is happening.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</a:rPr>
              <a:t>• It is simple,low bandwidth protocol used for short range communication.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• Master is initiating data transfer and controls the clock normally and the device being addressed is slave.</a:t>
            </a:r>
            <a:endParaRPr 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531495"/>
            <a:ext cx="8520430" cy="4037330"/>
          </a:xfrm>
        </p:spPr>
        <p:txBody>
          <a:bodyPr>
            <a:normAutofit fontScale="90000" lnSpcReduction="10000"/>
          </a:bodyPr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•</a:t>
            </a:r>
            <a:r>
              <a:rPr lang="en-US">
                <a:solidFill>
                  <a:schemeClr val="tx1"/>
                </a:solidFill>
                <a:effectLst/>
                <a:sym typeface="+mn-ea"/>
              </a:rPr>
              <a:t>In I2C, both master and slave can receive or transmit data. So there are 4 modes of operation for each node.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</a:rPr>
              <a:t>• Addressing is done by 7 bits to communication with 128 devices max.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</a:rPr>
              <a:t>• Number of devices is also limited by the total bus capacitance of 400 pF.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• Most I2C devices operates up to speed of 400Kbps.</a:t>
            </a:r>
            <a:endParaRPr lang="en-US">
              <a:solidFill>
                <a:schemeClr val="tx1"/>
              </a:solidFill>
              <a:effectLst/>
              <a:sym typeface="+mn-ea"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  <a:sym typeface="+mn-ea"/>
            </a:endParaRPr>
          </a:p>
          <a:p>
            <a:pPr marL="114300" indent="0" algn="just">
              <a:buNone/>
            </a:pPr>
            <a:endParaRPr lang="en-US">
              <a:solidFill>
                <a:schemeClr val="tx1"/>
              </a:solidFill>
              <a:effectLst/>
              <a:sym typeface="+mn-ea"/>
            </a:endParaRPr>
          </a:p>
          <a:p>
            <a:pPr marL="114300" indent="0" algn="just">
              <a:buNone/>
            </a:pPr>
            <a:r>
              <a:rPr lang="en-US">
                <a:solidFill>
                  <a:schemeClr val="tx1"/>
                </a:solidFill>
                <a:effectLst/>
                <a:sym typeface="+mn-ea"/>
              </a:rPr>
              <a:t>• Main advantage of I2C protocol is interfacing simply and with the use of two wires we can interface 128 devices.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2176145"/>
            <a:ext cx="60198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/>
              <a:t>I2C Data Frame</a:t>
            </a:r>
            <a:endParaRPr 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1151890"/>
            <a:ext cx="8307705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/>
              <a:t>Start &amp; Stop Bits</a:t>
            </a:r>
            <a:endParaRPr 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</a:t>
            </a:r>
            <a:r>
              <a:rPr lang="en-US">
                <a:solidFill>
                  <a:schemeClr val="tx1"/>
                </a:solidFill>
                <a:effectLst/>
              </a:rPr>
              <a:t>In I2C,each transmission is initiated by a START condition and is terminated by STOP condition.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•</a:t>
            </a:r>
            <a:r>
              <a:rPr lang="en-US">
                <a:solidFill>
                  <a:schemeClr val="tx1"/>
                </a:solidFill>
                <a:effectLst/>
              </a:rPr>
              <a:t>Between the START and STOP, a connection is established between the master and the slave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•</a:t>
            </a:r>
            <a:r>
              <a:rPr lang="en-US">
                <a:solidFill>
                  <a:schemeClr val="tx1"/>
                </a:solidFill>
                <a:effectLst/>
              </a:rPr>
              <a:t>These START and STOP conditions are generated by the master.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075" y="3150870"/>
            <a:ext cx="3324225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/>
              <a:t>Repeated Start</a:t>
            </a:r>
            <a:endParaRPr 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effectLst/>
              </a:rPr>
              <a:t>• When master wants to initiate a new transfer and does not want to release the bus before starting the new transfer, it issues a new START condition between a pair of START and STOP condition. It is called REPEATED START condition or simply RESTART condition.</a:t>
            </a:r>
            <a:endParaRPr lang="en-US">
              <a:solidFill>
                <a:schemeClr val="tx1"/>
              </a:solidFill>
              <a:effectLst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0" y="2912745"/>
            <a:ext cx="46101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u="sng"/>
              <a:t>Address Byte Format</a:t>
            </a:r>
            <a:endParaRPr 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lnSpcReduction="20000"/>
          </a:bodyPr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• In I2C bus,address bits are nine bits long. It consists of seven address bits, one READ/WRITE control bit, and an acknowledge bit.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• In I2C </a:t>
            </a:r>
            <a:r>
              <a:rPr lang="en-US">
                <a:solidFill>
                  <a:schemeClr val="tx1"/>
                </a:solidFill>
                <a:sym typeface="+mn-ea"/>
              </a:rPr>
              <a:t>bus the MSB of the address is transmitted first.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11430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1959610"/>
            <a:ext cx="6581775" cy="1514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3487</Words>
  <Application>WPS Presentation</Application>
  <PresentationFormat/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DejaVu Sans</vt:lpstr>
      <vt:lpstr>Phetsarath OT</vt:lpstr>
      <vt:lpstr>Microsoft YaHei</vt:lpstr>
      <vt:lpstr>Droid Sans Fallback</vt:lpstr>
      <vt:lpstr>Arial Unicode MS</vt:lpstr>
      <vt:lpstr>OpenSymbol</vt:lpstr>
      <vt:lpstr>Simple Light</vt:lpstr>
      <vt:lpstr>Inter-Integrated Circuit(I2C)</vt:lpstr>
      <vt:lpstr>PowerPoint 演示文稿</vt:lpstr>
      <vt:lpstr>PowerPoint 演示文稿</vt:lpstr>
      <vt:lpstr>Basics of I2C Protocol / TWI(Two Wire Interface)</vt:lpstr>
      <vt:lpstr>PowerPoint 演示文稿</vt:lpstr>
      <vt:lpstr>I2C Data Frame</vt:lpstr>
      <vt:lpstr>Start &amp; Stop Bits</vt:lpstr>
      <vt:lpstr>Repeated Start</vt:lpstr>
      <vt:lpstr>Address Byte Format</vt:lpstr>
      <vt:lpstr>PowerPoint 演示文稿</vt:lpstr>
      <vt:lpstr>Data Byte Format</vt:lpstr>
      <vt:lpstr>PowerPoint 演示文稿</vt:lpstr>
      <vt:lpstr>Clock stretching</vt:lpstr>
      <vt:lpstr>Arbitration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Inter-Integrated Circuit(I2C)</dc:title>
  <dc:creator/>
  <cp:lastModifiedBy>saishitha</cp:lastModifiedBy>
  <cp:revision>13</cp:revision>
  <dcterms:created xsi:type="dcterms:W3CDTF">2024-01-10T03:12:31Z</dcterms:created>
  <dcterms:modified xsi:type="dcterms:W3CDTF">2024-01-10T03:12:31Z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1033-11.1.0.11708</vt:lpwstr>
  </property>
</Properties>
</file>