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ed4edfc4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ed4edfc4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e6ab3e6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e6ab3e6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e6ab3e69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e6ab3e69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e6ab3e69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e6ab3e69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e6ab3e69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e6ab3e6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6ab3e69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e6ab3e69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ed4edfc4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ed4edfc4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e6ab3e69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e6ab3e69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ed4edfc4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ed4edfc4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e6ab3e69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e6ab3e69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ed4edfc4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ed4edfc4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e6ab3e69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e6ab3e69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ed4edfc4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ed4edfc4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e6ab3e69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e6ab3e6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e6ab3e69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e6ab3e69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e6ab3e69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e6ab3e69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e6ab3e69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e6ab3e69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e6ab3e69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e6ab3e69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e6ab3e69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e6ab3e69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e6ab3e69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e6ab3e69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e6ab3e69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e6ab3e69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ed4edfc4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ed4edfc4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e6ab3e69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e6ab3e69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ed4eee6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ed4eee6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ed4eee6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ed4eee6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e6ab3e69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e6ab3e69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e6ab3e69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e6ab3e69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ed4eee6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ed4eee6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ed4eee6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ed4eee6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ed4eee69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ed4eee69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ed4eee69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ed4eee69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ed4eee69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ed4eee69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ed4edfc4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ed4edfc4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ed4edfc4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ed4edfc4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ed4edfc4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ed4edfc4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ed4edfc4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ed4edfc4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ed4edfc40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ed4edfc4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e6ab3e6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e6ab3e6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en.wikipedia.org/wiki/Init#SysV-style" TargetMode="External"/><Relationship Id="rId4" Type="http://schemas.openxmlformats.org/officeDocument/2006/relationships/hyperlink" Target="https://en.wikipedia.org/wiki/Init#SysV-styl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s://en.wikipedia.org/wiki/Udev" TargetMode="External"/><Relationship Id="rId4" Type="http://schemas.openxmlformats.org/officeDocument/2006/relationships/hyperlink" Target="https://en.wikipedia.org/wiki/Udev"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rabcad.com/library/beaglebone-black-rev-c-1" TargetMode="External"/><Relationship Id="rId4" Type="http://schemas.openxmlformats.org/officeDocument/2006/relationships/hyperlink" Target="https://raw.githubusercontent.com/guyz/pyesp8266/master/ftdi_pinout.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balena.io/etcher" TargetMode="External"/><Relationship Id="rId4" Type="http://schemas.openxmlformats.org/officeDocument/2006/relationships/hyperlink" Target="https://www.balena.io/etch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4275" y="55775"/>
            <a:ext cx="8520600" cy="1441500"/>
          </a:xfrm>
          <a:prstGeom prst="rect">
            <a:avLst/>
          </a:prstGeom>
        </p:spPr>
        <p:txBody>
          <a:bodyPr anchorCtr="0" anchor="b" bIns="91425" lIns="91425" spcFirstLastPara="1" rIns="91425" wrap="square" tIns="91425">
            <a:normAutofit fontScale="90000"/>
          </a:bodyPr>
          <a:lstStyle/>
          <a:p>
            <a:pPr indent="0" lvl="0" marL="0" rtl="0" algn="ctr">
              <a:lnSpc>
                <a:spcPct val="7840"/>
              </a:lnSpc>
              <a:spcBef>
                <a:spcPts val="1200"/>
              </a:spcBef>
              <a:spcAft>
                <a:spcPts val="0"/>
              </a:spcAft>
              <a:buNone/>
            </a:pPr>
            <a:r>
              <a:t/>
            </a:r>
            <a:endParaRPr b="1" sz="2600" u="sng">
              <a:latin typeface="Times New Roman"/>
              <a:ea typeface="Times New Roman"/>
              <a:cs typeface="Times New Roman"/>
              <a:sym typeface="Times New Roman"/>
            </a:endParaRPr>
          </a:p>
          <a:p>
            <a:pPr indent="0" lvl="0" marL="0" rtl="0" algn="ctr">
              <a:lnSpc>
                <a:spcPct val="7840"/>
              </a:lnSpc>
              <a:spcBef>
                <a:spcPts val="1200"/>
              </a:spcBef>
              <a:spcAft>
                <a:spcPts val="0"/>
              </a:spcAft>
              <a:buNone/>
            </a:pPr>
            <a:r>
              <a:t/>
            </a:r>
            <a:endParaRPr b="1" sz="2600" u="sng">
              <a:latin typeface="Times New Roman"/>
              <a:ea typeface="Times New Roman"/>
              <a:cs typeface="Times New Roman"/>
              <a:sym typeface="Times New Roman"/>
            </a:endParaRPr>
          </a:p>
          <a:p>
            <a:pPr indent="0" lvl="0" marL="0" rtl="0" algn="ctr">
              <a:lnSpc>
                <a:spcPct val="7840"/>
              </a:lnSpc>
              <a:spcBef>
                <a:spcPts val="1200"/>
              </a:spcBef>
              <a:spcAft>
                <a:spcPts val="0"/>
              </a:spcAft>
              <a:buNone/>
            </a:pPr>
            <a:r>
              <a:t/>
            </a:r>
            <a:endParaRPr b="1" sz="2600" u="sng">
              <a:latin typeface="Times New Roman"/>
              <a:ea typeface="Times New Roman"/>
              <a:cs typeface="Times New Roman"/>
              <a:sym typeface="Times New Roman"/>
            </a:endParaRPr>
          </a:p>
          <a:p>
            <a:pPr indent="0" lvl="0" marL="0" rtl="0" algn="ctr">
              <a:lnSpc>
                <a:spcPct val="7840"/>
              </a:lnSpc>
              <a:spcBef>
                <a:spcPts val="1200"/>
              </a:spcBef>
              <a:spcAft>
                <a:spcPts val="0"/>
              </a:spcAft>
              <a:buNone/>
            </a:pPr>
            <a:r>
              <a:t/>
            </a:r>
            <a:endParaRPr b="1" sz="2600" u="sng">
              <a:latin typeface="Times New Roman"/>
              <a:ea typeface="Times New Roman"/>
              <a:cs typeface="Times New Roman"/>
              <a:sym typeface="Times New Roman"/>
            </a:endParaRPr>
          </a:p>
          <a:p>
            <a:pPr indent="0" lvl="0" marL="0" rtl="0" algn="ctr">
              <a:lnSpc>
                <a:spcPct val="7840"/>
              </a:lnSpc>
              <a:spcBef>
                <a:spcPts val="1200"/>
              </a:spcBef>
              <a:spcAft>
                <a:spcPts val="0"/>
              </a:spcAft>
              <a:buClr>
                <a:schemeClr val="dk1"/>
              </a:buClr>
              <a:buSzPct val="42307"/>
              <a:buFont typeface="Arial"/>
              <a:buNone/>
            </a:pPr>
            <a:r>
              <a:rPr b="1" lang="en-GB" sz="2600" u="sng">
                <a:latin typeface="Times New Roman"/>
                <a:ea typeface="Times New Roman"/>
                <a:cs typeface="Times New Roman"/>
                <a:sym typeface="Times New Roman"/>
              </a:rPr>
              <a:t>YOCTO</a:t>
            </a:r>
            <a:endParaRPr b="1" sz="2600" u="sng">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274275" y="711250"/>
            <a:ext cx="8520600" cy="4357200"/>
          </a:xfrm>
          <a:prstGeom prst="rect">
            <a:avLst/>
          </a:prstGeom>
        </p:spPr>
        <p:txBody>
          <a:bodyPr anchorCtr="0" anchor="t" bIns="91425" lIns="91425" spcFirstLastPara="1" rIns="91425" wrap="square" tIns="91425">
            <a:normAutofit fontScale="92500" lnSpcReduction="20000"/>
          </a:bodyPr>
          <a:lstStyle/>
          <a:p>
            <a:pPr indent="0" lvl="0" marL="0" rtl="0" algn="l">
              <a:lnSpc>
                <a:spcPct val="94117"/>
              </a:lnSpc>
              <a:spcBef>
                <a:spcPts val="0"/>
              </a:spcBef>
              <a:spcAft>
                <a:spcPts val="0"/>
              </a:spcAft>
              <a:buNone/>
            </a:pPr>
            <a:r>
              <a:rPr b="1" lang="en-GB" sz="1700">
                <a:solidFill>
                  <a:schemeClr val="dk1"/>
                </a:solidFill>
                <a:latin typeface="Times New Roman"/>
                <a:ea typeface="Times New Roman"/>
                <a:cs typeface="Times New Roman"/>
                <a:sym typeface="Times New Roman"/>
              </a:rPr>
              <a:t>Yocto Introduction :</a:t>
            </a:r>
            <a:endParaRPr b="1" sz="1700">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ct val="64705"/>
              <a:buFont typeface="Arial"/>
              <a:buNone/>
            </a:pPr>
            <a:r>
              <a:t/>
            </a:r>
            <a:endParaRPr b="1" sz="1700">
              <a:solidFill>
                <a:schemeClr val="dk1"/>
              </a:solidFill>
              <a:latin typeface="Times New Roman"/>
              <a:ea typeface="Times New Roman"/>
              <a:cs typeface="Times New Roman"/>
              <a:sym typeface="Times New Roman"/>
            </a:endParaRPr>
          </a:p>
          <a:p>
            <a:pPr indent="0" lvl="0" marL="0" rtl="0" algn="l">
              <a:lnSpc>
                <a:spcPct val="123846"/>
              </a:lnSpc>
              <a:spcBef>
                <a:spcPts val="0"/>
              </a:spcBef>
              <a:spcAft>
                <a:spcPts val="0"/>
              </a:spcAft>
              <a:buNone/>
            </a:pPr>
            <a:r>
              <a:rPr b="1" lang="en-GB" sz="1400">
                <a:solidFill>
                  <a:schemeClr val="dk1"/>
                </a:solidFill>
                <a:latin typeface="Times New Roman"/>
                <a:ea typeface="Times New Roman"/>
                <a:cs typeface="Times New Roman"/>
                <a:sym typeface="Times New Roman"/>
              </a:rPr>
              <a:t>What is Yocto?</a:t>
            </a:r>
            <a:endParaRPr b="1" sz="1400">
              <a:solidFill>
                <a:schemeClr val="dk1"/>
              </a:solidFill>
              <a:latin typeface="Times New Roman"/>
              <a:ea typeface="Times New Roman"/>
              <a:cs typeface="Times New Roman"/>
              <a:sym typeface="Times New Roman"/>
            </a:endParaRPr>
          </a:p>
          <a:p>
            <a:pPr indent="0" lvl="0" marL="0" rtl="0" algn="l">
              <a:lnSpc>
                <a:spcPct val="123846"/>
              </a:lnSpc>
              <a:spcBef>
                <a:spcPts val="0"/>
              </a:spcBef>
              <a:spcAft>
                <a:spcPts val="0"/>
              </a:spcAft>
              <a:buClr>
                <a:schemeClr val="dk1"/>
              </a:buClr>
              <a:buSzPct val="91666"/>
              <a:buFont typeface="Arial"/>
              <a:buNone/>
            </a:pPr>
            <a:r>
              <a:rPr lang="en-GB" sz="1200">
                <a:solidFill>
                  <a:schemeClr val="dk1"/>
                </a:solidFill>
                <a:latin typeface="Times New Roman"/>
                <a:ea typeface="Times New Roman"/>
                <a:cs typeface="Times New Roman"/>
                <a:sym typeface="Times New Roman"/>
              </a:rPr>
              <a:t>The Yocto Project is not an Embedded Linux Distribution, it creates a custom for you.</a:t>
            </a:r>
            <a:endParaRPr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ct val="84615"/>
              <a:buFont typeface="Arial"/>
              <a:buNone/>
            </a:pPr>
            <a:r>
              <a:rPr b="1" lang="en-GB" sz="1300">
                <a:solidFill>
                  <a:schemeClr val="dk1"/>
                </a:solidFill>
                <a:latin typeface="Times New Roman"/>
                <a:ea typeface="Times New Roman"/>
                <a:cs typeface="Times New Roman"/>
                <a:sym typeface="Times New Roman"/>
              </a:rPr>
              <a:t>Why to use Yocto?</a:t>
            </a:r>
            <a:endParaRPr b="1" sz="1300">
              <a:solidFill>
                <a:schemeClr val="dk1"/>
              </a:solidFill>
              <a:latin typeface="Times New Roman"/>
              <a:ea typeface="Times New Roman"/>
              <a:cs typeface="Times New Roman"/>
              <a:sym typeface="Times New Roman"/>
            </a:endParaRPr>
          </a:p>
          <a:p>
            <a:pPr indent="-293211" lvl="0" marL="457200" rtl="0" algn="l">
              <a:lnSpc>
                <a:spcPct val="115000"/>
              </a:lnSpc>
              <a:spcBef>
                <a:spcPts val="120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To configure the Linux according to our specs.</a:t>
            </a:r>
            <a:endParaRPr sz="13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The Image contains what we need.</a:t>
            </a:r>
            <a:endParaRPr sz="13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No extra packages.</a:t>
            </a:r>
            <a:endParaRPr sz="13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Small Image Size.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None/>
            </a:pPr>
            <a:r>
              <a:rPr b="1" lang="en-GB" sz="1300">
                <a:solidFill>
                  <a:schemeClr val="dk1"/>
                </a:solidFill>
                <a:latin typeface="Times New Roman"/>
                <a:ea typeface="Times New Roman"/>
                <a:cs typeface="Times New Roman"/>
                <a:sym typeface="Times New Roman"/>
              </a:rPr>
              <a:t>Host PC Requirements</a:t>
            </a:r>
            <a:endParaRPr b="1" sz="1300">
              <a:solidFill>
                <a:schemeClr val="dk1"/>
              </a:solidFill>
              <a:latin typeface="Times New Roman"/>
              <a:ea typeface="Times New Roman"/>
              <a:cs typeface="Times New Roman"/>
              <a:sym typeface="Times New Roman"/>
            </a:endParaRPr>
          </a:p>
          <a:p>
            <a:pPr indent="-293211" lvl="0" marL="457200" rtl="0" algn="l">
              <a:lnSpc>
                <a:spcPct val="115000"/>
              </a:lnSpc>
              <a:spcBef>
                <a:spcPts val="120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Minimum 50 GB free space</a:t>
            </a:r>
            <a:endParaRPr sz="13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Minimum 4 GB RAM</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300">
                <a:solidFill>
                  <a:schemeClr val="dk1"/>
                </a:solidFill>
                <a:latin typeface="Times New Roman"/>
                <a:ea typeface="Times New Roman"/>
                <a:cs typeface="Times New Roman"/>
                <a:sym typeface="Times New Roman"/>
              </a:rPr>
              <a:t>Main features</a:t>
            </a:r>
            <a:endParaRPr b="1" sz="1300">
              <a:solidFill>
                <a:schemeClr val="dk1"/>
              </a:solidFill>
              <a:latin typeface="Times New Roman"/>
              <a:ea typeface="Times New Roman"/>
              <a:cs typeface="Times New Roman"/>
              <a:sym typeface="Times New Roman"/>
            </a:endParaRPr>
          </a:p>
          <a:p>
            <a:pPr indent="-293211" lvl="0" marL="457200" rtl="0" algn="l">
              <a:lnSpc>
                <a:spcPct val="115000"/>
              </a:lnSpc>
              <a:spcBef>
                <a:spcPts val="120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512MB DDR3 RAM</a:t>
            </a:r>
            <a:endParaRPr sz="13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4 GB emmc</a:t>
            </a:r>
            <a:endParaRPr sz="13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SD card slot</a:t>
            </a:r>
            <a:endParaRPr sz="13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HDMI</a:t>
            </a:r>
            <a:endParaRPr sz="13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GPIOs, UARTs, SPI, I2C, Ethernet, USB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ph type="ctrTitle"/>
          </p:nvPr>
        </p:nvSpPr>
        <p:spPr>
          <a:xfrm>
            <a:off x="311700" y="187175"/>
            <a:ext cx="8520600" cy="2610000"/>
          </a:xfrm>
          <a:prstGeom prst="rect">
            <a:avLst/>
          </a:prstGeom>
        </p:spPr>
        <p:txBody>
          <a:bodyPr anchorCtr="0" anchor="b" bIns="91425" lIns="91425" spcFirstLastPara="1" rIns="91425" wrap="square" tIns="91425">
            <a:normAutofit/>
          </a:bodyPr>
          <a:lstStyle/>
          <a:p>
            <a:pPr indent="0" lvl="0" marL="0" rtl="0" algn="l">
              <a:lnSpc>
                <a:spcPct val="10227"/>
              </a:lnSpc>
              <a:spcBef>
                <a:spcPts val="1200"/>
              </a:spcBef>
              <a:spcAft>
                <a:spcPts val="0"/>
              </a:spcAft>
              <a:buNone/>
            </a:pPr>
            <a:r>
              <a:rPr lang="en-GB" sz="1200">
                <a:latin typeface="Times New Roman"/>
                <a:ea typeface="Times New Roman"/>
                <a:cs typeface="Times New Roman"/>
                <a:sym typeface="Times New Roman"/>
              </a:rPr>
              <a:t>default Machine Conf File locations</a:t>
            </a:r>
            <a:endParaRPr sz="1200">
              <a:latin typeface="Times New Roman"/>
              <a:ea typeface="Times New Roman"/>
              <a:cs typeface="Times New Roman"/>
              <a:sym typeface="Times New Roman"/>
            </a:endParaRPr>
          </a:p>
          <a:p>
            <a:pPr indent="0" lvl="0" marL="0" rtl="0" algn="l">
              <a:lnSpc>
                <a:spcPct val="10227"/>
              </a:lnSpc>
              <a:spcBef>
                <a:spcPts val="1200"/>
              </a:spcBef>
              <a:spcAft>
                <a:spcPts val="0"/>
              </a:spcAft>
              <a:buNone/>
            </a:pPr>
            <a:r>
              <a:rPr b="1" lang="en-GB" sz="1200">
                <a:latin typeface="Times New Roman"/>
                <a:ea typeface="Times New Roman"/>
                <a:cs typeface="Times New Roman"/>
                <a:sym typeface="Times New Roman"/>
              </a:rPr>
              <a:t>poky/meta/conf/machines</a:t>
            </a:r>
            <a:endParaRPr b="1" sz="1200">
              <a:latin typeface="Times New Roman"/>
              <a:ea typeface="Times New Roman"/>
              <a:cs typeface="Times New Roman"/>
              <a:sym typeface="Times New Roman"/>
            </a:endParaRPr>
          </a:p>
          <a:p>
            <a:pPr indent="0" lvl="0" marL="0" rtl="0" algn="l">
              <a:lnSpc>
                <a:spcPct val="10227"/>
              </a:lnSpc>
              <a:spcBef>
                <a:spcPts val="1200"/>
              </a:spcBef>
              <a:spcAft>
                <a:spcPts val="0"/>
              </a:spcAft>
              <a:buNone/>
            </a:pPr>
            <a:r>
              <a:rPr b="1" lang="en-GB" sz="1200">
                <a:latin typeface="Times New Roman"/>
                <a:ea typeface="Times New Roman"/>
                <a:cs typeface="Times New Roman"/>
                <a:sym typeface="Times New Roman"/>
              </a:rPr>
              <a:t>poky/meta-yocto-bsp</a:t>
            </a:r>
            <a:endParaRPr b="1" sz="1200">
              <a:latin typeface="Times New Roman"/>
              <a:ea typeface="Times New Roman"/>
              <a:cs typeface="Times New Roman"/>
              <a:sym typeface="Times New Roman"/>
            </a:endParaRPr>
          </a:p>
          <a:p>
            <a:pPr indent="0" lvl="0" marL="0" rtl="0" algn="l">
              <a:lnSpc>
                <a:spcPct val="125000"/>
              </a:lnSpc>
              <a:spcBef>
                <a:spcPts val="1800"/>
              </a:spcBef>
              <a:spcAft>
                <a:spcPts val="0"/>
              </a:spcAft>
              <a:buClr>
                <a:schemeClr val="dk1"/>
              </a:buClr>
              <a:buSzPts val="1100"/>
              <a:buFont typeface="Arial"/>
              <a:buNone/>
            </a:pPr>
            <a:r>
              <a:rPr b="1" lang="en-GB" sz="1200">
                <a:solidFill>
                  <a:srgbClr val="1F2328"/>
                </a:solidFill>
                <a:highlight>
                  <a:schemeClr val="lt1"/>
                </a:highlight>
              </a:rPr>
              <a:t>DL_DIR</a:t>
            </a:r>
            <a:endParaRPr b="1" sz="1200">
              <a:solidFill>
                <a:srgbClr val="1F2328"/>
              </a:solidFill>
              <a:highlight>
                <a:schemeClr val="lt1"/>
              </a:highlight>
            </a:endParaRPr>
          </a:p>
          <a:p>
            <a:pPr indent="0" lvl="0" marL="0" rtl="0" algn="l">
              <a:lnSpc>
                <a:spcPct val="115000"/>
              </a:lnSpc>
              <a:spcBef>
                <a:spcPts val="1200"/>
              </a:spcBef>
              <a:spcAft>
                <a:spcPts val="1200"/>
              </a:spcAft>
              <a:buClr>
                <a:schemeClr val="dk1"/>
              </a:buClr>
              <a:buSzPts val="1100"/>
              <a:buFont typeface="Arial"/>
              <a:buNone/>
            </a:pPr>
            <a:r>
              <a:rPr lang="en-GB" sz="1200">
                <a:solidFill>
                  <a:srgbClr val="1F2328"/>
                </a:solidFill>
                <a:highlight>
                  <a:schemeClr val="lt1"/>
                </a:highlight>
              </a:rPr>
              <a:t>DL_DIR is a variable in the Yocto Project build system that specifies the directory where source code archives for packages will be downloaded. This directory is used by the build system to store the downloaded source code for packages so that it does not need to download them again if they are required for a subsequent build.</a:t>
            </a:r>
            <a:endParaRPr/>
          </a:p>
        </p:txBody>
      </p:sp>
      <p:sp>
        <p:nvSpPr>
          <p:cNvPr id="101" name="Google Shape;101;p22"/>
          <p:cNvSpPr txBox="1"/>
          <p:nvPr>
            <p:ph idx="1" type="subTitle"/>
          </p:nvPr>
        </p:nvSpPr>
        <p:spPr>
          <a:xfrm>
            <a:off x="311700" y="2755175"/>
            <a:ext cx="8520600" cy="22941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800"/>
              </a:spcBef>
              <a:spcAft>
                <a:spcPts val="0"/>
              </a:spcAft>
              <a:buClr>
                <a:schemeClr val="dk1"/>
              </a:buClr>
              <a:buSzPts val="1100"/>
              <a:buFont typeface="Arial"/>
              <a:buNone/>
            </a:pPr>
            <a:r>
              <a:rPr b="1" lang="en-GB" sz="1200">
                <a:solidFill>
                  <a:srgbClr val="1F2328"/>
                </a:solidFill>
                <a:highlight>
                  <a:schemeClr val="lt1"/>
                </a:highlight>
              </a:rPr>
              <a:t>SSTATE_DIR </a:t>
            </a:r>
            <a:endParaRPr b="1" sz="1200">
              <a:solidFill>
                <a:srgbClr val="1F2328"/>
              </a:solidFill>
              <a:highlight>
                <a:schemeClr val="lt1"/>
              </a:highlight>
            </a:endParaRPr>
          </a:p>
          <a:p>
            <a:pPr indent="0" lvl="0" marL="0" rtl="0" algn="l">
              <a:lnSpc>
                <a:spcPct val="125000"/>
              </a:lnSpc>
              <a:spcBef>
                <a:spcPts val="1800"/>
              </a:spcBef>
              <a:spcAft>
                <a:spcPts val="0"/>
              </a:spcAft>
              <a:buClr>
                <a:schemeClr val="dk1"/>
              </a:buClr>
              <a:buSzPts val="1100"/>
              <a:buFont typeface="Arial"/>
              <a:buNone/>
            </a:pPr>
            <a:r>
              <a:rPr lang="en-GB" sz="1200">
                <a:solidFill>
                  <a:srgbClr val="1F2328"/>
                </a:solidFill>
                <a:highlight>
                  <a:schemeClr val="lt1"/>
                </a:highlight>
              </a:rPr>
              <a:t>SSTATE_DIR is a variable that specifies the directory where shared state cache files are stored. The shared state cache contains pre-built binary packages for software components used in a build.</a:t>
            </a:r>
            <a:endParaRPr sz="1200">
              <a:solidFill>
                <a:srgbClr val="1F2328"/>
              </a:solidFill>
              <a:highlight>
                <a:schemeClr val="lt1"/>
              </a:highlight>
            </a:endParaRPr>
          </a:p>
          <a:p>
            <a:pPr indent="0" lvl="0" marL="0" rtl="0" algn="l">
              <a:lnSpc>
                <a:spcPct val="115000"/>
              </a:lnSpc>
              <a:spcBef>
                <a:spcPts val="1200"/>
              </a:spcBef>
              <a:spcAft>
                <a:spcPts val="1200"/>
              </a:spcAft>
              <a:buNone/>
            </a:pPr>
            <a:r>
              <a:rPr lang="en-GB" sz="1200">
                <a:solidFill>
                  <a:srgbClr val="1F2328"/>
                </a:solidFill>
                <a:highlight>
                  <a:schemeClr val="lt1"/>
                </a:highlight>
              </a:rPr>
              <a:t>The purpose of using a shared state cache is to speed up the build process by avoiding the need to rebuild packages that have already been built previously. When a package is built for the first time, the build system stores the compiled binaries, headers, and other artifacts in the shared state cache, and subsequent builds of the same package can reuse these cached artifacts, saving time and resources.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idx="1" type="subTitle"/>
          </p:nvPr>
        </p:nvSpPr>
        <p:spPr>
          <a:xfrm>
            <a:off x="79575" y="520650"/>
            <a:ext cx="8520600" cy="42561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GB" sz="1200">
                <a:solidFill>
                  <a:srgbClr val="1F2328"/>
                </a:solidFill>
                <a:highlight>
                  <a:srgbClr val="FFFFFF"/>
                </a:highlight>
              </a:rPr>
              <a:t>TMPDIR  </a:t>
            </a:r>
            <a:endParaRPr b="1" sz="1200">
              <a:solidFill>
                <a:srgbClr val="1F2328"/>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200">
                <a:solidFill>
                  <a:srgbClr val="1F2328"/>
                </a:solidFill>
                <a:highlight>
                  <a:srgbClr val="FFFFFF"/>
                </a:highlight>
              </a:rPr>
              <a:t>TMPDIR is an environment variable that specifies the directory to be used for temporary files by various programs and scripts. In Yocto and OpenEmbedded, TMPDIR is used as the location for the build directory, where all the build artifacts are stored during the build process.</a:t>
            </a:r>
            <a:endParaRPr sz="1200">
              <a:solidFill>
                <a:srgbClr val="1F2328"/>
              </a:solidFill>
              <a:highlight>
                <a:srgbClr val="FFFFFF"/>
              </a:highlight>
            </a:endParaRPr>
          </a:p>
          <a:p>
            <a:pPr indent="0" lvl="0" marL="0" rtl="0" algn="l">
              <a:lnSpc>
                <a:spcPct val="125000"/>
              </a:lnSpc>
              <a:spcBef>
                <a:spcPts val="1800"/>
              </a:spcBef>
              <a:spcAft>
                <a:spcPts val="0"/>
              </a:spcAft>
              <a:buClr>
                <a:schemeClr val="dk1"/>
              </a:buClr>
              <a:buSzPts val="1100"/>
              <a:buFont typeface="Arial"/>
              <a:buNone/>
            </a:pPr>
            <a:r>
              <a:rPr b="1" lang="en-GB" sz="1200">
                <a:solidFill>
                  <a:srgbClr val="1F2328"/>
                </a:solidFill>
                <a:highlight>
                  <a:srgbClr val="FFFFFF"/>
                </a:highlight>
              </a:rPr>
              <a:t>DISTRO</a:t>
            </a:r>
            <a:endParaRPr b="1" sz="1200">
              <a:solidFill>
                <a:srgbClr val="1F2328"/>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200">
                <a:solidFill>
                  <a:srgbClr val="1F2328"/>
                </a:solidFill>
                <a:highlight>
                  <a:srgbClr val="FFFFFF"/>
                </a:highlight>
              </a:rPr>
              <a:t>DISTRO ?= "poky"</a:t>
            </a:r>
            <a:endParaRPr sz="1200">
              <a:solidFill>
                <a:srgbClr val="1F2328"/>
              </a:solidFill>
              <a:highlight>
                <a:srgbClr val="FFFFFF"/>
              </a:highlight>
            </a:endParaRPr>
          </a:p>
          <a:p>
            <a:pPr indent="-304800" lvl="0" marL="457200" rtl="0" algn="l">
              <a:lnSpc>
                <a:spcPct val="115000"/>
              </a:lnSpc>
              <a:spcBef>
                <a:spcPts val="1200"/>
              </a:spcBef>
              <a:spcAft>
                <a:spcPts val="0"/>
              </a:spcAft>
              <a:buClr>
                <a:srgbClr val="1F2328"/>
              </a:buClr>
              <a:buSzPts val="1200"/>
              <a:buChar char="●"/>
            </a:pPr>
            <a:r>
              <a:rPr lang="en-GB" sz="1200">
                <a:solidFill>
                  <a:srgbClr val="1F2328"/>
                </a:solidFill>
                <a:highlight>
                  <a:srgbClr val="FFFFFF"/>
                </a:highlight>
              </a:rPr>
              <a:t>DISTRO variable specifies the name of the distribution that is being built.</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highlight>
                  <a:srgbClr val="FFFFFF"/>
                </a:highlight>
              </a:rPr>
              <a:t>A distribution is a collection of software components and configuration files that work together to create a complete Linux-based operating system</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highlight>
                  <a:srgbClr val="FFFFFF"/>
                </a:highlight>
              </a:rPr>
              <a:t>Setting DISTRO to "poky" means that the build system will use the configuration files and package recipes that are part of the reference distribution.</a:t>
            </a:r>
            <a:endParaRPr sz="1200">
              <a:solidFill>
                <a:srgbClr val="1F2328"/>
              </a:solidFill>
              <a:highlight>
                <a:srgbClr val="FFFFFF"/>
              </a:highlight>
            </a:endParaRPr>
          </a:p>
          <a:p>
            <a:pPr indent="0" lvl="0" marL="0" rtl="0" algn="l">
              <a:lnSpc>
                <a:spcPct val="150000"/>
              </a:lnSpc>
              <a:spcBef>
                <a:spcPts val="1200"/>
              </a:spcBef>
              <a:spcAft>
                <a:spcPts val="0"/>
              </a:spcAft>
              <a:buNone/>
            </a:pPr>
            <a:r>
              <a:rPr b="1" lang="en-GB" sz="1100">
                <a:solidFill>
                  <a:schemeClr val="dk1"/>
                </a:solidFill>
                <a:latin typeface="Times New Roman"/>
                <a:ea typeface="Times New Roman"/>
                <a:cs typeface="Times New Roman"/>
                <a:sym typeface="Times New Roman"/>
              </a:rPr>
              <a:t>INHERIT</a:t>
            </a:r>
            <a:endParaRPr b="1" sz="1100">
              <a:solidFill>
                <a:schemeClr val="dk1"/>
              </a:solidFill>
              <a:latin typeface="Times New Roman"/>
              <a:ea typeface="Times New Roman"/>
              <a:cs typeface="Times New Roman"/>
              <a:sym typeface="Times New Roman"/>
            </a:endParaRPr>
          </a:p>
          <a:p>
            <a:pPr indent="0" lvl="0" marL="0" rtl="0" algn="l">
              <a:lnSpc>
                <a:spcPct val="10227"/>
              </a:lnSpc>
              <a:spcBef>
                <a:spcPts val="1200"/>
              </a:spcBef>
              <a:spcAft>
                <a:spcPts val="0"/>
              </a:spcAft>
              <a:buNone/>
            </a:pPr>
            <a:r>
              <a:rPr b="1" lang="en-GB" sz="1100">
                <a:solidFill>
                  <a:schemeClr val="dk1"/>
                </a:solidFill>
                <a:latin typeface="Times New Roman"/>
                <a:ea typeface="Times New Roman"/>
                <a:cs typeface="Times New Roman"/>
                <a:sym typeface="Times New Roman"/>
              </a:rPr>
              <a:t>INHERIT += "rm_work"</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The </a:t>
            </a:r>
            <a:r>
              <a:rPr b="1" lang="en-GB" sz="1200">
                <a:solidFill>
                  <a:schemeClr val="dk1"/>
                </a:solidFill>
                <a:latin typeface="Times New Roman"/>
                <a:ea typeface="Times New Roman"/>
                <a:cs typeface="Times New Roman"/>
                <a:sym typeface="Times New Roman"/>
              </a:rPr>
              <a:t>rm_work</a:t>
            </a:r>
            <a:r>
              <a:rPr lang="en-GB" sz="1200">
                <a:solidFill>
                  <a:schemeClr val="dk1"/>
                </a:solidFill>
                <a:latin typeface="Times New Roman"/>
                <a:ea typeface="Times New Roman"/>
                <a:cs typeface="Times New Roman"/>
                <a:sym typeface="Times New Roman"/>
              </a:rPr>
              <a:t> class is used to remove temporary working files after a package has been built.</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These files are not necessary for the package to function properly and take up disk space, so removing them can free up space on the device.</a:t>
            </a:r>
            <a:endParaRPr sz="1200">
              <a:solidFill>
                <a:srgbClr val="1F2328"/>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 type="subTitle"/>
          </p:nvPr>
        </p:nvSpPr>
        <p:spPr>
          <a:xfrm>
            <a:off x="244300" y="344325"/>
            <a:ext cx="8520600" cy="4694400"/>
          </a:xfrm>
          <a:prstGeom prst="rect">
            <a:avLst/>
          </a:prstGeom>
        </p:spPr>
        <p:txBody>
          <a:bodyPr anchorCtr="0" anchor="t" bIns="91425" lIns="91425" spcFirstLastPara="1" rIns="91425" wrap="square" tIns="91425">
            <a:normAutofit lnSpcReduction="20000"/>
          </a:bodyPr>
          <a:lstStyle/>
          <a:p>
            <a:pPr indent="0" lvl="0" marL="0" rtl="0" algn="l">
              <a:lnSpc>
                <a:spcPct val="125000"/>
              </a:lnSpc>
              <a:spcBef>
                <a:spcPts val="1800"/>
              </a:spcBef>
              <a:spcAft>
                <a:spcPts val="0"/>
              </a:spcAft>
              <a:buClr>
                <a:schemeClr val="dk1"/>
              </a:buClr>
              <a:buSzPts val="1100"/>
              <a:buFont typeface="Arial"/>
              <a:buNone/>
            </a:pPr>
            <a:r>
              <a:rPr b="1" lang="en-GB" sz="1200">
                <a:solidFill>
                  <a:srgbClr val="1F2328"/>
                </a:solidFill>
                <a:highlight>
                  <a:srgbClr val="FFFFFF"/>
                </a:highlight>
              </a:rPr>
              <a:t>PACKAGE_CLASSES</a:t>
            </a:r>
            <a:endParaRPr b="1" sz="1200">
              <a:solidFill>
                <a:srgbClr val="1F2328"/>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200">
                <a:solidFill>
                  <a:srgbClr val="1F2328"/>
                </a:solidFill>
                <a:highlight>
                  <a:srgbClr val="FFFFFF"/>
                </a:highlight>
              </a:rPr>
              <a:t>PACKAGE_CLASSES ?= "package_rpm"</a:t>
            </a:r>
            <a:endParaRPr sz="1200">
              <a:solidFill>
                <a:srgbClr val="1F2328"/>
              </a:solidFill>
              <a:highlight>
                <a:srgbClr val="FFFFFF"/>
              </a:highlight>
            </a:endParaRPr>
          </a:p>
          <a:p>
            <a:pPr indent="-304800" lvl="0" marL="457200" rtl="0" algn="l">
              <a:lnSpc>
                <a:spcPct val="115000"/>
              </a:lnSpc>
              <a:spcBef>
                <a:spcPts val="1200"/>
              </a:spcBef>
              <a:spcAft>
                <a:spcPts val="0"/>
              </a:spcAft>
              <a:buClr>
                <a:srgbClr val="1F2328"/>
              </a:buClr>
              <a:buSzPts val="1200"/>
              <a:buChar char="●"/>
            </a:pPr>
            <a:r>
              <a:rPr lang="en-GB" sz="1200">
                <a:solidFill>
                  <a:srgbClr val="1F2328"/>
                </a:solidFill>
                <a:highlight>
                  <a:srgbClr val="FFFFFF"/>
                </a:highlight>
              </a:rPr>
              <a:t>PACKAGE_CLASSES is a configuration variable specifies the types of packages to be created for the target system.</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highlight>
                  <a:srgbClr val="FFFFFF"/>
                </a:highlight>
              </a:rPr>
              <a:t>In this case, it is set to </a:t>
            </a:r>
            <a:r>
              <a:rPr lang="en-GB" sz="1000">
                <a:solidFill>
                  <a:srgbClr val="1F2328"/>
                </a:solidFill>
                <a:highlight>
                  <a:srgbClr val="FFFFFF"/>
                </a:highlight>
                <a:latin typeface="Roboto Mono"/>
                <a:ea typeface="Roboto Mono"/>
                <a:cs typeface="Roboto Mono"/>
                <a:sym typeface="Roboto Mono"/>
              </a:rPr>
              <a:t>"package_rpm"</a:t>
            </a:r>
            <a:r>
              <a:rPr lang="en-GB" sz="1200">
                <a:solidFill>
                  <a:srgbClr val="1F2328"/>
                </a:solidFill>
                <a:highlight>
                  <a:srgbClr val="FFFFFF"/>
                </a:highlight>
              </a:rPr>
              <a:t>, which means that the Yocto Project will create RPM packages.</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highlight>
                  <a:srgbClr val="FFFFFF"/>
                </a:highlight>
              </a:rPr>
              <a:t>RPM is a package management system that is widely used in many Linux distributions, including Red Hat, Fedora, CentOS, and openSUSE.</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highlight>
                  <a:srgbClr val="FFFFFF"/>
                </a:highlight>
              </a:rPr>
              <a:t>DEB package management is used on Debian and Ubuntu systems.</a:t>
            </a:r>
            <a:endParaRPr sz="1200">
              <a:solidFill>
                <a:srgbClr val="1F2328"/>
              </a:solidFill>
              <a:highlight>
                <a:srgbClr val="FFFFFF"/>
              </a:highlight>
            </a:endParaRPr>
          </a:p>
          <a:p>
            <a:pPr indent="0" lvl="0" marL="0" rtl="0" algn="l">
              <a:lnSpc>
                <a:spcPct val="125000"/>
              </a:lnSpc>
              <a:spcBef>
                <a:spcPts val="1800"/>
              </a:spcBef>
              <a:spcAft>
                <a:spcPts val="0"/>
              </a:spcAft>
              <a:buNone/>
            </a:pPr>
            <a:r>
              <a:rPr b="1" lang="en-GB" sz="1200">
                <a:solidFill>
                  <a:srgbClr val="1F2328"/>
                </a:solidFill>
                <a:highlight>
                  <a:srgbClr val="FFFFFF"/>
                </a:highlight>
              </a:rPr>
              <a:t>RM_OLD_IMAGE</a:t>
            </a:r>
            <a:endParaRPr b="1" sz="1200">
              <a:solidFill>
                <a:srgbClr val="1F2328"/>
              </a:solidFill>
              <a:highlight>
                <a:srgbClr val="FFFFFF"/>
              </a:highlight>
            </a:endParaRPr>
          </a:p>
          <a:p>
            <a:pPr indent="0" lvl="0" marL="0" rtl="0" algn="l">
              <a:lnSpc>
                <a:spcPct val="115000"/>
              </a:lnSpc>
              <a:spcBef>
                <a:spcPts val="1200"/>
              </a:spcBef>
              <a:spcAft>
                <a:spcPts val="0"/>
              </a:spcAft>
              <a:buNone/>
            </a:pPr>
            <a:r>
              <a:rPr lang="en-GB" sz="1200">
                <a:solidFill>
                  <a:srgbClr val="1F2328"/>
                </a:solidFill>
                <a:highlight>
                  <a:srgbClr val="FFFFFF"/>
                </a:highlight>
              </a:rPr>
              <a:t>RM_OLD_IMAGE = "1"</a:t>
            </a:r>
            <a:endParaRPr sz="1200">
              <a:solidFill>
                <a:srgbClr val="1F2328"/>
              </a:solidFill>
              <a:highlight>
                <a:srgbClr val="FFFFFF"/>
              </a:highlight>
            </a:endParaRPr>
          </a:p>
          <a:p>
            <a:pPr indent="-304800" lvl="0" marL="457200" rtl="0" algn="l">
              <a:lnSpc>
                <a:spcPct val="115000"/>
              </a:lnSpc>
              <a:spcBef>
                <a:spcPts val="1200"/>
              </a:spcBef>
              <a:spcAft>
                <a:spcPts val="0"/>
              </a:spcAft>
              <a:buClr>
                <a:srgbClr val="1F2328"/>
              </a:buClr>
              <a:buSzPts val="1200"/>
              <a:buChar char="●"/>
            </a:pPr>
            <a:r>
              <a:rPr lang="en-GB" sz="1200">
                <a:solidFill>
                  <a:srgbClr val="1F2328"/>
                </a:solidFill>
                <a:highlight>
                  <a:srgbClr val="FFFFFF"/>
                </a:highlight>
              </a:rPr>
              <a:t>Setting RM_OLD_IMAGE to 1 means that Yocto will remove the old image before building a new one, which helps to avoid issues with leftover files and dependencies from previous builds</a:t>
            </a:r>
            <a:endParaRPr sz="1200">
              <a:solidFill>
                <a:srgbClr val="1F2328"/>
              </a:solidFill>
              <a:highlight>
                <a:srgbClr val="FFFFFF"/>
              </a:highlight>
            </a:endParaRPr>
          </a:p>
          <a:p>
            <a:pPr indent="0" lvl="0" marL="0" rtl="0" algn="l">
              <a:lnSpc>
                <a:spcPct val="125000"/>
              </a:lnSpc>
              <a:spcBef>
                <a:spcPts val="1800"/>
              </a:spcBef>
              <a:spcAft>
                <a:spcPts val="0"/>
              </a:spcAft>
              <a:buNone/>
            </a:pPr>
            <a:r>
              <a:rPr b="1" lang="en-GB" sz="1200">
                <a:solidFill>
                  <a:srgbClr val="1F2328"/>
                </a:solidFill>
                <a:highlight>
                  <a:srgbClr val="FFFFFF"/>
                </a:highlight>
              </a:rPr>
              <a:t>EXTRA_IMAGE_FEATURES</a:t>
            </a:r>
            <a:endParaRPr b="1" sz="1200">
              <a:solidFill>
                <a:srgbClr val="1F2328"/>
              </a:solidFill>
              <a:highlight>
                <a:srgbClr val="FFFFFF"/>
              </a:highlight>
            </a:endParaRPr>
          </a:p>
          <a:p>
            <a:pPr indent="0" lvl="0" marL="0" rtl="0" algn="l">
              <a:lnSpc>
                <a:spcPct val="115000"/>
              </a:lnSpc>
              <a:spcBef>
                <a:spcPts val="1200"/>
              </a:spcBef>
              <a:spcAft>
                <a:spcPts val="0"/>
              </a:spcAft>
              <a:buNone/>
            </a:pPr>
            <a:r>
              <a:rPr lang="en-GB" sz="1200">
                <a:solidFill>
                  <a:srgbClr val="1F2328"/>
                </a:solidFill>
                <a:highlight>
                  <a:srgbClr val="FFFFFF"/>
                </a:highlight>
              </a:rPr>
              <a:t>EXTRA_IMAGE_FEATURES ?= "debug-tweaks"</a:t>
            </a:r>
            <a:endParaRPr sz="1200">
              <a:solidFill>
                <a:srgbClr val="1F2328"/>
              </a:solidFill>
              <a:highlight>
                <a:srgbClr val="FFFFFF"/>
              </a:highlight>
            </a:endParaRPr>
          </a:p>
          <a:p>
            <a:pPr indent="-304800" lvl="0" marL="457200" rtl="0" algn="l">
              <a:lnSpc>
                <a:spcPct val="115000"/>
              </a:lnSpc>
              <a:spcBef>
                <a:spcPts val="1200"/>
              </a:spcBef>
              <a:spcAft>
                <a:spcPts val="0"/>
              </a:spcAft>
              <a:buClr>
                <a:srgbClr val="1F2328"/>
              </a:buClr>
              <a:buSzPts val="1200"/>
              <a:buChar char="●"/>
            </a:pPr>
            <a:r>
              <a:rPr lang="en-GB" sz="1200">
                <a:solidFill>
                  <a:srgbClr val="1F2328"/>
                </a:solidFill>
                <a:highlight>
                  <a:srgbClr val="FFFFFF"/>
                </a:highlight>
              </a:rPr>
              <a:t>EXTRA_IMAGE_FEATURES is a variable that specifies additional features to be included in the target image</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highlight>
                  <a:srgbClr val="FFFFFF"/>
                </a:highlight>
              </a:rPr>
              <a:t>debug-tweaks is one of the features that can be included in the image.</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highlight>
                  <a:srgbClr val="FFFFFF"/>
                </a:highlight>
              </a:rPr>
              <a:t>The resulting image will contain additional tools and utilities that can help with debugging and troubleshooting.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idx="1" type="subTitle"/>
          </p:nvPr>
        </p:nvSpPr>
        <p:spPr>
          <a:xfrm>
            <a:off x="311700" y="-516600"/>
            <a:ext cx="8520600" cy="4918800"/>
          </a:xfrm>
          <a:prstGeom prst="rect">
            <a:avLst/>
          </a:prstGeom>
        </p:spPr>
        <p:txBody>
          <a:bodyPr anchorCtr="0" anchor="t" bIns="91425" lIns="91425" spcFirstLastPara="1" rIns="91425" wrap="square" tIns="91425">
            <a:normAutofit fontScale="92500" lnSpcReduction="20000"/>
          </a:bodyPr>
          <a:lstStyle/>
          <a:p>
            <a:pPr indent="0" lvl="0" marL="0" rtl="0" algn="l">
              <a:lnSpc>
                <a:spcPct val="125000"/>
              </a:lnSpc>
              <a:spcBef>
                <a:spcPts val="1800"/>
              </a:spcBef>
              <a:spcAft>
                <a:spcPts val="0"/>
              </a:spcAft>
              <a:buNone/>
            </a:pPr>
            <a:r>
              <a:rPr b="1" lang="en-GB" sz="1700">
                <a:solidFill>
                  <a:srgbClr val="1F2328"/>
                </a:solidFill>
                <a:highlight>
                  <a:srgbClr val="FFFFFF"/>
                </a:highlight>
              </a:rPr>
              <a:t>Bblayers.conf</a:t>
            </a:r>
            <a:endParaRPr b="1" sz="1700">
              <a:solidFill>
                <a:srgbClr val="1F2328"/>
              </a:solidFill>
              <a:highlight>
                <a:srgbClr val="FFFFFF"/>
              </a:highlight>
            </a:endParaRPr>
          </a:p>
          <a:p>
            <a:pPr indent="0" lvl="0" marL="0" rtl="0" algn="l">
              <a:lnSpc>
                <a:spcPct val="125000"/>
              </a:lnSpc>
              <a:spcBef>
                <a:spcPts val="1800"/>
              </a:spcBef>
              <a:spcAft>
                <a:spcPts val="0"/>
              </a:spcAft>
              <a:buNone/>
            </a:pPr>
            <a:r>
              <a:rPr b="1" lang="en-GB" sz="1750">
                <a:solidFill>
                  <a:srgbClr val="1F2328"/>
                </a:solidFill>
                <a:highlight>
                  <a:srgbClr val="FFFFFF"/>
                </a:highlight>
              </a:rPr>
              <a:t>What is bblayers.conf?</a:t>
            </a:r>
            <a:endParaRPr b="1" sz="1750">
              <a:solidFill>
                <a:srgbClr val="1F2328"/>
              </a:solidFill>
              <a:highlight>
                <a:srgbClr val="FFFFFF"/>
              </a:highlight>
            </a:endParaRPr>
          </a:p>
          <a:p>
            <a:pPr indent="-299085" lvl="0" marL="457200" rtl="0" algn="l">
              <a:lnSpc>
                <a:spcPct val="115000"/>
              </a:lnSpc>
              <a:spcBef>
                <a:spcPts val="1200"/>
              </a:spcBef>
              <a:spcAft>
                <a:spcPts val="0"/>
              </a:spcAft>
              <a:buClr>
                <a:srgbClr val="1F2328"/>
              </a:buClr>
              <a:buSzPct val="100000"/>
              <a:buChar char="●"/>
            </a:pPr>
            <a:r>
              <a:rPr lang="en-GB" sz="1200">
                <a:solidFill>
                  <a:srgbClr val="1F2328"/>
                </a:solidFill>
                <a:highlight>
                  <a:srgbClr val="FFFFFF"/>
                </a:highlight>
              </a:rPr>
              <a:t>bblayers.conf is a configuration file used by the build systems</a:t>
            </a:r>
            <a:endParaRPr sz="1200">
              <a:solidFill>
                <a:srgbClr val="1F2328"/>
              </a:solidFill>
              <a:highlight>
                <a:srgbClr val="FFFFFF"/>
              </a:highlight>
            </a:endParaRPr>
          </a:p>
          <a:p>
            <a:pPr indent="-299085" lvl="0" marL="457200" rtl="0" algn="l">
              <a:lnSpc>
                <a:spcPct val="115000"/>
              </a:lnSpc>
              <a:spcBef>
                <a:spcPts val="0"/>
              </a:spcBef>
              <a:spcAft>
                <a:spcPts val="0"/>
              </a:spcAft>
              <a:buClr>
                <a:srgbClr val="1F2328"/>
              </a:buClr>
              <a:buSzPct val="100000"/>
              <a:buChar char="●"/>
            </a:pPr>
            <a:r>
              <a:rPr lang="en-GB" sz="1200">
                <a:solidFill>
                  <a:srgbClr val="1F2328"/>
                </a:solidFill>
                <a:highlight>
                  <a:srgbClr val="FFFFFF"/>
                </a:highlight>
              </a:rPr>
              <a:t>In this file the set of layers are defined that should be included in a build.</a:t>
            </a:r>
            <a:endParaRPr sz="1200">
              <a:solidFill>
                <a:srgbClr val="1F2328"/>
              </a:solidFill>
              <a:highlight>
                <a:srgbClr val="FFFFFF"/>
              </a:highlight>
            </a:endParaRPr>
          </a:p>
          <a:p>
            <a:pPr indent="-299085" lvl="0" marL="457200" rtl="0" algn="l">
              <a:lnSpc>
                <a:spcPct val="115000"/>
              </a:lnSpc>
              <a:spcBef>
                <a:spcPts val="0"/>
              </a:spcBef>
              <a:spcAft>
                <a:spcPts val="0"/>
              </a:spcAft>
              <a:buClr>
                <a:srgbClr val="1F2328"/>
              </a:buClr>
              <a:buSzPct val="100000"/>
              <a:buChar char="●"/>
            </a:pPr>
            <a:r>
              <a:rPr lang="en-GB" sz="1200">
                <a:solidFill>
                  <a:srgbClr val="1F2328"/>
                </a:solidFill>
                <a:highlight>
                  <a:srgbClr val="FFFFFF"/>
                </a:highlight>
              </a:rPr>
              <a:t>The bblayers.conf file specifies the location of each layer on the local file system.</a:t>
            </a:r>
            <a:endParaRPr sz="1200">
              <a:solidFill>
                <a:srgbClr val="1F2328"/>
              </a:solidFill>
              <a:highlight>
                <a:srgbClr val="FFFFFF"/>
              </a:highlight>
            </a:endParaRPr>
          </a:p>
          <a:p>
            <a:pPr indent="0" lvl="0" marL="0" rtl="0" algn="l">
              <a:lnSpc>
                <a:spcPct val="125000"/>
              </a:lnSpc>
              <a:spcBef>
                <a:spcPts val="1800"/>
              </a:spcBef>
              <a:spcAft>
                <a:spcPts val="0"/>
              </a:spcAft>
              <a:buNone/>
            </a:pPr>
            <a:r>
              <a:rPr b="1" lang="en-GB" sz="1750">
                <a:solidFill>
                  <a:srgbClr val="1F2328"/>
                </a:solidFill>
                <a:highlight>
                  <a:srgbClr val="FFFFFF"/>
                </a:highlight>
              </a:rPr>
              <a:t>What is a Layer?</a:t>
            </a:r>
            <a:endParaRPr b="1" sz="1750">
              <a:solidFill>
                <a:srgbClr val="1F2328"/>
              </a:solidFill>
              <a:highlight>
                <a:srgbClr val="FFFFFF"/>
              </a:highlight>
            </a:endParaRPr>
          </a:p>
          <a:p>
            <a:pPr indent="0" lvl="0" marL="0" rtl="0" algn="l">
              <a:lnSpc>
                <a:spcPct val="125000"/>
              </a:lnSpc>
              <a:spcBef>
                <a:spcPts val="1800"/>
              </a:spcBef>
              <a:spcAft>
                <a:spcPts val="0"/>
              </a:spcAft>
              <a:buNone/>
            </a:pPr>
            <a:r>
              <a:rPr lang="en-GB" sz="1200">
                <a:solidFill>
                  <a:srgbClr val="1F2328"/>
                </a:solidFill>
                <a:highlight>
                  <a:srgbClr val="FFFFFF"/>
                </a:highlight>
              </a:rPr>
              <a:t>A layer is a collection of related metadata that provides configuration information, such as recipes, configuration files, and other data required to build and customize an image.</a:t>
            </a:r>
            <a:endParaRPr sz="1200">
              <a:solidFill>
                <a:srgbClr val="1F2328"/>
              </a:solidFill>
              <a:highlight>
                <a:srgbClr val="FFFFFF"/>
              </a:highlight>
            </a:endParaRPr>
          </a:p>
          <a:p>
            <a:pPr indent="0" lvl="0" marL="0" rtl="0" algn="l">
              <a:lnSpc>
                <a:spcPct val="125000"/>
              </a:lnSpc>
              <a:spcBef>
                <a:spcPts val="1800"/>
              </a:spcBef>
              <a:spcAft>
                <a:spcPts val="0"/>
              </a:spcAft>
              <a:buClr>
                <a:schemeClr val="dk1"/>
              </a:buClr>
              <a:buSzPct val="62857"/>
              <a:buFont typeface="Arial"/>
              <a:buNone/>
            </a:pPr>
            <a:r>
              <a:rPr b="1" lang="en-GB" sz="1750">
                <a:solidFill>
                  <a:srgbClr val="1F2328"/>
                </a:solidFill>
                <a:highlight>
                  <a:srgbClr val="FFFFFF"/>
                </a:highlight>
              </a:rPr>
              <a:t>What is a Recipe?</a:t>
            </a:r>
            <a:endParaRPr b="1" sz="1750">
              <a:solidFill>
                <a:srgbClr val="1F2328"/>
              </a:solidFill>
              <a:highlight>
                <a:srgbClr val="FFFFFF"/>
              </a:highlight>
            </a:endParaRPr>
          </a:p>
          <a:p>
            <a:pPr indent="-299085" lvl="0" marL="457200" rtl="0" algn="l">
              <a:lnSpc>
                <a:spcPct val="115000"/>
              </a:lnSpc>
              <a:spcBef>
                <a:spcPts val="1200"/>
              </a:spcBef>
              <a:spcAft>
                <a:spcPts val="0"/>
              </a:spcAft>
              <a:buClr>
                <a:srgbClr val="1F2328"/>
              </a:buClr>
              <a:buSzPct val="100000"/>
              <a:buChar char="●"/>
            </a:pPr>
            <a:r>
              <a:rPr lang="en-GB" sz="1200">
                <a:solidFill>
                  <a:srgbClr val="1F2328"/>
                </a:solidFill>
                <a:highlight>
                  <a:srgbClr val="FFFFFF"/>
                </a:highlight>
              </a:rPr>
              <a:t>A set of instructions for building packages</a:t>
            </a:r>
            <a:endParaRPr sz="1200">
              <a:solidFill>
                <a:srgbClr val="1F2328"/>
              </a:solidFill>
              <a:highlight>
                <a:srgbClr val="FFFFFF"/>
              </a:highlight>
            </a:endParaRPr>
          </a:p>
          <a:p>
            <a:pPr indent="-299085" lvl="0" marL="457200" rtl="0" algn="l">
              <a:lnSpc>
                <a:spcPct val="115000"/>
              </a:lnSpc>
              <a:spcBef>
                <a:spcPts val="0"/>
              </a:spcBef>
              <a:spcAft>
                <a:spcPts val="0"/>
              </a:spcAft>
              <a:buClr>
                <a:srgbClr val="1F2328"/>
              </a:buClr>
              <a:buSzPct val="100000"/>
              <a:buChar char="●"/>
            </a:pPr>
            <a:r>
              <a:rPr lang="en-GB" sz="1200">
                <a:solidFill>
                  <a:srgbClr val="1F2328"/>
                </a:solidFill>
                <a:highlight>
                  <a:srgbClr val="FFFFFF"/>
                </a:highlight>
              </a:rPr>
              <a:t>A recipe describes where you get source code</a:t>
            </a:r>
            <a:endParaRPr sz="1200">
              <a:solidFill>
                <a:srgbClr val="1F2328"/>
              </a:solidFill>
              <a:highlight>
                <a:srgbClr val="FFFFFF"/>
              </a:highlight>
            </a:endParaRPr>
          </a:p>
          <a:p>
            <a:pPr indent="-299085" lvl="0" marL="457200" rtl="0" algn="l">
              <a:lnSpc>
                <a:spcPct val="115000"/>
              </a:lnSpc>
              <a:spcBef>
                <a:spcPts val="0"/>
              </a:spcBef>
              <a:spcAft>
                <a:spcPts val="0"/>
              </a:spcAft>
              <a:buClr>
                <a:srgbClr val="1F2328"/>
              </a:buClr>
              <a:buSzPct val="100000"/>
              <a:buChar char="●"/>
            </a:pPr>
            <a:r>
              <a:rPr lang="en-GB" sz="1200">
                <a:solidFill>
                  <a:srgbClr val="1F2328"/>
                </a:solidFill>
                <a:highlight>
                  <a:srgbClr val="FFFFFF"/>
                </a:highlight>
              </a:rPr>
              <a:t>Which patches to apply</a:t>
            </a:r>
            <a:endParaRPr sz="1200">
              <a:solidFill>
                <a:srgbClr val="1F2328"/>
              </a:solidFill>
              <a:highlight>
                <a:srgbClr val="FFFFFF"/>
              </a:highlight>
            </a:endParaRPr>
          </a:p>
          <a:p>
            <a:pPr indent="-299085" lvl="0" marL="457200" rtl="0" algn="l">
              <a:lnSpc>
                <a:spcPct val="115000"/>
              </a:lnSpc>
              <a:spcBef>
                <a:spcPts val="0"/>
              </a:spcBef>
              <a:spcAft>
                <a:spcPts val="0"/>
              </a:spcAft>
              <a:buClr>
                <a:srgbClr val="1F2328"/>
              </a:buClr>
              <a:buSzPct val="100000"/>
              <a:buChar char="●"/>
            </a:pPr>
            <a:r>
              <a:rPr lang="en-GB" sz="1200">
                <a:solidFill>
                  <a:srgbClr val="1F2328"/>
                </a:solidFill>
                <a:highlight>
                  <a:srgbClr val="FFFFFF"/>
                </a:highlight>
              </a:rPr>
              <a:t>How to configure the source</a:t>
            </a:r>
            <a:endParaRPr sz="1200">
              <a:solidFill>
                <a:srgbClr val="1F2328"/>
              </a:solidFill>
              <a:highlight>
                <a:srgbClr val="FFFFFF"/>
              </a:highlight>
            </a:endParaRPr>
          </a:p>
          <a:p>
            <a:pPr indent="-299085" lvl="0" marL="457200" rtl="0" algn="l">
              <a:lnSpc>
                <a:spcPct val="115000"/>
              </a:lnSpc>
              <a:spcBef>
                <a:spcPts val="0"/>
              </a:spcBef>
              <a:spcAft>
                <a:spcPts val="0"/>
              </a:spcAft>
              <a:buClr>
                <a:srgbClr val="1F2328"/>
              </a:buClr>
              <a:buSzPct val="100000"/>
              <a:buChar char="●"/>
            </a:pPr>
            <a:r>
              <a:rPr lang="en-GB" sz="1200">
                <a:solidFill>
                  <a:srgbClr val="1F2328"/>
                </a:solidFill>
                <a:highlight>
                  <a:srgbClr val="FFFFFF"/>
                </a:highlight>
              </a:rPr>
              <a:t>How to compile it and so on</a:t>
            </a:r>
            <a:endParaRPr sz="1200">
              <a:solidFill>
                <a:srgbClr val="1F2328"/>
              </a:solidFill>
              <a:highlight>
                <a:srgbClr val="FFFFFF"/>
              </a:highlight>
            </a:endParaRPr>
          </a:p>
          <a:p>
            <a:pPr indent="0" lvl="0" marL="0" rtl="0" algn="l">
              <a:lnSpc>
                <a:spcPct val="125000"/>
              </a:lnSpc>
              <a:spcBef>
                <a:spcPts val="1800"/>
              </a:spcBef>
              <a:spcAft>
                <a:spcPts val="0"/>
              </a:spcAft>
              <a:buNone/>
            </a:pPr>
            <a:r>
              <a:rPr lang="en-GB" sz="1200">
                <a:solidFill>
                  <a:srgbClr val="1F2328"/>
                </a:solidFill>
                <a:highlight>
                  <a:srgbClr val="FFFFFF"/>
                </a:highlight>
              </a:rPr>
              <a:t>Recipes also describe dependencies for libraries or for other recipes.</a:t>
            </a:r>
            <a:endParaRPr sz="1200">
              <a:solidFill>
                <a:srgbClr val="1F2328"/>
              </a:solidFill>
              <a:highlight>
                <a:srgbClr val="FFFFFF"/>
              </a:highlight>
            </a:endParaRPr>
          </a:p>
          <a:p>
            <a:pPr indent="0" lvl="0" marL="0" rtl="0" algn="l">
              <a:lnSpc>
                <a:spcPct val="115000"/>
              </a:lnSpc>
              <a:spcBef>
                <a:spcPts val="1200"/>
              </a:spcBef>
              <a:spcAft>
                <a:spcPts val="1200"/>
              </a:spcAft>
              <a:buNone/>
            </a:pPr>
            <a:r>
              <a:rPr lang="en-GB" sz="1200">
                <a:solidFill>
                  <a:srgbClr val="1F2328"/>
                </a:solidFill>
                <a:highlight>
                  <a:srgbClr val="FFFFFF"/>
                </a:highlight>
              </a:rPr>
              <a:t>Example "meta/recipes-extended/minicom/minicom_2.8.bb"</a:t>
            </a:r>
            <a:endParaRPr sz="1200">
              <a:solidFill>
                <a:srgbClr val="1F2328"/>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idx="1" type="subTitle"/>
          </p:nvPr>
        </p:nvSpPr>
        <p:spPr>
          <a:xfrm>
            <a:off x="229350" y="176300"/>
            <a:ext cx="8520600" cy="47799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None/>
            </a:pPr>
            <a:r>
              <a:rPr b="1" lang="en-GB" sz="1200">
                <a:solidFill>
                  <a:srgbClr val="1F2328"/>
                </a:solidFill>
                <a:highlight>
                  <a:srgbClr val="FFFFFF"/>
                </a:highlight>
              </a:rPr>
              <a:t>Bitbake basic layer commands :</a:t>
            </a:r>
            <a:endParaRPr b="1" sz="1200">
              <a:solidFill>
                <a:srgbClr val="1F2328"/>
              </a:solidFill>
              <a:highlight>
                <a:srgbClr val="FFFFFF"/>
              </a:highlight>
            </a:endParaRPr>
          </a:p>
          <a:p>
            <a:pPr indent="0" lvl="0" marL="0" rtl="0" algn="l">
              <a:lnSpc>
                <a:spcPct val="125000"/>
              </a:lnSpc>
              <a:spcBef>
                <a:spcPts val="1800"/>
              </a:spcBef>
              <a:spcAft>
                <a:spcPts val="0"/>
              </a:spcAft>
              <a:buClr>
                <a:schemeClr val="dk1"/>
              </a:buClr>
              <a:buSzPts val="1100"/>
              <a:buFont typeface="Arial"/>
              <a:buNone/>
            </a:pPr>
            <a:r>
              <a:rPr b="1" lang="en-GB" sz="1200">
                <a:solidFill>
                  <a:srgbClr val="1F2328"/>
                </a:solidFill>
                <a:highlight>
                  <a:srgbClr val="FFFFFF"/>
                </a:highlight>
              </a:rPr>
              <a:t>Show layers in bblayers.conf</a:t>
            </a:r>
            <a:endParaRPr b="1" sz="1200">
              <a:solidFill>
                <a:srgbClr val="1F2328"/>
              </a:solidFill>
              <a:highlight>
                <a:srgbClr val="FFFFFF"/>
              </a:highlight>
            </a:endParaRPr>
          </a:p>
          <a:p>
            <a:pPr indent="0" lvl="0" marL="152400" marR="152400" rtl="0" algn="l">
              <a:lnSpc>
                <a:spcPct val="145000"/>
              </a:lnSpc>
              <a:spcBef>
                <a:spcPts val="1200"/>
              </a:spcBef>
              <a:spcAft>
                <a:spcPts val="0"/>
              </a:spcAft>
              <a:buClr>
                <a:schemeClr val="dk1"/>
              </a:buClr>
              <a:buSzPts val="1100"/>
              <a:buFont typeface="Arial"/>
              <a:buNone/>
            </a:pPr>
            <a:r>
              <a:rPr lang="en-GB" sz="1000">
                <a:solidFill>
                  <a:srgbClr val="1F2328"/>
                </a:solidFill>
              </a:rPr>
              <a:t>bitbake-layers show-layers</a:t>
            </a:r>
            <a:endParaRPr sz="1000">
              <a:solidFill>
                <a:srgbClr val="1F2328"/>
              </a:solidFill>
            </a:endParaRPr>
          </a:p>
          <a:p>
            <a:pPr indent="0" lvl="0" marL="0" rtl="0" algn="l">
              <a:lnSpc>
                <a:spcPct val="125000"/>
              </a:lnSpc>
              <a:spcBef>
                <a:spcPts val="1800"/>
              </a:spcBef>
              <a:spcAft>
                <a:spcPts val="0"/>
              </a:spcAft>
              <a:buClr>
                <a:schemeClr val="dk1"/>
              </a:buClr>
              <a:buSzPts val="1100"/>
              <a:buFont typeface="Arial"/>
              <a:buNone/>
            </a:pPr>
            <a:r>
              <a:rPr b="1" lang="en-GB" sz="1200">
                <a:solidFill>
                  <a:srgbClr val="1F2328"/>
                </a:solidFill>
                <a:highlight>
                  <a:srgbClr val="FFFFFF"/>
                </a:highlight>
              </a:rPr>
              <a:t>Add layer to bblayers.conf?</a:t>
            </a:r>
            <a:endParaRPr b="1" sz="1200">
              <a:solidFill>
                <a:srgbClr val="1F2328"/>
              </a:solidFill>
              <a:highlight>
                <a:srgbClr val="FFFFFF"/>
              </a:highlight>
            </a:endParaRPr>
          </a:p>
          <a:p>
            <a:pPr indent="0" lvl="0" marL="152400" marR="152400" rtl="0" algn="l">
              <a:lnSpc>
                <a:spcPct val="145000"/>
              </a:lnSpc>
              <a:spcBef>
                <a:spcPts val="1200"/>
              </a:spcBef>
              <a:spcAft>
                <a:spcPts val="0"/>
              </a:spcAft>
              <a:buClr>
                <a:schemeClr val="dk1"/>
              </a:buClr>
              <a:buSzPts val="1100"/>
              <a:buFont typeface="Arial"/>
              <a:buNone/>
            </a:pPr>
            <a:r>
              <a:rPr lang="en-GB" sz="1000">
                <a:solidFill>
                  <a:srgbClr val="1F2328"/>
                </a:solidFill>
              </a:rPr>
              <a:t>bitbake-layers add-layer &lt;path/to/layer&gt;</a:t>
            </a:r>
            <a:endParaRPr sz="1000">
              <a:solidFill>
                <a:srgbClr val="1F2328"/>
              </a:solidFill>
            </a:endParaRPr>
          </a:p>
          <a:p>
            <a:pPr indent="0" lvl="0" marL="0" rtl="0" algn="l">
              <a:lnSpc>
                <a:spcPct val="125000"/>
              </a:lnSpc>
              <a:spcBef>
                <a:spcPts val="1800"/>
              </a:spcBef>
              <a:spcAft>
                <a:spcPts val="0"/>
              </a:spcAft>
              <a:buClr>
                <a:schemeClr val="dk1"/>
              </a:buClr>
              <a:buSzPts val="1100"/>
              <a:buFont typeface="Arial"/>
              <a:buNone/>
            </a:pPr>
            <a:r>
              <a:rPr b="1" lang="en-GB" sz="1200">
                <a:solidFill>
                  <a:srgbClr val="1F2328"/>
                </a:solidFill>
                <a:highlight>
                  <a:srgbClr val="FFFFFF"/>
                </a:highlight>
              </a:rPr>
              <a:t>Remove layer from bblayers.conf?</a:t>
            </a:r>
            <a:endParaRPr b="1" sz="1200">
              <a:solidFill>
                <a:srgbClr val="1F2328"/>
              </a:solidFill>
              <a:highlight>
                <a:srgbClr val="FFFFFF"/>
              </a:highlight>
            </a:endParaRPr>
          </a:p>
          <a:p>
            <a:pPr indent="0" lvl="0" marL="152400" marR="152400" rtl="0" algn="l">
              <a:lnSpc>
                <a:spcPct val="145000"/>
              </a:lnSpc>
              <a:spcBef>
                <a:spcPts val="1200"/>
              </a:spcBef>
              <a:spcAft>
                <a:spcPts val="0"/>
              </a:spcAft>
              <a:buClr>
                <a:schemeClr val="dk1"/>
              </a:buClr>
              <a:buSzPts val="1100"/>
              <a:buFont typeface="Arial"/>
              <a:buNone/>
            </a:pPr>
            <a:r>
              <a:rPr lang="en-GB" sz="1000">
                <a:solidFill>
                  <a:srgbClr val="1F2328"/>
                </a:solidFill>
              </a:rPr>
              <a:t>bitbake-layers remove-layer &lt;path/to/layer&gt;</a:t>
            </a:r>
            <a:endParaRPr sz="1000">
              <a:solidFill>
                <a:srgbClr val="1F2328"/>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1F2328"/>
              </a:solidFill>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ph type="ctrTitle"/>
          </p:nvPr>
        </p:nvSpPr>
        <p:spPr>
          <a:xfrm>
            <a:off x="221875" y="0"/>
            <a:ext cx="8520600" cy="641100"/>
          </a:xfrm>
          <a:prstGeom prst="rect">
            <a:avLst/>
          </a:prstGeom>
        </p:spPr>
        <p:txBody>
          <a:bodyPr anchorCtr="0" anchor="b" bIns="91425" lIns="91425" spcFirstLastPara="1" rIns="91425" wrap="square" tIns="91425">
            <a:normAutofit/>
          </a:bodyPr>
          <a:lstStyle/>
          <a:p>
            <a:pPr indent="0" lvl="0" marL="0" rtl="0" algn="l">
              <a:lnSpc>
                <a:spcPct val="125000"/>
              </a:lnSpc>
              <a:spcBef>
                <a:spcPts val="1800"/>
              </a:spcBef>
              <a:spcAft>
                <a:spcPts val="1200"/>
              </a:spcAft>
              <a:buNone/>
            </a:pPr>
            <a:r>
              <a:rPr b="1" lang="en-GB" sz="1700" u="sng">
                <a:solidFill>
                  <a:srgbClr val="1F2328"/>
                </a:solidFill>
                <a:highlight>
                  <a:srgbClr val="FFFFFF"/>
                </a:highlight>
              </a:rPr>
              <a:t>Add Packages</a:t>
            </a:r>
            <a:endParaRPr u="sng"/>
          </a:p>
        </p:txBody>
      </p:sp>
      <p:sp>
        <p:nvSpPr>
          <p:cNvPr id="127" name="Google Shape;127;p27"/>
          <p:cNvSpPr txBox="1"/>
          <p:nvPr>
            <p:ph idx="1" type="subTitle"/>
          </p:nvPr>
        </p:nvSpPr>
        <p:spPr>
          <a:xfrm>
            <a:off x="221875" y="641100"/>
            <a:ext cx="8520600" cy="43275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GB" sz="1750">
                <a:solidFill>
                  <a:srgbClr val="1F2328"/>
                </a:solidFill>
                <a:highlight>
                  <a:srgbClr val="FFFFFF"/>
                </a:highlight>
              </a:rPr>
              <a:t>How to Add Package?</a:t>
            </a:r>
            <a:endParaRPr b="1" sz="1750">
              <a:solidFill>
                <a:srgbClr val="1F2328"/>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200">
                <a:solidFill>
                  <a:srgbClr val="1F2328"/>
                </a:solidFill>
                <a:highlight>
                  <a:srgbClr val="FFFFFF"/>
                </a:highlight>
              </a:rPr>
              <a:t>Add the following line in local.conf file.</a:t>
            </a:r>
            <a:endParaRPr sz="1200">
              <a:solidFill>
                <a:srgbClr val="1F2328"/>
              </a:solidFill>
              <a:highlight>
                <a:srgbClr val="FFFFFF"/>
              </a:highlight>
            </a:endParaRPr>
          </a:p>
          <a:p>
            <a:pPr indent="0" lvl="0" marL="0" rtl="0" algn="l">
              <a:lnSpc>
                <a:spcPct val="115000"/>
              </a:lnSpc>
              <a:spcBef>
                <a:spcPts val="1200"/>
              </a:spcBef>
              <a:spcAft>
                <a:spcPts val="0"/>
              </a:spcAft>
              <a:buNone/>
            </a:pPr>
            <a:r>
              <a:rPr lang="en-GB" sz="1200">
                <a:solidFill>
                  <a:srgbClr val="1F2328"/>
                </a:solidFill>
                <a:highlight>
                  <a:srgbClr val="FFFFFF"/>
                </a:highlight>
              </a:rPr>
              <a:t>IMAGE_INSTALL:append = " package_name"</a:t>
            </a:r>
            <a:endParaRPr sz="1200">
              <a:solidFill>
                <a:srgbClr val="1F2328"/>
              </a:solidFill>
              <a:highlight>
                <a:srgbClr val="FFFFFF"/>
              </a:highlight>
            </a:endParaRPr>
          </a:p>
          <a:p>
            <a:pPr indent="0" lvl="0" marL="0" rtl="0" algn="l">
              <a:lnSpc>
                <a:spcPct val="115000"/>
              </a:lnSpc>
              <a:spcBef>
                <a:spcPts val="1200"/>
              </a:spcBef>
              <a:spcAft>
                <a:spcPts val="0"/>
              </a:spcAft>
              <a:buNone/>
            </a:pPr>
            <a:r>
              <a:rPr b="1" lang="en-GB" sz="1200">
                <a:solidFill>
                  <a:srgbClr val="1F2328"/>
                </a:solidFill>
                <a:highlight>
                  <a:srgbClr val="FFFFFF"/>
                </a:highlight>
              </a:rPr>
              <a:t>E.g:</a:t>
            </a:r>
            <a:r>
              <a:rPr lang="en-GB" sz="1200">
                <a:solidFill>
                  <a:srgbClr val="1F2328"/>
                </a:solidFill>
                <a:highlight>
                  <a:srgbClr val="FFFFFF"/>
                </a:highlight>
              </a:rPr>
              <a:t> IMAGE_INSTALL:append = " python3"</a:t>
            </a:r>
            <a:endParaRPr sz="1200">
              <a:solidFill>
                <a:srgbClr val="1F2328"/>
              </a:solidFill>
              <a:highlight>
                <a:srgbClr val="FFFFFF"/>
              </a:highlight>
            </a:endParaRPr>
          </a:p>
          <a:p>
            <a:pPr indent="0" lvl="0" marL="0" rtl="0" algn="l">
              <a:lnSpc>
                <a:spcPct val="115000"/>
              </a:lnSpc>
              <a:spcBef>
                <a:spcPts val="1200"/>
              </a:spcBef>
              <a:spcAft>
                <a:spcPts val="0"/>
              </a:spcAft>
              <a:buNone/>
            </a:pPr>
            <a:r>
              <a:rPr lang="en-GB" sz="1200">
                <a:solidFill>
                  <a:srgbClr val="1F2328"/>
                </a:solidFill>
                <a:highlight>
                  <a:srgbClr val="FFFFFF"/>
                </a:highlight>
              </a:rPr>
              <a:t>To see if that recipe is present or not use the following command,</a:t>
            </a:r>
            <a:endParaRPr sz="1200">
              <a:solidFill>
                <a:srgbClr val="1F2328"/>
              </a:solidFill>
              <a:highlight>
                <a:srgbClr val="FFFFFF"/>
              </a:highlight>
            </a:endParaRPr>
          </a:p>
          <a:p>
            <a:pPr indent="0" lvl="0" marL="0" rtl="0" algn="l">
              <a:lnSpc>
                <a:spcPct val="115000"/>
              </a:lnSpc>
              <a:spcBef>
                <a:spcPts val="1200"/>
              </a:spcBef>
              <a:spcAft>
                <a:spcPts val="0"/>
              </a:spcAft>
              <a:buNone/>
            </a:pPr>
            <a:r>
              <a:rPr lang="en-GB" sz="1200">
                <a:solidFill>
                  <a:srgbClr val="1F2328"/>
                </a:solidFill>
                <a:highlight>
                  <a:srgbClr val="FFFFFF"/>
                </a:highlight>
              </a:rPr>
              <a:t>bitbake-layers show-recipes python3</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1F2328"/>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idx="1" type="subTitle"/>
          </p:nvPr>
        </p:nvSpPr>
        <p:spPr>
          <a:xfrm>
            <a:off x="311700" y="119800"/>
            <a:ext cx="8520600" cy="4874100"/>
          </a:xfrm>
          <a:prstGeom prst="rect">
            <a:avLst/>
          </a:prstGeom>
        </p:spPr>
        <p:txBody>
          <a:bodyPr anchorCtr="0" anchor="t" bIns="91425" lIns="91425" spcFirstLastPara="1" rIns="91425" wrap="square" tIns="91425">
            <a:normAutofit/>
          </a:bodyPr>
          <a:lstStyle/>
          <a:p>
            <a:pPr indent="0" lvl="0" marL="0" rtl="0" algn="l">
              <a:lnSpc>
                <a:spcPct val="10227"/>
              </a:lnSpc>
              <a:spcBef>
                <a:spcPts val="1800"/>
              </a:spcBef>
              <a:spcAft>
                <a:spcPts val="0"/>
              </a:spcAft>
              <a:buClr>
                <a:schemeClr val="dk1"/>
              </a:buClr>
              <a:buSzPts val="1100"/>
              <a:buFont typeface="Arial"/>
              <a:buNone/>
            </a:pPr>
            <a:r>
              <a:rPr b="1" lang="en-GB" sz="1700" u="sng">
                <a:solidFill>
                  <a:schemeClr val="dk1"/>
                </a:solidFill>
                <a:latin typeface="Times New Roman"/>
                <a:ea typeface="Times New Roman"/>
                <a:cs typeface="Times New Roman"/>
                <a:sym typeface="Times New Roman"/>
              </a:rPr>
              <a:t>Create Layers</a:t>
            </a:r>
            <a:endParaRPr b="1" sz="1700" u="sng">
              <a:solidFill>
                <a:schemeClr val="dk1"/>
              </a:solidFill>
              <a:latin typeface="Times New Roman"/>
              <a:ea typeface="Times New Roman"/>
              <a:cs typeface="Times New Roman"/>
              <a:sym typeface="Times New Roman"/>
            </a:endParaRPr>
          </a:p>
          <a:p>
            <a:pPr indent="0" lvl="0" marL="0" rtl="0" algn="l">
              <a:lnSpc>
                <a:spcPct val="161538"/>
              </a:lnSpc>
              <a:spcBef>
                <a:spcPts val="400"/>
              </a:spcBef>
              <a:spcAft>
                <a:spcPts val="0"/>
              </a:spcAft>
              <a:buNone/>
            </a:pPr>
            <a:r>
              <a:rPr b="1" lang="en-GB" sz="1300">
                <a:solidFill>
                  <a:schemeClr val="dk1"/>
                </a:solidFill>
                <a:latin typeface="Times New Roman"/>
                <a:ea typeface="Times New Roman"/>
                <a:cs typeface="Times New Roman"/>
                <a:sym typeface="Times New Roman"/>
              </a:rPr>
              <a:t>What is a Layer?</a:t>
            </a:r>
            <a:endParaRPr b="1" sz="1300">
              <a:solidFill>
                <a:schemeClr val="dk1"/>
              </a:solidFill>
              <a:latin typeface="Times New Roman"/>
              <a:ea typeface="Times New Roman"/>
              <a:cs typeface="Times New Roman"/>
              <a:sym typeface="Times New Roman"/>
            </a:endParaRPr>
          </a:p>
          <a:p>
            <a:pPr indent="0" lvl="0" marL="0" rtl="0" algn="l">
              <a:lnSpc>
                <a:spcPct val="161538"/>
              </a:lnSpc>
              <a:spcBef>
                <a:spcPts val="0"/>
              </a:spcBef>
              <a:spcAft>
                <a:spcPts val="0"/>
              </a:spcAft>
              <a:buNone/>
            </a:pPr>
            <a:r>
              <a:rPr lang="en-GB" sz="1200">
                <a:solidFill>
                  <a:schemeClr val="dk1"/>
                </a:solidFill>
                <a:latin typeface="Times New Roman"/>
                <a:ea typeface="Times New Roman"/>
                <a:cs typeface="Times New Roman"/>
                <a:sym typeface="Times New Roman"/>
              </a:rPr>
              <a:t>Layers are repositories that contain related metadata (i.e. sets of instructions) that tell the OpenEmbedded build system how to build a target. It contains the recipes to build the target package.</a:t>
            </a:r>
            <a:endParaRPr sz="1200">
              <a:solidFill>
                <a:schemeClr val="dk1"/>
              </a:solidFill>
              <a:latin typeface="Times New Roman"/>
              <a:ea typeface="Times New Roman"/>
              <a:cs typeface="Times New Roman"/>
              <a:sym typeface="Times New Roman"/>
            </a:endParaRPr>
          </a:p>
          <a:p>
            <a:pPr indent="0" lvl="0" marL="0" rtl="0" algn="l">
              <a:lnSpc>
                <a:spcPct val="161538"/>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-It may also contain, target machines configuration, distro configuration.</a:t>
            </a:r>
            <a:endParaRPr sz="1200">
              <a:solidFill>
                <a:schemeClr val="dk1"/>
              </a:solidFill>
              <a:latin typeface="Times New Roman"/>
              <a:ea typeface="Times New Roman"/>
              <a:cs typeface="Times New Roman"/>
              <a:sym typeface="Times New Roman"/>
            </a:endParaRPr>
          </a:p>
          <a:p>
            <a:pPr indent="0" lvl="0" marL="0" rtl="0" algn="l">
              <a:lnSpc>
                <a:spcPct val="161538"/>
              </a:lnSpc>
              <a:spcBef>
                <a:spcPts val="0"/>
              </a:spcBef>
              <a:spcAft>
                <a:spcPts val="0"/>
              </a:spcAft>
              <a:buNone/>
            </a:pPr>
            <a:r>
              <a:rPr b="1" lang="en-GB" sz="1300">
                <a:solidFill>
                  <a:schemeClr val="dk1"/>
                </a:solidFill>
                <a:latin typeface="Times New Roman"/>
                <a:ea typeface="Times New Roman"/>
                <a:cs typeface="Times New Roman"/>
                <a:sym typeface="Times New Roman"/>
              </a:rPr>
              <a:t>What is layer priority?</a:t>
            </a:r>
            <a:endParaRPr b="1" sz="1300">
              <a:solidFill>
                <a:schemeClr val="dk1"/>
              </a:solidFill>
              <a:latin typeface="Times New Roman"/>
              <a:ea typeface="Times New Roman"/>
              <a:cs typeface="Times New Roman"/>
              <a:sym typeface="Times New Roman"/>
            </a:endParaRPr>
          </a:p>
          <a:p>
            <a:pPr indent="0" lvl="0" marL="0" rtl="0" algn="l">
              <a:lnSpc>
                <a:spcPct val="161538"/>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Establishes a priority to use for recipes in the layer when the OpenEmbedded build finds recipes of the same name in different layers. A higher numeric value represents a higher priority.</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GB" sz="1100">
                <a:solidFill>
                  <a:schemeClr val="dk1"/>
                </a:solidFill>
                <a:latin typeface="Times New Roman"/>
                <a:ea typeface="Times New Roman"/>
                <a:cs typeface="Times New Roman"/>
                <a:sym typeface="Times New Roman"/>
              </a:rPr>
              <a:t>How to check priority</a:t>
            </a:r>
            <a:endParaRPr b="1"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chemeClr val="dk1"/>
                </a:solidFill>
                <a:latin typeface="Times New Roman"/>
                <a:ea typeface="Times New Roman"/>
                <a:cs typeface="Times New Roman"/>
                <a:sym typeface="Times New Roman"/>
              </a:rPr>
              <a:t>Show layers</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chemeClr val="dk1"/>
                </a:solidFill>
                <a:latin typeface="Times New Roman"/>
                <a:ea typeface="Times New Roman"/>
                <a:cs typeface="Times New Roman"/>
                <a:sym typeface="Times New Roman"/>
              </a:rPr>
              <a:t>bitbake-layers show-layers</a:t>
            </a:r>
            <a:endParaRPr sz="1200">
              <a:solidFill>
                <a:schemeClr val="dk1"/>
              </a:solidFill>
              <a:latin typeface="Times New Roman"/>
              <a:ea typeface="Times New Roman"/>
              <a:cs typeface="Times New Roman"/>
              <a:sym typeface="Times New Roman"/>
            </a:endParaRPr>
          </a:p>
          <a:p>
            <a:pPr indent="0" lvl="0" marL="0" rtl="0" algn="l">
              <a:lnSpc>
                <a:spcPct val="161538"/>
              </a:lnSpc>
              <a:spcBef>
                <a:spcPts val="0"/>
              </a:spcBef>
              <a:spcAft>
                <a:spcPts val="0"/>
              </a:spcAft>
              <a:buNone/>
            </a:pPr>
            <a:r>
              <a:rPr b="1" lang="en-GB" sz="1300">
                <a:solidFill>
                  <a:schemeClr val="dk1"/>
                </a:solidFill>
                <a:latin typeface="Times New Roman"/>
                <a:ea typeface="Times New Roman"/>
                <a:cs typeface="Times New Roman"/>
                <a:sym typeface="Times New Roman"/>
              </a:rPr>
              <a:t>How to create Layer?</a:t>
            </a:r>
            <a:endParaRPr b="1" sz="1300">
              <a:solidFill>
                <a:schemeClr val="dk1"/>
              </a:solidFill>
              <a:latin typeface="Times New Roman"/>
              <a:ea typeface="Times New Roman"/>
              <a:cs typeface="Times New Roman"/>
              <a:sym typeface="Times New Roman"/>
            </a:endParaRPr>
          </a:p>
          <a:p>
            <a:pPr indent="457200" lvl="0" marL="0" rtl="0" algn="l">
              <a:lnSpc>
                <a:spcPct val="161538"/>
              </a:lnSpc>
              <a:spcBef>
                <a:spcPts val="0"/>
              </a:spcBef>
              <a:spcAft>
                <a:spcPts val="0"/>
              </a:spcAft>
              <a:buNone/>
            </a:pPr>
            <a:r>
              <a:rPr lang="en-GB" sz="1200">
                <a:solidFill>
                  <a:schemeClr val="dk1"/>
                </a:solidFill>
                <a:latin typeface="Times New Roman"/>
                <a:ea typeface="Times New Roman"/>
                <a:cs typeface="Times New Roman"/>
                <a:sym typeface="Times New Roman"/>
              </a:rPr>
              <a:t>bitbake-layers create-layer &lt;path/to/meta-layername&gt;</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GB" sz="1100">
                <a:solidFill>
                  <a:schemeClr val="dk1"/>
                </a:solidFill>
                <a:latin typeface="Times New Roman"/>
                <a:ea typeface="Times New Roman"/>
                <a:cs typeface="Times New Roman"/>
                <a:sym typeface="Times New Roman"/>
              </a:rPr>
              <a:t>Add layer to build system</a:t>
            </a:r>
            <a:endParaRPr b="1" sz="11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GB" sz="1200">
                <a:solidFill>
                  <a:schemeClr val="dk1"/>
                </a:solidFill>
                <a:latin typeface="Times New Roman"/>
                <a:ea typeface="Times New Roman"/>
                <a:cs typeface="Times New Roman"/>
                <a:sym typeface="Times New Roman"/>
              </a:rPr>
              <a:t>bitbake-layers add-layer &lt;path/to/meta-layername&gt;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idx="1" type="subTitle"/>
          </p:nvPr>
        </p:nvSpPr>
        <p:spPr>
          <a:xfrm>
            <a:off x="0" y="0"/>
            <a:ext cx="8520600" cy="51435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GB" sz="1700" u="sng">
                <a:solidFill>
                  <a:srgbClr val="1F2328"/>
                </a:solidFill>
                <a:highlight>
                  <a:srgbClr val="FFFFFF"/>
                </a:highlight>
              </a:rPr>
              <a:t>Variable Assignment</a:t>
            </a:r>
            <a:endParaRPr b="1" sz="1700" u="sng">
              <a:solidFill>
                <a:srgbClr val="1F2328"/>
              </a:solidFill>
              <a:highlight>
                <a:srgbClr val="FFFFFF"/>
              </a:highlight>
            </a:endParaRPr>
          </a:p>
          <a:p>
            <a:pPr indent="0" lvl="0" marL="0" rtl="0" algn="l">
              <a:lnSpc>
                <a:spcPct val="125000"/>
              </a:lnSpc>
              <a:spcBef>
                <a:spcPts val="1800"/>
              </a:spcBef>
              <a:spcAft>
                <a:spcPts val="0"/>
              </a:spcAft>
              <a:buNone/>
            </a:pPr>
            <a:r>
              <a:rPr b="1" lang="en-GB" sz="1650">
                <a:solidFill>
                  <a:srgbClr val="1F2328"/>
                </a:solidFill>
                <a:highlight>
                  <a:srgbClr val="FFFFFF"/>
                </a:highlight>
              </a:rPr>
              <a:t>Types of Variable Assignments</a:t>
            </a:r>
            <a:endParaRPr b="1" sz="1650">
              <a:solidFill>
                <a:srgbClr val="1F2328"/>
              </a:solidFill>
              <a:highlight>
                <a:srgbClr val="FFFFFF"/>
              </a:highlight>
            </a:endParaRPr>
          </a:p>
          <a:p>
            <a:pPr indent="-298450" lvl="0" marL="457200" rtl="0" algn="l">
              <a:lnSpc>
                <a:spcPct val="115000"/>
              </a:lnSpc>
              <a:spcBef>
                <a:spcPts val="1200"/>
              </a:spcBef>
              <a:spcAft>
                <a:spcPts val="0"/>
              </a:spcAft>
              <a:buClr>
                <a:srgbClr val="1F2328"/>
              </a:buClr>
              <a:buSzPts val="1100"/>
              <a:buChar char="●"/>
            </a:pPr>
            <a:r>
              <a:rPr lang="en-GB" sz="1100">
                <a:solidFill>
                  <a:srgbClr val="1F2328"/>
                </a:solidFill>
                <a:highlight>
                  <a:srgbClr val="FFFFFF"/>
                </a:highlight>
              </a:rPr>
              <a:t>?= : This is used to assign the default value to varibale. It can be overridden.</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 : This is used to assign the default value to varibale. But it is a weak assignment. It can be overridden. If multiple assignments are done with this type, the the last one will be considered.</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 : This is a simple variable assignment. It requires " " and spaces are significant. But variables are expanded at the end.</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 : This is an immediate variable expansion. The value assigned is expanded immediately.</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 : This appends a value to a variable. The operator inserts a space between the current value and appended value. It takes effect immediately.</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 : This prepends a value to a variable, The operator inserts a space between the current value and prepended value. It takes effect immediately.</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 : This appends a value to a variable. The operator inserts no space between the current value and appended value. It takes effect immediately.</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 : This prepends a value to a variable. The operator inserts no space between the current value and prepended value. It takes effect immediately.</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:append : This appends a value to a variable. The operator inserts no space between the current value and appended value. The effects are applied at variable expansion time rather than being immediately applied.</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:prepend : This appends a value to a variable. The operator inserts no space between the current value and appended value. The effects are applied at variable expansion time rather than being immediately applied.</a:t>
            </a:r>
            <a:endParaRPr sz="1100">
              <a:solidFill>
                <a:srgbClr val="1F2328"/>
              </a:solidFill>
              <a:highlight>
                <a:srgbClr val="FFFFFF"/>
              </a:highlight>
            </a:endParaRPr>
          </a:p>
          <a:p>
            <a:pPr indent="-298450" lvl="0" marL="457200" rtl="0" algn="l">
              <a:lnSpc>
                <a:spcPct val="115000"/>
              </a:lnSpc>
              <a:spcBef>
                <a:spcPts val="0"/>
              </a:spcBef>
              <a:spcAft>
                <a:spcPts val="0"/>
              </a:spcAft>
              <a:buClr>
                <a:srgbClr val="1F2328"/>
              </a:buClr>
              <a:buSzPts val="1100"/>
              <a:buChar char="●"/>
            </a:pPr>
            <a:r>
              <a:rPr lang="en-GB" sz="1100">
                <a:solidFill>
                  <a:srgbClr val="1F2328"/>
                </a:solidFill>
                <a:highlight>
                  <a:srgbClr val="FFFFFF"/>
                </a:highlight>
              </a:rPr>
              <a:t>:remove : This remove values from lists. Specifying a value for removal causes all occurrences of that value to be removed from the variable.</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idx="1" type="subTitle"/>
          </p:nvPr>
        </p:nvSpPr>
        <p:spPr>
          <a:xfrm>
            <a:off x="266775" y="251150"/>
            <a:ext cx="8520600" cy="4660200"/>
          </a:xfrm>
          <a:prstGeom prst="rect">
            <a:avLst/>
          </a:prstGeom>
        </p:spPr>
        <p:txBody>
          <a:bodyPr anchorCtr="0" anchor="t" bIns="91425" lIns="91425" spcFirstLastPara="1" rIns="91425" wrap="square" tIns="91425">
            <a:normAutofit lnSpcReduction="10000"/>
          </a:bodyPr>
          <a:lstStyle/>
          <a:p>
            <a:pPr indent="0" lvl="0" marL="0" rtl="0" algn="l">
              <a:lnSpc>
                <a:spcPct val="6818"/>
              </a:lnSpc>
              <a:spcBef>
                <a:spcPts val="1800"/>
              </a:spcBef>
              <a:spcAft>
                <a:spcPts val="0"/>
              </a:spcAft>
              <a:buClr>
                <a:schemeClr val="dk1"/>
              </a:buClr>
              <a:buSzPts val="1100"/>
              <a:buFont typeface="Arial"/>
              <a:buNone/>
            </a:pPr>
            <a:r>
              <a:rPr b="1" lang="en-GB" sz="1700" u="sng">
                <a:solidFill>
                  <a:schemeClr val="dk1"/>
                </a:solidFill>
                <a:latin typeface="Times New Roman"/>
                <a:ea typeface="Times New Roman"/>
                <a:cs typeface="Times New Roman"/>
                <a:sym typeface="Times New Roman"/>
              </a:rPr>
              <a:t>Basic Variables</a:t>
            </a:r>
            <a:endParaRPr b="1" sz="1300" u="sng">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b="1" lang="en-GB" sz="1200">
                <a:solidFill>
                  <a:schemeClr val="dk1"/>
                </a:solidFill>
                <a:latin typeface="Times New Roman"/>
                <a:ea typeface="Times New Roman"/>
                <a:cs typeface="Times New Roman"/>
                <a:sym typeface="Times New Roman"/>
              </a:rPr>
              <a:t>PN</a:t>
            </a:r>
            <a:r>
              <a:rPr lang="en-GB" sz="1200">
                <a:solidFill>
                  <a:schemeClr val="dk1"/>
                </a:solidFill>
                <a:latin typeface="Times New Roman"/>
                <a:ea typeface="Times New Roman"/>
                <a:cs typeface="Times New Roman"/>
                <a:sym typeface="Times New Roman"/>
              </a:rPr>
              <a:t> (Package Name)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200">
                <a:solidFill>
                  <a:schemeClr val="dk1"/>
                </a:solidFill>
                <a:latin typeface="Times New Roman"/>
                <a:ea typeface="Times New Roman"/>
                <a:cs typeface="Times New Roman"/>
                <a:sym typeface="Times New Roman"/>
              </a:rPr>
              <a:t>PV</a:t>
            </a:r>
            <a:r>
              <a:rPr lang="en-GB" sz="1200">
                <a:solidFill>
                  <a:schemeClr val="dk1"/>
                </a:solidFill>
                <a:latin typeface="Times New Roman"/>
                <a:ea typeface="Times New Roman"/>
                <a:cs typeface="Times New Roman"/>
                <a:sym typeface="Times New Roman"/>
              </a:rPr>
              <a:t> (Package Version)</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200">
                <a:solidFill>
                  <a:schemeClr val="dk1"/>
                </a:solidFill>
                <a:latin typeface="Times New Roman"/>
                <a:ea typeface="Times New Roman"/>
                <a:cs typeface="Times New Roman"/>
                <a:sym typeface="Times New Roman"/>
              </a:rPr>
              <a:t>PR</a:t>
            </a:r>
            <a:r>
              <a:rPr lang="en-GB" sz="1200">
                <a:solidFill>
                  <a:schemeClr val="dk1"/>
                </a:solidFill>
                <a:latin typeface="Times New Roman"/>
                <a:ea typeface="Times New Roman"/>
                <a:cs typeface="Times New Roman"/>
                <a:sym typeface="Times New Roman"/>
              </a:rPr>
              <a:t> (Package Revision)</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200">
                <a:solidFill>
                  <a:schemeClr val="dk1"/>
                </a:solidFill>
                <a:latin typeface="Times New Roman"/>
                <a:ea typeface="Times New Roman"/>
                <a:cs typeface="Times New Roman"/>
                <a:sym typeface="Times New Roman"/>
              </a:rPr>
              <a:t>WORKDIR</a:t>
            </a:r>
            <a:r>
              <a:rPr lang="en-GB" sz="1200">
                <a:solidFill>
                  <a:schemeClr val="dk1"/>
                </a:solidFill>
                <a:latin typeface="Times New Roman"/>
                <a:ea typeface="Times New Roman"/>
                <a:cs typeface="Times New Roman"/>
                <a:sym typeface="Times New Roman"/>
              </a:rPr>
              <a:t> (Working Directory)</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200">
                <a:solidFill>
                  <a:schemeClr val="dk1"/>
                </a:solidFill>
                <a:latin typeface="Times New Roman"/>
                <a:ea typeface="Times New Roman"/>
                <a:cs typeface="Times New Roman"/>
                <a:sym typeface="Times New Roman"/>
              </a:rPr>
              <a:t>S</a:t>
            </a:r>
            <a:r>
              <a:rPr lang="en-GB" sz="1200">
                <a:solidFill>
                  <a:schemeClr val="dk1"/>
                </a:solidFill>
                <a:latin typeface="Times New Roman"/>
                <a:ea typeface="Times New Roman"/>
                <a:cs typeface="Times New Roman"/>
                <a:sym typeface="Times New Roman"/>
              </a:rPr>
              <a:t> (Source)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200">
                <a:solidFill>
                  <a:schemeClr val="dk1"/>
                </a:solidFill>
                <a:latin typeface="Times New Roman"/>
                <a:ea typeface="Times New Roman"/>
                <a:cs typeface="Times New Roman"/>
                <a:sym typeface="Times New Roman"/>
              </a:rPr>
              <a:t>D</a:t>
            </a:r>
            <a:r>
              <a:rPr lang="en-GB" sz="1200">
                <a:solidFill>
                  <a:schemeClr val="dk1"/>
                </a:solidFill>
                <a:latin typeface="Times New Roman"/>
                <a:ea typeface="Times New Roman"/>
                <a:cs typeface="Times New Roman"/>
                <a:sym typeface="Times New Roman"/>
              </a:rPr>
              <a:t> (Destination)</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200">
                <a:solidFill>
                  <a:schemeClr val="dk1"/>
                </a:solidFill>
                <a:latin typeface="Times New Roman"/>
                <a:ea typeface="Times New Roman"/>
                <a:cs typeface="Times New Roman"/>
                <a:sym typeface="Times New Roman"/>
              </a:rPr>
              <a:t>B</a:t>
            </a:r>
            <a:r>
              <a:rPr lang="en-GB" sz="1200">
                <a:solidFill>
                  <a:schemeClr val="dk1"/>
                </a:solidFill>
                <a:latin typeface="Times New Roman"/>
                <a:ea typeface="Times New Roman"/>
                <a:cs typeface="Times New Roman"/>
                <a:sym typeface="Times New Roman"/>
              </a:rPr>
              <a:t> (Build Directory)</a:t>
            </a:r>
            <a:endParaRPr sz="12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Recipe Name Pattern</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PN_PV_PR.bb</a:t>
            </a:r>
            <a:endParaRPr b="1"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Example: </a:t>
            </a:r>
            <a:r>
              <a:rPr b="1" lang="en-GB" sz="1200">
                <a:solidFill>
                  <a:schemeClr val="dk1"/>
                </a:solidFill>
                <a:latin typeface="Times New Roman"/>
                <a:ea typeface="Times New Roman"/>
                <a:cs typeface="Times New Roman"/>
                <a:sym typeface="Times New Roman"/>
              </a:rPr>
              <a:t>example2_0.2_r0</a:t>
            </a:r>
            <a:endParaRPr b="1" sz="12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Read Variable Value</a:t>
            </a:r>
            <a:endParaRPr b="1" sz="13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None/>
            </a:pPr>
            <a:r>
              <a:rPr lang="en-GB" sz="1200">
                <a:solidFill>
                  <a:schemeClr val="dk1"/>
                </a:solidFill>
                <a:latin typeface="Times New Roman"/>
                <a:ea typeface="Times New Roman"/>
                <a:cs typeface="Times New Roman"/>
                <a:sym typeface="Times New Roman"/>
              </a:rPr>
              <a:t>bitbake -e &lt;RECIPE_NAME&gt; | grep ^&lt;VARIABLE_NAME&gt;=</a:t>
            </a:r>
            <a:endParaRPr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b="1" lang="en-GB" sz="1300">
                <a:solidFill>
                  <a:schemeClr val="dk1"/>
                </a:solidFill>
                <a:latin typeface="Times New Roman"/>
                <a:ea typeface="Times New Roman"/>
                <a:cs typeface="Times New Roman"/>
                <a:sym typeface="Times New Roman"/>
              </a:rPr>
              <a:t>Package Name (PN)</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b="1" lang="en-GB" sz="1200">
                <a:solidFill>
                  <a:schemeClr val="dk1"/>
                </a:solidFill>
                <a:latin typeface="Times New Roman"/>
                <a:ea typeface="Times New Roman"/>
                <a:cs typeface="Times New Roman"/>
                <a:sym typeface="Times New Roman"/>
              </a:rPr>
              <a:t>PN</a:t>
            </a:r>
            <a:r>
              <a:rPr lang="en-GB" sz="1200">
                <a:solidFill>
                  <a:schemeClr val="dk1"/>
                </a:solidFill>
                <a:latin typeface="Times New Roman"/>
                <a:ea typeface="Times New Roman"/>
                <a:cs typeface="Times New Roman"/>
                <a:sym typeface="Times New Roman"/>
              </a:rPr>
              <a:t> refers to a recipe name used by the Yocto build system as input to create a package. The name is extracted from the recipe file name.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idx="1" type="subTitle"/>
          </p:nvPr>
        </p:nvSpPr>
        <p:spPr>
          <a:xfrm>
            <a:off x="311700" y="149750"/>
            <a:ext cx="8520600" cy="4851300"/>
          </a:xfrm>
          <a:prstGeom prst="rect">
            <a:avLst/>
          </a:prstGeom>
        </p:spPr>
        <p:txBody>
          <a:bodyPr anchorCtr="0" anchor="t" bIns="91425" lIns="91425" spcFirstLastPara="1" rIns="91425" wrap="square" tIns="91425">
            <a:normAutofit/>
          </a:bodyPr>
          <a:lstStyle/>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Package Version (PV)</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PV</a:t>
            </a:r>
            <a:r>
              <a:rPr lang="en-GB" sz="1200">
                <a:solidFill>
                  <a:schemeClr val="dk1"/>
                </a:solidFill>
                <a:latin typeface="Times New Roman"/>
                <a:ea typeface="Times New Roman"/>
                <a:cs typeface="Times New Roman"/>
                <a:sym typeface="Times New Roman"/>
              </a:rPr>
              <a:t> is the version of the recipe. The version is normally extracted from the recipe filename.</a:t>
            </a:r>
            <a:endParaRPr sz="12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Package Revision (PR)</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revision of the recipe. The default value for this variable is “r0”</a:t>
            </a:r>
            <a:endParaRPr sz="12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Working Directory (WORKDIR)</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a:t>
            </a:r>
            <a:r>
              <a:rPr b="1" lang="en-GB" sz="1200">
                <a:solidFill>
                  <a:schemeClr val="dk1"/>
                </a:solidFill>
                <a:latin typeface="Times New Roman"/>
                <a:ea typeface="Times New Roman"/>
                <a:cs typeface="Times New Roman"/>
                <a:sym typeface="Times New Roman"/>
              </a:rPr>
              <a:t>WORKDIR</a:t>
            </a:r>
            <a:r>
              <a:rPr lang="en-GB" sz="1200">
                <a:solidFill>
                  <a:schemeClr val="dk1"/>
                </a:solidFill>
                <a:latin typeface="Times New Roman"/>
                <a:ea typeface="Times New Roman"/>
                <a:cs typeface="Times New Roman"/>
                <a:sym typeface="Times New Roman"/>
              </a:rPr>
              <a:t> is the pathname of the work directory in which the Yocto build system builds a recipe. This directory is located within the TMPDIR directory structure and is specific to the recipe being built and the system for which it is being built.</a:t>
            </a:r>
            <a:endParaRPr sz="12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Source (S)</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b="1" lang="en-GB" sz="1200">
                <a:solidFill>
                  <a:schemeClr val="dk1"/>
                </a:solidFill>
                <a:latin typeface="Times New Roman"/>
                <a:ea typeface="Times New Roman"/>
                <a:cs typeface="Times New Roman"/>
                <a:sym typeface="Times New Roman"/>
              </a:rPr>
              <a:t>S</a:t>
            </a:r>
            <a:r>
              <a:rPr lang="en-GB" sz="1200">
                <a:solidFill>
                  <a:schemeClr val="dk1"/>
                </a:solidFill>
                <a:latin typeface="Times New Roman"/>
                <a:ea typeface="Times New Roman"/>
                <a:cs typeface="Times New Roman"/>
                <a:sym typeface="Times New Roman"/>
              </a:rPr>
              <a:t> is the location in the Build Directory where unpacked recipe source code resides. By default, this directory is </a:t>
            </a:r>
            <a:r>
              <a:rPr b="1" lang="en-GB" sz="1200">
                <a:solidFill>
                  <a:schemeClr val="dk1"/>
                </a:solidFill>
                <a:latin typeface="Times New Roman"/>
                <a:ea typeface="Times New Roman"/>
                <a:cs typeface="Times New Roman"/>
                <a:sym typeface="Times New Roman"/>
              </a:rPr>
              <a:t>WORKDIR/BPN-PV</a:t>
            </a:r>
            <a:r>
              <a:rPr lang="en-GB" sz="1200">
                <a:solidFill>
                  <a:schemeClr val="dk1"/>
                </a:solidFill>
                <a:latin typeface="Times New Roman"/>
                <a:ea typeface="Times New Roman"/>
                <a:cs typeface="Times New Roman"/>
                <a:sym typeface="Times New Roman"/>
              </a:rPr>
              <a:t>, where </a:t>
            </a:r>
            <a:r>
              <a:rPr b="1" lang="en-GB" sz="1200">
                <a:solidFill>
                  <a:schemeClr val="dk1"/>
                </a:solidFill>
                <a:latin typeface="Times New Roman"/>
                <a:ea typeface="Times New Roman"/>
                <a:cs typeface="Times New Roman"/>
                <a:sym typeface="Times New Roman"/>
              </a:rPr>
              <a:t>BPN</a:t>
            </a:r>
            <a:r>
              <a:rPr lang="en-GB" sz="1200">
                <a:solidFill>
                  <a:schemeClr val="dk1"/>
                </a:solidFill>
                <a:latin typeface="Times New Roman"/>
                <a:ea typeface="Times New Roman"/>
                <a:cs typeface="Times New Roman"/>
                <a:sym typeface="Times New Roman"/>
              </a:rPr>
              <a:t> is the base recipe name and </a:t>
            </a:r>
            <a:r>
              <a:rPr b="1" lang="en-GB" sz="1200">
                <a:solidFill>
                  <a:schemeClr val="dk1"/>
                </a:solidFill>
                <a:latin typeface="Times New Roman"/>
                <a:ea typeface="Times New Roman"/>
                <a:cs typeface="Times New Roman"/>
                <a:sym typeface="Times New Roman"/>
              </a:rPr>
              <a:t>PV</a:t>
            </a:r>
            <a:r>
              <a:rPr lang="en-GB" sz="1200">
                <a:solidFill>
                  <a:schemeClr val="dk1"/>
                </a:solidFill>
                <a:latin typeface="Times New Roman"/>
                <a:ea typeface="Times New Roman"/>
                <a:cs typeface="Times New Roman"/>
                <a:sym typeface="Times New Roman"/>
              </a:rPr>
              <a:t> is the recipe version.</a:t>
            </a:r>
            <a:endParaRPr sz="12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Destination (D)</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D</a:t>
            </a:r>
            <a:r>
              <a:rPr lang="en-GB" sz="1200">
                <a:solidFill>
                  <a:schemeClr val="dk1"/>
                </a:solidFill>
                <a:latin typeface="Times New Roman"/>
                <a:ea typeface="Times New Roman"/>
                <a:cs typeface="Times New Roman"/>
                <a:sym typeface="Times New Roman"/>
              </a:rPr>
              <a:t> is the destination directory. It is the location in the Build Directory where components are installed by the do_install task. This location defaults to </a:t>
            </a:r>
            <a:r>
              <a:rPr b="1" lang="en-GB" sz="1200">
                <a:solidFill>
                  <a:schemeClr val="dk1"/>
                </a:solidFill>
                <a:latin typeface="Times New Roman"/>
                <a:ea typeface="Times New Roman"/>
                <a:cs typeface="Times New Roman"/>
                <a:sym typeface="Times New Roman"/>
              </a:rPr>
              <a:t>WORKDIR/image</a:t>
            </a:r>
            <a:r>
              <a:rPr lang="en-GB"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Build Directory (B)</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200">
                <a:solidFill>
                  <a:schemeClr val="dk1"/>
                </a:solidFill>
                <a:latin typeface="Times New Roman"/>
                <a:ea typeface="Times New Roman"/>
                <a:cs typeface="Times New Roman"/>
                <a:sym typeface="Times New Roman"/>
              </a:rPr>
              <a:t>It is the same as </a:t>
            </a:r>
            <a:r>
              <a:rPr b="1" lang="en-GB" sz="1200">
                <a:solidFill>
                  <a:schemeClr val="dk1"/>
                </a:solidFill>
                <a:latin typeface="Times New Roman"/>
                <a:ea typeface="Times New Roman"/>
                <a:cs typeface="Times New Roman"/>
                <a:sym typeface="Times New Roman"/>
              </a:rPr>
              <a:t>S</a:t>
            </a:r>
            <a:r>
              <a:rPr lang="en-GB"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59900"/>
            <a:ext cx="8520600" cy="5008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84615"/>
              <a:buFont typeface="Arial"/>
              <a:buNone/>
            </a:pPr>
            <a:r>
              <a:rPr b="1" lang="en-GB" sz="1300">
                <a:solidFill>
                  <a:schemeClr val="dk1"/>
                </a:solidFill>
                <a:latin typeface="Times New Roman"/>
                <a:ea typeface="Times New Roman"/>
                <a:cs typeface="Times New Roman"/>
                <a:sym typeface="Times New Roman"/>
              </a:rPr>
              <a:t>Supported Linux Distros</a:t>
            </a:r>
            <a:endParaRPr b="1" sz="1300">
              <a:solidFill>
                <a:schemeClr val="dk1"/>
              </a:solidFill>
              <a:latin typeface="Times New Roman"/>
              <a:ea typeface="Times New Roman"/>
              <a:cs typeface="Times New Roman"/>
              <a:sym typeface="Times New Roman"/>
            </a:endParaRPr>
          </a:p>
          <a:p>
            <a:pPr indent="-287972" lvl="0" marL="457200" rtl="0" algn="l">
              <a:lnSpc>
                <a:spcPct val="115000"/>
              </a:lnSpc>
              <a:spcBef>
                <a:spcPts val="120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Ubuntu 18.04 (LTS)</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Ubuntu 20.04 (LTS)</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Ubuntu 22.04 (LTS)</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Fedora 34</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Fedora 35</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AlmaLinux 8.5</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Debian GNU/Linux 10.x (Buster)</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Debian GNU/Linux 11.x (Bullseye)</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OpenSUSE Leap 15.3</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None/>
            </a:pPr>
            <a:r>
              <a:rPr b="1" lang="en-GB" sz="1300">
                <a:solidFill>
                  <a:schemeClr val="dk1"/>
                </a:solidFill>
                <a:latin typeface="Times New Roman"/>
                <a:ea typeface="Times New Roman"/>
                <a:cs typeface="Times New Roman"/>
                <a:sym typeface="Times New Roman"/>
              </a:rPr>
              <a:t>Setup Host PC</a:t>
            </a:r>
            <a:endParaRPr b="1"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100">
                <a:solidFill>
                  <a:schemeClr val="dk1"/>
                </a:solidFill>
                <a:latin typeface="Times New Roman"/>
                <a:ea typeface="Times New Roman"/>
                <a:cs typeface="Times New Roman"/>
                <a:sym typeface="Times New Roman"/>
              </a:rPr>
              <a:t>Editor</a:t>
            </a:r>
            <a:endParaRPr b="1" sz="11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en-GB" sz="1300">
                <a:solidFill>
                  <a:schemeClr val="dk1"/>
                </a:solidFill>
                <a:latin typeface="Times New Roman"/>
                <a:ea typeface="Times New Roman"/>
                <a:cs typeface="Times New Roman"/>
                <a:sym typeface="Times New Roman"/>
              </a:rPr>
              <a:t>OS: Ubuntu 20.00 (LTS)</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en-GB" sz="1300">
                <a:solidFill>
                  <a:schemeClr val="dk1"/>
                </a:solidFill>
                <a:latin typeface="Times New Roman"/>
                <a:ea typeface="Times New Roman"/>
                <a:cs typeface="Times New Roman"/>
                <a:sym typeface="Times New Roman"/>
              </a:rPr>
              <a:t>Using VSCode</a:t>
            </a:r>
            <a:br>
              <a:rPr lang="en-GB" sz="1300">
                <a:solidFill>
                  <a:schemeClr val="dk1"/>
                </a:solidFill>
                <a:latin typeface="Times New Roman"/>
                <a:ea typeface="Times New Roman"/>
                <a:cs typeface="Times New Roman"/>
                <a:sym typeface="Times New Roman"/>
              </a:rPr>
            </a:br>
            <a:br>
              <a:rPr lang="en-GB" sz="1300">
                <a:solidFill>
                  <a:schemeClr val="dk1"/>
                </a:solidFill>
                <a:latin typeface="Times New Roman"/>
                <a:ea typeface="Times New Roman"/>
                <a:cs typeface="Times New Roman"/>
                <a:sym typeface="Times New Roman"/>
              </a:rPr>
            </a:br>
            <a:r>
              <a:rPr lang="en-GB" sz="1300">
                <a:solidFill>
                  <a:schemeClr val="dk1"/>
                </a:solidFill>
                <a:latin typeface="Times New Roman"/>
                <a:ea typeface="Times New Roman"/>
                <a:cs typeface="Times New Roman"/>
                <a:sym typeface="Times New Roman"/>
              </a:rPr>
              <a:t># Installing VS code using CLI</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120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sudo apt update</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sudo apt install snapd</a:t>
            </a:r>
            <a:endParaRPr sz="1300">
              <a:solidFill>
                <a:schemeClr val="dk1"/>
              </a:solidFill>
              <a:latin typeface="Times New Roman"/>
              <a:ea typeface="Times New Roman"/>
              <a:cs typeface="Times New Roman"/>
              <a:sym typeface="Times New Roman"/>
            </a:endParaRPr>
          </a:p>
          <a:p>
            <a:pPr indent="-287972" lvl="0" marL="457200" rtl="0" algn="l">
              <a:lnSpc>
                <a:spcPct val="115000"/>
              </a:lnSpc>
              <a:spcBef>
                <a:spcPts val="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sudo snap install --classic code</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100">
                <a:solidFill>
                  <a:schemeClr val="dk1"/>
                </a:solidFill>
                <a:latin typeface="Times New Roman"/>
                <a:ea typeface="Times New Roman"/>
                <a:cs typeface="Times New Roman"/>
                <a:sym typeface="Times New Roman"/>
              </a:rPr>
              <a:t>Install required packages</a:t>
            </a:r>
            <a:endParaRPr b="1" sz="1100">
              <a:solidFill>
                <a:schemeClr val="dk1"/>
              </a:solidFill>
              <a:latin typeface="Times New Roman"/>
              <a:ea typeface="Times New Roman"/>
              <a:cs typeface="Times New Roman"/>
              <a:sym typeface="Times New Roman"/>
            </a:endParaRPr>
          </a:p>
          <a:p>
            <a:pPr indent="-287972" lvl="0" marL="457200" rtl="0" algn="l">
              <a:lnSpc>
                <a:spcPct val="115000"/>
              </a:lnSpc>
              <a:spcBef>
                <a:spcPts val="1200"/>
              </a:spcBef>
              <a:spcAft>
                <a:spcPts val="0"/>
              </a:spcAft>
              <a:buClr>
                <a:schemeClr val="dk1"/>
              </a:buClr>
              <a:buSzPct val="84615"/>
              <a:buChar char="●"/>
            </a:pPr>
            <a:r>
              <a:rPr lang="en-GB" sz="1300">
                <a:solidFill>
                  <a:schemeClr val="dk1"/>
                </a:solidFill>
                <a:latin typeface="Times New Roman"/>
                <a:ea typeface="Times New Roman"/>
                <a:cs typeface="Times New Roman"/>
                <a:sym typeface="Times New Roman"/>
              </a:rPr>
              <a:t>sudo apt install gawk wget git diffstat unzip texinfo gcc build-essential chrpath socat cpio python3 python3-pip python3-pexpect xz-utils debianutils iputils-ping python3-git python3-jinja2 libegl1-mesa libsdl1.2-dev pylint3 xterm python3-subunit mesa-common-dev zstd liblz4-tool</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idx="1" type="subTitle"/>
          </p:nvPr>
        </p:nvSpPr>
        <p:spPr>
          <a:xfrm>
            <a:off x="311700" y="149750"/>
            <a:ext cx="8520600" cy="4694400"/>
          </a:xfrm>
          <a:prstGeom prst="rect">
            <a:avLst/>
          </a:prstGeom>
        </p:spPr>
        <p:txBody>
          <a:bodyPr anchorCtr="0" anchor="t" bIns="91425" lIns="91425" spcFirstLastPara="1" rIns="91425" wrap="square" tIns="91425">
            <a:normAutofit lnSpcReduction="20000"/>
          </a:bodyPr>
          <a:lstStyle/>
          <a:p>
            <a:pPr indent="0" lvl="0" marL="0" rtl="0" algn="l">
              <a:lnSpc>
                <a:spcPct val="6818"/>
              </a:lnSpc>
              <a:spcBef>
                <a:spcPts val="1800"/>
              </a:spcBef>
              <a:spcAft>
                <a:spcPts val="0"/>
              </a:spcAft>
              <a:buClr>
                <a:schemeClr val="dk1"/>
              </a:buClr>
              <a:buSzPts val="1100"/>
              <a:buFont typeface="Arial"/>
              <a:buNone/>
            </a:pPr>
            <a:r>
              <a:rPr b="1" lang="en-GB" sz="1700" u="sng">
                <a:solidFill>
                  <a:schemeClr val="dk1"/>
                </a:solidFill>
                <a:latin typeface="Times New Roman"/>
                <a:ea typeface="Times New Roman"/>
                <a:cs typeface="Times New Roman"/>
                <a:sym typeface="Times New Roman"/>
              </a:rPr>
              <a:t>Hello World Recipe</a:t>
            </a:r>
            <a:endParaRPr b="1" sz="1700" u="sng">
              <a:solidFill>
                <a:schemeClr val="dk1"/>
              </a:solidFill>
              <a:latin typeface="Times New Roman"/>
              <a:ea typeface="Times New Roman"/>
              <a:cs typeface="Times New Roman"/>
              <a:sym typeface="Times New Roman"/>
            </a:endParaRPr>
          </a:p>
          <a:p>
            <a:pPr indent="0" lvl="0" marL="0" rtl="0" algn="l">
              <a:lnSpc>
                <a:spcPct val="107692"/>
              </a:lnSpc>
              <a:spcBef>
                <a:spcPts val="400"/>
              </a:spcBef>
              <a:spcAft>
                <a:spcPts val="0"/>
              </a:spcAft>
              <a:buNone/>
            </a:pPr>
            <a:r>
              <a:rPr b="1" lang="en-GB" sz="1300">
                <a:solidFill>
                  <a:schemeClr val="dk1"/>
                </a:solidFill>
                <a:latin typeface="Times New Roman"/>
                <a:ea typeface="Times New Roman"/>
                <a:cs typeface="Times New Roman"/>
                <a:sym typeface="Times New Roman"/>
              </a:rPr>
              <a:t>Recipes</a:t>
            </a:r>
            <a:endParaRPr b="1"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-Recipes are fundamental components in the Yocto Project environment.</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-A Yocto/OpenEmbedded recipe is a text file with file extension .bb</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-Each software component built by the OpenEmbedded build system requires a recipe to define the component</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-A recipe contains information about single piece of software.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b="1" lang="en-GB" sz="1300">
                <a:solidFill>
                  <a:schemeClr val="dk1"/>
                </a:solidFill>
                <a:latin typeface="Times New Roman"/>
                <a:ea typeface="Times New Roman"/>
                <a:cs typeface="Times New Roman"/>
                <a:sym typeface="Times New Roman"/>
              </a:rPr>
              <a:t>What information is present in a recipe?</a:t>
            </a:r>
            <a:endParaRPr b="1"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Information such as:</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        Location from which to download the unaltered source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        any patches to be applied to that source (if needed)</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        special configuration options to apply</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        how to compile the source files and</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rPr lang="en-GB" sz="1300">
                <a:solidFill>
                  <a:schemeClr val="dk1"/>
                </a:solidFill>
                <a:latin typeface="Times New Roman"/>
                <a:ea typeface="Times New Roman"/>
                <a:cs typeface="Times New Roman"/>
                <a:sym typeface="Times New Roman"/>
              </a:rPr>
              <a:t>        how to package the compiled output</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Generate md5 Checksum</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300">
                <a:solidFill>
                  <a:schemeClr val="dk1"/>
                </a:solidFill>
                <a:latin typeface="Times New Roman"/>
                <a:ea typeface="Times New Roman"/>
                <a:cs typeface="Times New Roman"/>
                <a:sym typeface="Times New Roman"/>
              </a:rPr>
              <a:t>md5sum FILENAME</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idx="1" type="subTitle"/>
          </p:nvPr>
        </p:nvSpPr>
        <p:spPr>
          <a:xfrm>
            <a:off x="311700" y="232100"/>
            <a:ext cx="8520600" cy="4686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GB" sz="1300">
                <a:solidFill>
                  <a:schemeClr val="dk1"/>
                </a:solidFill>
                <a:latin typeface="Times New Roman"/>
                <a:ea typeface="Times New Roman"/>
                <a:cs typeface="Times New Roman"/>
                <a:sym typeface="Times New Roman"/>
              </a:rPr>
              <a:t>EX</a:t>
            </a:r>
            <a:r>
              <a:rPr lang="en-GB" sz="1300">
                <a:solidFill>
                  <a:schemeClr val="dk1"/>
                </a:solidFill>
                <a:latin typeface="Times New Roman"/>
                <a:ea typeface="Times New Roman"/>
                <a:cs typeface="Times New Roman"/>
                <a:sym typeface="Times New Roman"/>
              </a:rPr>
              <a:t>: 	DESCRIPTION = "Simple helloworld application"</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	LICENSE = "MIT"</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	LIC_FILES_CHKSUM = "file://${COMMON_LICENSE_DIR}/MIT;md5=0835ade698e0bcf8506ecda2f7b4f302"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	SRC_URI = "file://userprog.c"</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	S = "${WORKDIR}"</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do_compile()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		${CC} userprog.c ${LDFLAGS} -o userprog</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300">
                <a:solidFill>
                  <a:schemeClr val="dk1"/>
                </a:solidFill>
                <a:latin typeface="Times New Roman"/>
                <a:ea typeface="Times New Roman"/>
                <a:cs typeface="Times New Roman"/>
                <a:sym typeface="Times New Roman"/>
              </a:rPr>
              <a:t>	}	</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do_install()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		install -d ${D}${bindir}</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		install -m 0755 userprog ${D}${bindir}</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GB"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idx="1" type="subTitle"/>
          </p:nvPr>
        </p:nvSpPr>
        <p:spPr>
          <a:xfrm>
            <a:off x="206875" y="217125"/>
            <a:ext cx="8520600" cy="4761600"/>
          </a:xfrm>
          <a:prstGeom prst="rect">
            <a:avLst/>
          </a:prstGeom>
        </p:spPr>
        <p:txBody>
          <a:bodyPr anchorCtr="0" anchor="t" bIns="91425" lIns="91425" spcFirstLastPara="1" rIns="91425" wrap="square" tIns="91425">
            <a:normAutofit/>
          </a:bodyPr>
          <a:lstStyle/>
          <a:p>
            <a:pPr indent="0" lvl="0" marL="0" rtl="0" algn="l">
              <a:lnSpc>
                <a:spcPct val="94117"/>
              </a:lnSpc>
              <a:spcBef>
                <a:spcPts val="0"/>
              </a:spcBef>
              <a:spcAft>
                <a:spcPts val="0"/>
              </a:spcAft>
              <a:buNone/>
            </a:pPr>
            <a:r>
              <a:rPr b="1" lang="en-GB" sz="1700" u="sng">
                <a:solidFill>
                  <a:schemeClr val="dk1"/>
                </a:solidFill>
                <a:latin typeface="Times New Roman"/>
                <a:ea typeface="Times New Roman"/>
                <a:cs typeface="Times New Roman"/>
                <a:sym typeface="Times New Roman"/>
              </a:rPr>
              <a:t>Build Tasks</a:t>
            </a:r>
            <a:endParaRPr b="1" sz="17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What are build tasks?</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Tasks can be considered as units of execution to perform a specific function, or a set of related functions that can be combined together.</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list the build tasks of a recipe?</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bitbake -c listtasks &lt;recipe-name&gt;</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What are common build tasks in Yocto?</a:t>
            </a:r>
            <a:endParaRPr b="1" sz="13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b="1" lang="en-GB" sz="1300">
                <a:solidFill>
                  <a:schemeClr val="dk1"/>
                </a:solidFill>
                <a:latin typeface="Times New Roman"/>
                <a:ea typeface="Times New Roman"/>
                <a:cs typeface="Times New Roman"/>
                <a:sym typeface="Times New Roman"/>
              </a:rPr>
              <a:t>Fetch</a:t>
            </a:r>
            <a:r>
              <a:rPr lang="en-GB" sz="1300">
                <a:solidFill>
                  <a:schemeClr val="dk1"/>
                </a:solidFill>
                <a:latin typeface="Times New Roman"/>
                <a:ea typeface="Times New Roman"/>
                <a:cs typeface="Times New Roman"/>
                <a:sym typeface="Times New Roman"/>
              </a:rPr>
              <a:t> (do_fetch) : Fetches the source code</a:t>
            </a: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300">
                <a:solidFill>
                  <a:schemeClr val="dk1"/>
                </a:solidFill>
                <a:latin typeface="Times New Roman"/>
                <a:ea typeface="Times New Roman"/>
                <a:cs typeface="Times New Roman"/>
                <a:sym typeface="Times New Roman"/>
              </a:rPr>
              <a:t>Unpack</a:t>
            </a:r>
            <a:r>
              <a:rPr lang="en-GB" sz="1300">
                <a:solidFill>
                  <a:schemeClr val="dk1"/>
                </a:solidFill>
                <a:latin typeface="Times New Roman"/>
                <a:ea typeface="Times New Roman"/>
                <a:cs typeface="Times New Roman"/>
                <a:sym typeface="Times New Roman"/>
              </a:rPr>
              <a:t> (do_upack) : Unpacks the source code into a working directory</a:t>
            </a: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300">
                <a:solidFill>
                  <a:schemeClr val="dk1"/>
                </a:solidFill>
                <a:latin typeface="Times New Roman"/>
                <a:ea typeface="Times New Roman"/>
                <a:cs typeface="Times New Roman"/>
                <a:sym typeface="Times New Roman"/>
              </a:rPr>
              <a:t>Patch</a:t>
            </a:r>
            <a:r>
              <a:rPr lang="en-GB" sz="1300">
                <a:solidFill>
                  <a:schemeClr val="dk1"/>
                </a:solidFill>
                <a:latin typeface="Times New Roman"/>
                <a:ea typeface="Times New Roman"/>
                <a:cs typeface="Times New Roman"/>
                <a:sym typeface="Times New Roman"/>
              </a:rPr>
              <a:t> (do_patch) : Locates patch files and applies them to the source code</a:t>
            </a: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300">
                <a:solidFill>
                  <a:schemeClr val="dk1"/>
                </a:solidFill>
                <a:latin typeface="Times New Roman"/>
                <a:ea typeface="Times New Roman"/>
                <a:cs typeface="Times New Roman"/>
                <a:sym typeface="Times New Roman"/>
              </a:rPr>
              <a:t>Configure</a:t>
            </a:r>
            <a:r>
              <a:rPr lang="en-GB" sz="1300">
                <a:solidFill>
                  <a:schemeClr val="dk1"/>
                </a:solidFill>
                <a:latin typeface="Times New Roman"/>
                <a:ea typeface="Times New Roman"/>
                <a:cs typeface="Times New Roman"/>
                <a:sym typeface="Times New Roman"/>
              </a:rPr>
              <a:t> (do_configure) : Configures the source by enabling and disabling any build-time and configuration options for the software being built.</a:t>
            </a: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300">
                <a:solidFill>
                  <a:schemeClr val="dk1"/>
                </a:solidFill>
                <a:latin typeface="Times New Roman"/>
                <a:ea typeface="Times New Roman"/>
                <a:cs typeface="Times New Roman"/>
                <a:sym typeface="Times New Roman"/>
              </a:rPr>
              <a:t>Compile</a:t>
            </a:r>
            <a:r>
              <a:rPr lang="en-GB" sz="1300">
                <a:solidFill>
                  <a:schemeClr val="dk1"/>
                </a:solidFill>
                <a:latin typeface="Times New Roman"/>
                <a:ea typeface="Times New Roman"/>
                <a:cs typeface="Times New Roman"/>
                <a:sym typeface="Times New Roman"/>
              </a:rPr>
              <a:t> (do_compile) : Compiles the source in the compilation directory</a:t>
            </a: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300">
                <a:solidFill>
                  <a:schemeClr val="dk1"/>
                </a:solidFill>
                <a:latin typeface="Times New Roman"/>
                <a:ea typeface="Times New Roman"/>
                <a:cs typeface="Times New Roman"/>
                <a:sym typeface="Times New Roman"/>
              </a:rPr>
              <a:t>Install</a:t>
            </a:r>
            <a:r>
              <a:rPr lang="en-GB" sz="1300">
                <a:solidFill>
                  <a:schemeClr val="dk1"/>
                </a:solidFill>
                <a:latin typeface="Times New Roman"/>
                <a:ea typeface="Times New Roman"/>
                <a:cs typeface="Times New Roman"/>
                <a:sym typeface="Times New Roman"/>
              </a:rPr>
              <a:t> (do_install) : Copies files from the compilation directory to a holding area.</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idx="1" type="subTitle"/>
          </p:nvPr>
        </p:nvSpPr>
        <p:spPr>
          <a:xfrm>
            <a:off x="311700" y="187175"/>
            <a:ext cx="8520600" cy="4784100"/>
          </a:xfrm>
          <a:prstGeom prst="rect">
            <a:avLst/>
          </a:prstGeom>
        </p:spPr>
        <p:txBody>
          <a:bodyPr anchorCtr="0" anchor="t" bIns="91425" lIns="91425" spcFirstLastPara="1" rIns="91425" wrap="square" tIns="91425">
            <a:normAutofit/>
          </a:bodyPr>
          <a:lstStyle/>
          <a:p>
            <a:pPr indent="0" lvl="0" marL="0" rtl="0" algn="l">
              <a:lnSpc>
                <a:spcPct val="94117"/>
              </a:lnSpc>
              <a:spcBef>
                <a:spcPts val="0"/>
              </a:spcBef>
              <a:spcAft>
                <a:spcPts val="0"/>
              </a:spcAft>
              <a:buNone/>
            </a:pPr>
            <a:r>
              <a:rPr b="1" lang="en-GB" sz="1700" u="sng">
                <a:solidFill>
                  <a:schemeClr val="dk1"/>
                </a:solidFill>
                <a:latin typeface="Times New Roman"/>
                <a:ea typeface="Times New Roman"/>
                <a:cs typeface="Times New Roman"/>
                <a:sym typeface="Times New Roman"/>
              </a:rPr>
              <a:t>Fetch Task</a:t>
            </a:r>
            <a:endParaRPr b="1" sz="17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What is Fetch task?</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Fetch task fetches the package source from the local or remote repository.</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Where to give fetch Repo?</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 fetch Repo address has to be stored in </a:t>
            </a:r>
            <a:r>
              <a:rPr b="1" lang="en-GB" sz="1300">
                <a:solidFill>
                  <a:schemeClr val="dk1"/>
                </a:solidFill>
                <a:latin typeface="Times New Roman"/>
                <a:ea typeface="Times New Roman"/>
                <a:cs typeface="Times New Roman"/>
                <a:sym typeface="Times New Roman"/>
              </a:rPr>
              <a:t>SRC_URI</a:t>
            </a:r>
            <a:r>
              <a:rPr lang="en-GB" sz="1300">
                <a:solidFill>
                  <a:schemeClr val="dk1"/>
                </a:solidFill>
                <a:latin typeface="Times New Roman"/>
                <a:ea typeface="Times New Roman"/>
                <a:cs typeface="Times New Roman"/>
                <a:sym typeface="Times New Roman"/>
              </a:rPr>
              <a:t> variable.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What is SRCREV Variable?</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In </a:t>
            </a:r>
            <a:r>
              <a:rPr b="1" lang="en-GB" sz="1300">
                <a:solidFill>
                  <a:schemeClr val="dk1"/>
                </a:solidFill>
                <a:latin typeface="Times New Roman"/>
                <a:ea typeface="Times New Roman"/>
                <a:cs typeface="Times New Roman"/>
                <a:sym typeface="Times New Roman"/>
              </a:rPr>
              <a:t>SRCREV</a:t>
            </a:r>
            <a:r>
              <a:rPr lang="en-GB" sz="1300">
                <a:solidFill>
                  <a:schemeClr val="dk1"/>
                </a:solidFill>
                <a:latin typeface="Times New Roman"/>
                <a:ea typeface="Times New Roman"/>
                <a:cs typeface="Times New Roman"/>
                <a:sym typeface="Times New Roman"/>
              </a:rPr>
              <a:t> Variable the commit hash of github repo is defined.</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fetch Source?</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 source repo is stored in SRC_URI variable. Normaly the build process fetches the source automatically.</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-There is no explicit need to execute the fetch task.</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-But in this tutorial, we will be fetching it explicitly so we can analyse how it works.</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300">
                <a:solidFill>
                  <a:schemeClr val="dk1"/>
                </a:solidFill>
                <a:latin typeface="Times New Roman"/>
                <a:ea typeface="Times New Roman"/>
                <a:cs typeface="Times New Roman"/>
                <a:sym typeface="Times New Roman"/>
              </a:rPr>
              <a:t>-bitbake -c do_fetch recipie-name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6"/>
          <p:cNvSpPr txBox="1"/>
          <p:nvPr>
            <p:ph idx="1" type="subTitle"/>
          </p:nvPr>
        </p:nvSpPr>
        <p:spPr>
          <a:xfrm>
            <a:off x="311700" y="306975"/>
            <a:ext cx="8520600" cy="4671900"/>
          </a:xfrm>
          <a:prstGeom prst="rect">
            <a:avLst/>
          </a:prstGeom>
        </p:spPr>
        <p:txBody>
          <a:bodyPr anchorCtr="0" anchor="t" bIns="91425" lIns="91425" spcFirstLastPara="1" rIns="91425" wrap="square" tIns="91425">
            <a:normAutofit/>
          </a:bodyPr>
          <a:lstStyle/>
          <a:p>
            <a:pPr indent="0" lvl="0" marL="0" rtl="0" algn="l">
              <a:lnSpc>
                <a:spcPct val="94117"/>
              </a:lnSpc>
              <a:spcBef>
                <a:spcPts val="0"/>
              </a:spcBef>
              <a:spcAft>
                <a:spcPts val="0"/>
              </a:spcAft>
              <a:buNone/>
            </a:pPr>
            <a:r>
              <a:rPr b="1" lang="en-GB" sz="1700" u="sng">
                <a:solidFill>
                  <a:schemeClr val="dk1"/>
                </a:solidFill>
                <a:latin typeface="Times New Roman"/>
                <a:ea typeface="Times New Roman"/>
                <a:cs typeface="Times New Roman"/>
                <a:sym typeface="Times New Roman"/>
              </a:rPr>
              <a:t>Unpack Task</a:t>
            </a:r>
            <a:endParaRPr b="1" sz="17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What is Unpack task?</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Unpack task unpacks the package that has been downloaded with Fetch task.</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unpack Source?</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Normaly the build process unpacks the source automatically.</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There is no explicit need to execute the unpack task.</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But in this tutorial, we will be unpacking explicitly so we can analyse how it works.</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bitbake -c do_unpack recipie-name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Where does it unpack?</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300">
                <a:solidFill>
                  <a:schemeClr val="dk1"/>
                </a:solidFill>
                <a:latin typeface="Times New Roman"/>
                <a:ea typeface="Times New Roman"/>
                <a:cs typeface="Times New Roman"/>
                <a:sym typeface="Times New Roman"/>
              </a:rPr>
              <a:t>The unpack task unpacks the sources in to WORKDIR folder.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idx="1" type="subTitle"/>
          </p:nvPr>
        </p:nvSpPr>
        <p:spPr>
          <a:xfrm>
            <a:off x="311700" y="149750"/>
            <a:ext cx="8520600" cy="4821600"/>
          </a:xfrm>
          <a:prstGeom prst="rect">
            <a:avLst/>
          </a:prstGeom>
        </p:spPr>
        <p:txBody>
          <a:bodyPr anchorCtr="0" anchor="t" bIns="91425" lIns="91425" spcFirstLastPara="1" rIns="91425" wrap="square" tIns="91425">
            <a:normAutofit fontScale="85000" lnSpcReduction="20000"/>
          </a:bodyPr>
          <a:lstStyle/>
          <a:p>
            <a:pPr indent="0" lvl="0" marL="0" rtl="0" algn="l">
              <a:lnSpc>
                <a:spcPct val="94117"/>
              </a:lnSpc>
              <a:spcBef>
                <a:spcPts val="0"/>
              </a:spcBef>
              <a:spcAft>
                <a:spcPts val="0"/>
              </a:spcAft>
              <a:buNone/>
            </a:pPr>
            <a:r>
              <a:rPr b="1" lang="en-GB" sz="1700" u="sng">
                <a:solidFill>
                  <a:schemeClr val="dk1"/>
                </a:solidFill>
                <a:latin typeface="Times New Roman"/>
                <a:ea typeface="Times New Roman"/>
                <a:cs typeface="Times New Roman"/>
                <a:sym typeface="Times New Roman"/>
              </a:rPr>
              <a:t>Patch Task</a:t>
            </a:r>
            <a:endParaRPr b="1" sz="17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ct val="64705"/>
              <a:buFont typeface="Arial"/>
              <a:buNone/>
            </a:pPr>
            <a:r>
              <a:t/>
            </a:r>
            <a:endParaRPr b="1" sz="17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ct val="84615"/>
              <a:buFont typeface="Arial"/>
              <a:buNone/>
            </a:pPr>
            <a:r>
              <a:rPr b="1" lang="en-GB" sz="1300">
                <a:solidFill>
                  <a:schemeClr val="dk1"/>
                </a:solidFill>
                <a:latin typeface="Times New Roman"/>
                <a:ea typeface="Times New Roman"/>
                <a:cs typeface="Times New Roman"/>
                <a:sym typeface="Times New Roman"/>
              </a:rPr>
              <a:t>What is Patch task?</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ct val="84615"/>
              <a:buFont typeface="Arial"/>
              <a:buNone/>
            </a:pPr>
            <a:r>
              <a:rPr lang="en-GB" sz="1300">
                <a:solidFill>
                  <a:schemeClr val="dk1"/>
                </a:solidFill>
                <a:latin typeface="Times New Roman"/>
                <a:ea typeface="Times New Roman"/>
                <a:cs typeface="Times New Roman"/>
                <a:sym typeface="Times New Roman"/>
              </a:rPr>
              <a:t>Patch task locates the patch files and applies the patches to the sources if any patch is available.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ct val="84615"/>
              <a:buFont typeface="Arial"/>
              <a:buNone/>
            </a:pPr>
            <a:r>
              <a:rPr lang="en-GB" sz="1300">
                <a:solidFill>
                  <a:schemeClr val="dk1"/>
                </a:solidFill>
                <a:latin typeface="Times New Roman"/>
                <a:ea typeface="Times New Roman"/>
                <a:cs typeface="Times New Roman"/>
                <a:sym typeface="Times New Roman"/>
              </a:rPr>
              <a:t>This is optional task, executes if patch is available.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ct val="84615"/>
              <a:buFont typeface="Arial"/>
              <a:buNone/>
            </a:pPr>
            <a:r>
              <a:rPr b="1" lang="en-GB" sz="1300">
                <a:solidFill>
                  <a:schemeClr val="dk1"/>
                </a:solidFill>
                <a:latin typeface="Times New Roman"/>
                <a:ea typeface="Times New Roman"/>
                <a:cs typeface="Times New Roman"/>
                <a:sym typeface="Times New Roman"/>
              </a:rPr>
              <a:t>What is Patch file?</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ct val="84615"/>
              <a:buFont typeface="Arial"/>
              <a:buNone/>
            </a:pPr>
            <a:r>
              <a:rPr lang="en-GB" sz="1300">
                <a:solidFill>
                  <a:schemeClr val="dk1"/>
                </a:solidFill>
                <a:latin typeface="Times New Roman"/>
                <a:ea typeface="Times New Roman"/>
                <a:cs typeface="Times New Roman"/>
                <a:sym typeface="Times New Roman"/>
              </a:rPr>
              <a:t>A patch files provides some explicit changes for a specific file. That can be applied to that file.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ct val="84615"/>
              <a:buFont typeface="Arial"/>
              <a:buNone/>
            </a:pPr>
            <a:r>
              <a:rPr b="1" lang="en-GB" sz="1300">
                <a:solidFill>
                  <a:schemeClr val="dk1"/>
                </a:solidFill>
                <a:latin typeface="Times New Roman"/>
                <a:ea typeface="Times New Roman"/>
                <a:cs typeface="Times New Roman"/>
                <a:sym typeface="Times New Roman"/>
              </a:rPr>
              <a:t>Where to give Patch file?</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ct val="84615"/>
              <a:buFont typeface="Arial"/>
              <a:buNone/>
            </a:pPr>
            <a:r>
              <a:rPr lang="en-GB" sz="1300">
                <a:solidFill>
                  <a:schemeClr val="dk1"/>
                </a:solidFill>
                <a:latin typeface="Times New Roman"/>
                <a:ea typeface="Times New Roman"/>
                <a:cs typeface="Times New Roman"/>
                <a:sym typeface="Times New Roman"/>
              </a:rPr>
              <a:t>Patch file is also defined in </a:t>
            </a:r>
            <a:r>
              <a:rPr b="1" lang="en-GB" sz="1300">
                <a:solidFill>
                  <a:schemeClr val="dk1"/>
                </a:solidFill>
                <a:latin typeface="Times New Roman"/>
                <a:ea typeface="Times New Roman"/>
                <a:cs typeface="Times New Roman"/>
                <a:sym typeface="Times New Roman"/>
              </a:rPr>
              <a:t>SRC_URI</a:t>
            </a:r>
            <a:r>
              <a:rPr lang="en-GB" sz="1300">
                <a:solidFill>
                  <a:schemeClr val="dk1"/>
                </a:solidFill>
                <a:latin typeface="Times New Roman"/>
                <a:ea typeface="Times New Roman"/>
                <a:cs typeface="Times New Roman"/>
                <a:sym typeface="Times New Roman"/>
              </a:rPr>
              <a:t> variable.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ct val="84615"/>
              <a:buFont typeface="Arial"/>
              <a:buNone/>
            </a:pPr>
            <a:r>
              <a:rPr b="1" lang="en-GB" sz="1300">
                <a:solidFill>
                  <a:schemeClr val="dk1"/>
                </a:solidFill>
                <a:latin typeface="Times New Roman"/>
                <a:ea typeface="Times New Roman"/>
                <a:cs typeface="Times New Roman"/>
                <a:sym typeface="Times New Roman"/>
              </a:rPr>
              <a:t>Where does it run?</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ct val="84615"/>
              <a:buFont typeface="Arial"/>
              <a:buNone/>
            </a:pPr>
            <a:r>
              <a:rPr lang="en-GB" sz="1300">
                <a:solidFill>
                  <a:schemeClr val="dk1"/>
                </a:solidFill>
                <a:latin typeface="Times New Roman"/>
                <a:ea typeface="Times New Roman"/>
                <a:cs typeface="Times New Roman"/>
                <a:sym typeface="Times New Roman"/>
              </a:rPr>
              <a:t>By default it runs in current source directory </a:t>
            </a:r>
            <a:r>
              <a:rPr b="1" lang="en-GB" sz="1300">
                <a:solidFill>
                  <a:schemeClr val="dk1"/>
                </a:solidFill>
                <a:latin typeface="Times New Roman"/>
                <a:ea typeface="Times New Roman"/>
                <a:cs typeface="Times New Roman"/>
                <a:sym typeface="Times New Roman"/>
              </a:rPr>
              <a:t>${S}</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ct val="84615"/>
              <a:buFont typeface="Arial"/>
              <a:buNone/>
            </a:pPr>
            <a:r>
              <a:rPr b="1" lang="en-GB" sz="1300">
                <a:solidFill>
                  <a:schemeClr val="dk1"/>
                </a:solidFill>
                <a:latin typeface="Times New Roman"/>
                <a:ea typeface="Times New Roman"/>
                <a:cs typeface="Times New Roman"/>
                <a:sym typeface="Times New Roman"/>
              </a:rPr>
              <a:t>How to patch?</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ct val="84615"/>
              <a:buFont typeface="Arial"/>
              <a:buNone/>
            </a:pPr>
            <a:r>
              <a:rPr lang="en-GB" sz="1300">
                <a:solidFill>
                  <a:schemeClr val="dk1"/>
                </a:solidFill>
                <a:latin typeface="Times New Roman"/>
                <a:ea typeface="Times New Roman"/>
                <a:cs typeface="Times New Roman"/>
                <a:sym typeface="Times New Roman"/>
              </a:rPr>
              <a:t>The patchees are stored in SRC_URI variable. Normaly the build process apply patches automatically to the desired file.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ct val="84615"/>
              <a:buFont typeface="Arial"/>
              <a:buNone/>
            </a:pPr>
            <a:r>
              <a:rPr lang="en-GB" sz="1300">
                <a:solidFill>
                  <a:schemeClr val="dk1"/>
                </a:solidFill>
                <a:latin typeface="Times New Roman"/>
                <a:ea typeface="Times New Roman"/>
                <a:cs typeface="Times New Roman"/>
                <a:sym typeface="Times New Roman"/>
              </a:rPr>
              <a:t>There is no explicit need to execute the patch task.</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ct val="84615"/>
              <a:buFont typeface="Arial"/>
              <a:buNone/>
            </a:pPr>
            <a:r>
              <a:rPr lang="en-GB" sz="1300">
                <a:solidFill>
                  <a:schemeClr val="dk1"/>
                </a:solidFill>
                <a:latin typeface="Times New Roman"/>
                <a:ea typeface="Times New Roman"/>
                <a:cs typeface="Times New Roman"/>
                <a:sym typeface="Times New Roman"/>
              </a:rPr>
              <a:t>But in this tutorial, we will be patching explicitly so we can analyse how it works.</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300">
                <a:solidFill>
                  <a:schemeClr val="dk1"/>
                </a:solidFill>
                <a:latin typeface="Times New Roman"/>
                <a:ea typeface="Times New Roman"/>
                <a:cs typeface="Times New Roman"/>
                <a:sym typeface="Times New Roman"/>
              </a:rPr>
              <a:t>bitbake -c do_patch recipie-name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8"/>
          <p:cNvSpPr txBox="1"/>
          <p:nvPr>
            <p:ph idx="1" type="subTitle"/>
          </p:nvPr>
        </p:nvSpPr>
        <p:spPr>
          <a:xfrm>
            <a:off x="124525" y="149750"/>
            <a:ext cx="8520600" cy="4873800"/>
          </a:xfrm>
          <a:prstGeom prst="rect">
            <a:avLst/>
          </a:prstGeom>
        </p:spPr>
        <p:txBody>
          <a:bodyPr anchorCtr="0" anchor="t" bIns="91425" lIns="91425" spcFirstLastPara="1" rIns="91425" wrap="square" tIns="91425">
            <a:normAutofit lnSpcReduction="20000"/>
          </a:bodyPr>
          <a:lstStyle/>
          <a:p>
            <a:pPr indent="0" lvl="0" marL="0" rtl="0" algn="l">
              <a:lnSpc>
                <a:spcPct val="94117"/>
              </a:lnSpc>
              <a:spcBef>
                <a:spcPts val="0"/>
              </a:spcBef>
              <a:spcAft>
                <a:spcPts val="0"/>
              </a:spcAft>
              <a:buNone/>
            </a:pPr>
            <a:r>
              <a:rPr b="1" lang="en-GB" sz="1700" u="sng">
                <a:solidFill>
                  <a:schemeClr val="dk1"/>
                </a:solidFill>
                <a:latin typeface="Times New Roman"/>
                <a:ea typeface="Times New Roman"/>
                <a:cs typeface="Times New Roman"/>
                <a:sym typeface="Times New Roman"/>
              </a:rPr>
              <a:t>Configure Task</a:t>
            </a:r>
            <a:endParaRPr b="1" sz="17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What is Configure task?</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 Configuration task configures the source by enabling and disabling any build-time and configuration options for the software being built before compilation if any configuration is available.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This is a optional steps, executes if configuration is available.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define Configuration?</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If there are any configuration steps, then these steps are define in do_configure() funtion of bitbake.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do_configure()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configutaion</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steps are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written</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here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3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9"/>
          <p:cNvSpPr txBox="1"/>
          <p:nvPr>
            <p:ph idx="1" type="subTitle"/>
          </p:nvPr>
        </p:nvSpPr>
        <p:spPr>
          <a:xfrm>
            <a:off x="311700" y="419275"/>
            <a:ext cx="8520600" cy="4551900"/>
          </a:xfrm>
          <a:prstGeom prst="rect">
            <a:avLst/>
          </a:prstGeom>
        </p:spPr>
        <p:txBody>
          <a:bodyPr anchorCtr="0" anchor="t" bIns="91425" lIns="91425" spcFirstLastPara="1" rIns="91425" wrap="square" tIns="91425">
            <a:normAutofit/>
          </a:bodyPr>
          <a:lstStyle/>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Where does it runs?</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It runs in current source directory </a:t>
            </a:r>
            <a:r>
              <a:rPr b="1" lang="en-GB" sz="1300">
                <a:solidFill>
                  <a:schemeClr val="dk1"/>
                </a:solidFill>
                <a:latin typeface="Times New Roman"/>
                <a:ea typeface="Times New Roman"/>
                <a:cs typeface="Times New Roman"/>
                <a:sym typeface="Times New Roman"/>
              </a:rPr>
              <a:t>${S}</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apply Configuration?</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Normaly the build applies the defined configuration automatically.</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There is no explicit need to execute the configuration task.</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But in this tutorial, we will be doing configuration explicitly so we can analyse how it works.</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bitbake -c do_configure recipie-name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0"/>
          <p:cNvSpPr txBox="1"/>
          <p:nvPr>
            <p:ph idx="1" type="subTitle"/>
          </p:nvPr>
        </p:nvSpPr>
        <p:spPr>
          <a:xfrm>
            <a:off x="109575" y="164675"/>
            <a:ext cx="8520600" cy="4874100"/>
          </a:xfrm>
          <a:prstGeom prst="rect">
            <a:avLst/>
          </a:prstGeom>
        </p:spPr>
        <p:txBody>
          <a:bodyPr anchorCtr="0" anchor="t" bIns="91425" lIns="91425" spcFirstLastPara="1" rIns="91425" wrap="square" tIns="91425">
            <a:normAutofit/>
          </a:bodyPr>
          <a:lstStyle/>
          <a:p>
            <a:pPr indent="0" lvl="0" marL="0" rtl="0" algn="l">
              <a:lnSpc>
                <a:spcPct val="94117"/>
              </a:lnSpc>
              <a:spcBef>
                <a:spcPts val="0"/>
              </a:spcBef>
              <a:spcAft>
                <a:spcPts val="0"/>
              </a:spcAft>
              <a:buClr>
                <a:schemeClr val="dk1"/>
              </a:buClr>
              <a:buSzPts val="1100"/>
              <a:buFont typeface="Arial"/>
              <a:buNone/>
            </a:pPr>
            <a:r>
              <a:rPr b="1" lang="en-GB" sz="1700" u="sng">
                <a:solidFill>
                  <a:schemeClr val="dk1"/>
                </a:solidFill>
                <a:latin typeface="Times New Roman"/>
                <a:ea typeface="Times New Roman"/>
                <a:cs typeface="Times New Roman"/>
                <a:sym typeface="Times New Roman"/>
              </a:rPr>
              <a:t>Compile Task</a:t>
            </a:r>
            <a:endParaRPr b="1" sz="17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ts val="1100"/>
              <a:buFont typeface="Arial"/>
              <a:buNone/>
            </a:pPr>
            <a:r>
              <a:t/>
            </a:r>
            <a:endParaRPr b="1" sz="1700" u="sng">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What is a Compilation task?</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 Compilation task compiles the source code if any compilation steps are available and generates a binary file.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This is a optional steps, executes if comilation is available.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define Compilation steps?</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If there are any compilation steps, then these steps are define in do_compile() funtion of bitbake.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do_compile()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compilation</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steps are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written</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here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1"/>
          <p:cNvSpPr txBox="1"/>
          <p:nvPr>
            <p:ph idx="1" type="subTitle"/>
          </p:nvPr>
        </p:nvSpPr>
        <p:spPr>
          <a:xfrm>
            <a:off x="341650" y="131350"/>
            <a:ext cx="8520600" cy="4488000"/>
          </a:xfrm>
          <a:prstGeom prst="rect">
            <a:avLst/>
          </a:prstGeom>
        </p:spPr>
        <p:txBody>
          <a:bodyPr anchorCtr="0" anchor="t" bIns="91425" lIns="91425" spcFirstLastPara="1" rIns="91425" wrap="square" tIns="91425">
            <a:normAutofit/>
          </a:bodyPr>
          <a:lstStyle/>
          <a:p>
            <a:pPr indent="0" lvl="0" marL="0" rtl="0" algn="l">
              <a:lnSpc>
                <a:spcPct val="6818"/>
              </a:lnSpc>
              <a:spcBef>
                <a:spcPts val="1200"/>
              </a:spcBef>
              <a:spcAft>
                <a:spcPts val="0"/>
              </a:spcAft>
              <a:buClr>
                <a:schemeClr val="dk1"/>
              </a:buClr>
              <a:buSzPts val="1100"/>
              <a:buFont typeface="Arial"/>
              <a:buNone/>
            </a:pPr>
            <a:r>
              <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Where does it runs?</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It runs in current source directory </a:t>
            </a:r>
            <a:r>
              <a:rPr b="1" lang="en-GB" sz="1300">
                <a:solidFill>
                  <a:schemeClr val="dk1"/>
                </a:solidFill>
                <a:latin typeface="Times New Roman"/>
                <a:ea typeface="Times New Roman"/>
                <a:cs typeface="Times New Roman"/>
                <a:sym typeface="Times New Roman"/>
              </a:rPr>
              <a:t>${S}</a:t>
            </a:r>
            <a:r>
              <a:rPr lang="en-GB" sz="1300">
                <a:solidFill>
                  <a:schemeClr val="dk1"/>
                </a:solidFill>
                <a:latin typeface="Times New Roman"/>
                <a:ea typeface="Times New Roman"/>
                <a:cs typeface="Times New Roman"/>
                <a:sym typeface="Times New Roman"/>
              </a:rPr>
              <a:t>.</a:t>
            </a:r>
            <a:endParaRPr b="1"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execute Compilation ?</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Normaly the build executes the compile step automatically.</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There is no explicit need to execute the compilation task.</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But in this tutorial, we will be compiling the sources explicitly so we can analyse how it works.</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bitbake -c do_compile recipie-name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11700" y="123875"/>
            <a:ext cx="8520600" cy="4809900"/>
          </a:xfrm>
          <a:prstGeom prst="rect">
            <a:avLst/>
          </a:prstGeom>
        </p:spPr>
        <p:txBody>
          <a:bodyPr anchorCtr="0" anchor="t" bIns="91425" lIns="91425" spcFirstLastPara="1" rIns="91425" wrap="square" tIns="91425">
            <a:normAutofit lnSpcReduction="10000"/>
          </a:bodyPr>
          <a:lstStyle/>
          <a:p>
            <a:pPr indent="0" lvl="0" marL="0" rtl="0" algn="l">
              <a:lnSpc>
                <a:spcPct val="107692"/>
              </a:lnSpc>
              <a:spcBef>
                <a:spcPts val="0"/>
              </a:spcBef>
              <a:spcAft>
                <a:spcPts val="0"/>
              </a:spcAft>
              <a:buClr>
                <a:schemeClr val="dk1"/>
              </a:buClr>
              <a:buSzPts val="1100"/>
              <a:buFont typeface="Arial"/>
              <a:buNone/>
            </a:pPr>
            <a:r>
              <a:rPr b="1" lang="en-GB" sz="1300" u="sng">
                <a:solidFill>
                  <a:schemeClr val="dk1"/>
                </a:solidFill>
                <a:latin typeface="Times New Roman"/>
                <a:ea typeface="Times New Roman"/>
                <a:cs typeface="Times New Roman"/>
                <a:sym typeface="Times New Roman"/>
              </a:rPr>
              <a:t>Building Image</a:t>
            </a:r>
            <a:endParaRPr b="1" sz="1300" u="sng">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What is Poky?</a:t>
            </a:r>
            <a:endParaRPr b="1"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Poky is a </a:t>
            </a:r>
            <a:r>
              <a:rPr i="1" lang="en-GB" sz="1200">
                <a:solidFill>
                  <a:schemeClr val="dk1"/>
                </a:solidFill>
                <a:latin typeface="Times New Roman"/>
                <a:ea typeface="Times New Roman"/>
                <a:cs typeface="Times New Roman"/>
                <a:sym typeface="Times New Roman"/>
              </a:rPr>
              <a:t>reference distribution</a:t>
            </a:r>
            <a:r>
              <a:rPr lang="en-GB" sz="1200">
                <a:solidFill>
                  <a:schemeClr val="dk1"/>
                </a:solidFill>
                <a:latin typeface="Times New Roman"/>
                <a:ea typeface="Times New Roman"/>
                <a:cs typeface="Times New Roman"/>
                <a:sym typeface="Times New Roman"/>
              </a:rPr>
              <a:t> of the Yocto Project®. It contains the OpenEmbedded Build System (BitBake and OpenEmbedded Core) as well as a set of metadata to get you started building your own distro.</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100">
                <a:solidFill>
                  <a:schemeClr val="dk1"/>
                </a:solidFill>
                <a:latin typeface="Times New Roman"/>
                <a:ea typeface="Times New Roman"/>
                <a:cs typeface="Times New Roman"/>
                <a:sym typeface="Times New Roman"/>
              </a:rPr>
              <a:t>Cloning Poky</a:t>
            </a:r>
            <a:endParaRPr b="1" sz="11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create a project folder and clone the poky in it.</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mkdir yocto_tutorial</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cd yocto_tutorial</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git clone git://git.yoctoproject.org/poky -b kirkstone</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1100">
                <a:solidFill>
                  <a:schemeClr val="dk1"/>
                </a:solidFill>
                <a:latin typeface="Times New Roman"/>
                <a:ea typeface="Times New Roman"/>
                <a:cs typeface="Times New Roman"/>
                <a:sym typeface="Times New Roman"/>
              </a:rPr>
              <a:t>Initialize Build Environment</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cd poky</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source oe-init-build-env</a:t>
            </a:r>
            <a:endParaRPr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Now we are in </a:t>
            </a:r>
            <a:r>
              <a:rPr b="1" lang="en-GB" sz="1200">
                <a:solidFill>
                  <a:schemeClr val="dk1"/>
                </a:solidFill>
                <a:latin typeface="Times New Roman"/>
                <a:ea typeface="Times New Roman"/>
                <a:cs typeface="Times New Roman"/>
                <a:sym typeface="Times New Roman"/>
              </a:rPr>
              <a:t>build</a:t>
            </a:r>
            <a:r>
              <a:rPr lang="en-GB" sz="1200">
                <a:solidFill>
                  <a:schemeClr val="dk1"/>
                </a:solidFill>
                <a:latin typeface="Times New Roman"/>
                <a:ea typeface="Times New Roman"/>
                <a:cs typeface="Times New Roman"/>
                <a:sym typeface="Times New Roman"/>
              </a:rPr>
              <a:t> folder, there are some folders and files, right now the important is </a:t>
            </a:r>
            <a:r>
              <a:rPr b="1" lang="en-GB" sz="1200">
                <a:solidFill>
                  <a:schemeClr val="dk1"/>
                </a:solidFill>
                <a:latin typeface="Times New Roman"/>
                <a:ea typeface="Times New Roman"/>
                <a:cs typeface="Times New Roman"/>
                <a:sym typeface="Times New Roman"/>
              </a:rPr>
              <a:t>conf</a:t>
            </a:r>
            <a:r>
              <a:rPr lang="en-GB" sz="1200">
                <a:solidFill>
                  <a:schemeClr val="dk1"/>
                </a:solidFill>
                <a:latin typeface="Times New Roman"/>
                <a:ea typeface="Times New Roman"/>
                <a:cs typeface="Times New Roman"/>
                <a:sym typeface="Times New Roman"/>
              </a:rPr>
              <a:t> folder.</a:t>
            </a:r>
            <a:endParaRPr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en-GB" sz="1200">
                <a:solidFill>
                  <a:schemeClr val="dk1"/>
                </a:solidFill>
                <a:latin typeface="Times New Roman"/>
                <a:ea typeface="Times New Roman"/>
                <a:cs typeface="Times New Roman"/>
                <a:sym typeface="Times New Roman"/>
              </a:rPr>
              <a:t>In terminal there are multiple image options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100">
                <a:solidFill>
                  <a:schemeClr val="dk1"/>
                </a:solidFill>
                <a:latin typeface="Times New Roman"/>
                <a:ea typeface="Times New Roman"/>
                <a:cs typeface="Times New Roman"/>
                <a:sym typeface="Times New Roman"/>
              </a:rPr>
              <a:t>Create Source Folder (not necessary, but very much recommended)</a:t>
            </a:r>
            <a:endParaRPr b="1" sz="11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en-GB" sz="1200">
                <a:solidFill>
                  <a:schemeClr val="dk1"/>
                </a:solidFill>
                <a:latin typeface="Times New Roman"/>
                <a:ea typeface="Times New Roman"/>
                <a:cs typeface="Times New Roman"/>
                <a:sym typeface="Times New Roman"/>
              </a:rPr>
              <a:t>From build folder run the following command</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mkdir ../../sources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2"/>
          <p:cNvSpPr txBox="1"/>
          <p:nvPr>
            <p:ph idx="1" type="subTitle"/>
          </p:nvPr>
        </p:nvSpPr>
        <p:spPr>
          <a:xfrm>
            <a:off x="311700" y="438325"/>
            <a:ext cx="8520600" cy="4525500"/>
          </a:xfrm>
          <a:prstGeom prst="rect">
            <a:avLst/>
          </a:prstGeom>
        </p:spPr>
        <p:txBody>
          <a:bodyPr anchorCtr="0" anchor="t" bIns="91425" lIns="91425" spcFirstLastPara="1" rIns="91425" wrap="square" tIns="91425">
            <a:normAutofit/>
          </a:bodyPr>
          <a:lstStyle/>
          <a:p>
            <a:pPr indent="0" lvl="0" marL="0" rtl="0" algn="l">
              <a:lnSpc>
                <a:spcPct val="94117"/>
              </a:lnSpc>
              <a:spcBef>
                <a:spcPts val="0"/>
              </a:spcBef>
              <a:spcAft>
                <a:spcPts val="0"/>
              </a:spcAft>
              <a:buClr>
                <a:schemeClr val="dk1"/>
              </a:buClr>
              <a:buSzPts val="1100"/>
              <a:buFont typeface="Arial"/>
              <a:buNone/>
            </a:pPr>
            <a:r>
              <a:rPr b="1" lang="en-GB" sz="1700" u="sng">
                <a:solidFill>
                  <a:schemeClr val="dk1"/>
                </a:solidFill>
                <a:latin typeface="Times New Roman"/>
                <a:ea typeface="Times New Roman"/>
                <a:cs typeface="Times New Roman"/>
                <a:sym typeface="Times New Roman"/>
              </a:rPr>
              <a:t>Install Task</a:t>
            </a:r>
            <a:endParaRPr b="1" sz="17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What is Install task?</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 Install task copies files that are to be packaged into the holding area </a:t>
            </a:r>
            <a:r>
              <a:rPr b="1" lang="en-GB" sz="1300">
                <a:solidFill>
                  <a:schemeClr val="dk1"/>
                </a:solidFill>
                <a:latin typeface="Times New Roman"/>
                <a:ea typeface="Times New Roman"/>
                <a:cs typeface="Times New Roman"/>
                <a:sym typeface="Times New Roman"/>
              </a:rPr>
              <a:t>${D}</a:t>
            </a:r>
            <a:r>
              <a:rPr lang="en-GB" sz="1300">
                <a:solidFill>
                  <a:schemeClr val="dk1"/>
                </a:solidFill>
                <a:latin typeface="Times New Roman"/>
                <a:ea typeface="Times New Roman"/>
                <a:cs typeface="Times New Roman"/>
                <a:sym typeface="Times New Roman"/>
              </a:rPr>
              <a:t>. This task runs with the current working directory </a:t>
            </a:r>
            <a:r>
              <a:rPr b="1" lang="en-GB" sz="1300">
                <a:solidFill>
                  <a:schemeClr val="dk1"/>
                </a:solidFill>
                <a:latin typeface="Times New Roman"/>
                <a:ea typeface="Times New Roman"/>
                <a:cs typeface="Times New Roman"/>
                <a:sym typeface="Times New Roman"/>
              </a:rPr>
              <a:t>${S}</a:t>
            </a:r>
            <a:r>
              <a:rPr lang="en-GB" sz="1300">
                <a:solidFill>
                  <a:schemeClr val="dk1"/>
                </a:solidFill>
                <a:latin typeface="Times New Roman"/>
                <a:ea typeface="Times New Roman"/>
                <a:cs typeface="Times New Roman"/>
                <a:sym typeface="Times New Roman"/>
              </a:rPr>
              <a:t> which is the compilation directory.</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Where does it runs?</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It runs in current source directory </a:t>
            </a:r>
            <a:r>
              <a:rPr b="1" lang="en-GB" sz="1300">
                <a:solidFill>
                  <a:schemeClr val="dk1"/>
                </a:solidFill>
                <a:latin typeface="Times New Roman"/>
                <a:ea typeface="Times New Roman"/>
                <a:cs typeface="Times New Roman"/>
                <a:sym typeface="Times New Roman"/>
              </a:rPr>
              <a:t>${S}</a:t>
            </a:r>
            <a:r>
              <a:rPr lang="en-GB" sz="1300">
                <a:solidFill>
                  <a:schemeClr val="dk1"/>
                </a:solidFill>
                <a:latin typeface="Times New Roman"/>
                <a:ea typeface="Times New Roman"/>
                <a:cs typeface="Times New Roman"/>
                <a:sym typeface="Times New Roman"/>
              </a:rPr>
              <a:t>.</a:t>
            </a:r>
            <a:endParaRPr/>
          </a:p>
          <a:p>
            <a:pPr indent="0" lvl="0" marL="0" rtl="0" algn="l">
              <a:lnSpc>
                <a:spcPct val="107692"/>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How to do Installation ?</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Normaly the build executes the Install task automatically.</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There is no explicit need to execute the Install task.</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But in this tutorial, we will be doing install explicitly so we can analyse how it works.</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bitbake -c do_install recipe-name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3"/>
          <p:cNvSpPr txBox="1"/>
          <p:nvPr>
            <p:ph idx="1" type="subTitle"/>
          </p:nvPr>
        </p:nvSpPr>
        <p:spPr>
          <a:xfrm>
            <a:off x="311700" y="221200"/>
            <a:ext cx="8520600" cy="4750200"/>
          </a:xfrm>
          <a:prstGeom prst="rect">
            <a:avLst/>
          </a:prstGeom>
        </p:spPr>
        <p:txBody>
          <a:bodyPr anchorCtr="0" anchor="t" bIns="91425" lIns="91425" spcFirstLastPara="1" rIns="91425" wrap="square" tIns="91425">
            <a:normAutofit lnSpcReduction="20000"/>
          </a:bodyPr>
          <a:lstStyle/>
          <a:p>
            <a:pPr indent="0" lvl="0" marL="0" rtl="0" algn="l">
              <a:lnSpc>
                <a:spcPct val="94117"/>
              </a:lnSpc>
              <a:spcBef>
                <a:spcPts val="0"/>
              </a:spcBef>
              <a:spcAft>
                <a:spcPts val="0"/>
              </a:spcAft>
              <a:buNone/>
            </a:pPr>
            <a:r>
              <a:rPr b="1" lang="en-GB" sz="1700" u="sng">
                <a:solidFill>
                  <a:schemeClr val="dk1"/>
                </a:solidFill>
                <a:latin typeface="Times New Roman"/>
                <a:ea typeface="Times New Roman"/>
                <a:cs typeface="Times New Roman"/>
                <a:sym typeface="Times New Roman"/>
              </a:rPr>
              <a:t>Patch</a:t>
            </a:r>
            <a:endParaRPr b="1" sz="17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ts val="1100"/>
              <a:buFont typeface="Arial"/>
              <a:buNone/>
            </a:pPr>
            <a:r>
              <a:t/>
            </a:r>
            <a:endParaRPr b="1" sz="1700" u="sng">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Steps to create and Apply a Patch</a:t>
            </a: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bitbake -c devshell *recipe*</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git init</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git add *</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git commit (sourcetree recorded by git)</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Edit the file in any editor you like and then save it eg.(vi */path/to/file*)</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git status (shows that the file is modified)</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git add */path/to/file*</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git commit -m *"a sutaible comment according to the changes you made"*</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git log (shows that changes have be made and commit history)</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git format-patch HEAD~1 (output sthe patch file created by the last commit)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4"/>
          <p:cNvSpPr txBox="1"/>
          <p:nvPr>
            <p:ph idx="1" type="subTitle"/>
          </p:nvPr>
        </p:nvSpPr>
        <p:spPr>
          <a:xfrm>
            <a:off x="311700" y="194650"/>
            <a:ext cx="8520600" cy="46344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120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ls (checks if patch file is there)</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Copy the patch file into recipe/files folder</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execute exit to exit devshell</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None/>
            </a:pPr>
            <a:r>
              <a:rPr lang="en-GB" sz="1300">
                <a:solidFill>
                  <a:schemeClr val="dk1"/>
                </a:solidFill>
                <a:latin typeface="Times New Roman"/>
                <a:ea typeface="Times New Roman"/>
                <a:cs typeface="Times New Roman"/>
                <a:sym typeface="Times New Roman"/>
              </a:rPr>
              <a:t>Edit recipe.bb OR create recipe.bbappend file and add patch file in SRC_URI variable</a:t>
            </a:r>
            <a:br>
              <a:rPr lang="en-GB" sz="1300">
                <a:solidFill>
                  <a:schemeClr val="dk1"/>
                </a:solidFill>
                <a:latin typeface="Times New Roman"/>
                <a:ea typeface="Times New Roman"/>
                <a:cs typeface="Times New Roman"/>
                <a:sym typeface="Times New Roman"/>
              </a:rPr>
            </a:br>
            <a:br>
              <a:rPr lang="en-GB" sz="1300">
                <a:solidFill>
                  <a:schemeClr val="dk1"/>
                </a:solidFill>
                <a:latin typeface="Times New Roman"/>
                <a:ea typeface="Times New Roman"/>
                <a:cs typeface="Times New Roman"/>
                <a:sym typeface="Times New Roman"/>
              </a:rPr>
            </a:br>
            <a:r>
              <a:rPr lang="en-GB" sz="1300">
                <a:solidFill>
                  <a:schemeClr val="dk1"/>
                </a:solidFill>
                <a:latin typeface="Times New Roman"/>
                <a:ea typeface="Times New Roman"/>
                <a:cs typeface="Times New Roman"/>
                <a:sym typeface="Times New Roman"/>
              </a:rPr>
              <a:t>FILESEXTRAPATHS:prepend := "${THISDIR}/${PN}:"</a:t>
            </a: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SRC_URI += " file://patchfile.patch "</a:t>
            </a:r>
            <a:br>
              <a:rPr lang="en-GB"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300">
                <a:solidFill>
                  <a:schemeClr val="dk1"/>
                </a:solidFill>
                <a:latin typeface="Times New Roman"/>
                <a:ea typeface="Times New Roman"/>
                <a:cs typeface="Times New Roman"/>
                <a:sym typeface="Times New Roman"/>
              </a:rPr>
              <a:t>Build the image again with bitbake *image_name*</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5"/>
          <p:cNvSpPr txBox="1"/>
          <p:nvPr>
            <p:ph idx="1" type="subTitle"/>
          </p:nvPr>
        </p:nvSpPr>
        <p:spPr>
          <a:xfrm>
            <a:off x="176950" y="333500"/>
            <a:ext cx="8520600" cy="4353300"/>
          </a:xfrm>
          <a:prstGeom prst="rect">
            <a:avLst/>
          </a:prstGeom>
        </p:spPr>
        <p:txBody>
          <a:bodyPr anchorCtr="0" anchor="t" bIns="91425" lIns="91425" spcFirstLastPara="1" rIns="91425" wrap="square" tIns="91425">
            <a:normAutofit/>
          </a:bodyPr>
          <a:lstStyle/>
          <a:p>
            <a:pPr indent="0" lvl="0" marL="0" rtl="0" algn="l">
              <a:lnSpc>
                <a:spcPct val="94117"/>
              </a:lnSpc>
              <a:spcBef>
                <a:spcPts val="0"/>
              </a:spcBef>
              <a:spcAft>
                <a:spcPts val="0"/>
              </a:spcAft>
              <a:buClr>
                <a:schemeClr val="dk1"/>
              </a:buClr>
              <a:buSzPts val="1100"/>
              <a:buFont typeface="Arial"/>
              <a:buNone/>
            </a:pPr>
            <a:r>
              <a:rPr b="1" lang="en-GB" sz="1700" u="sng">
                <a:solidFill>
                  <a:schemeClr val="dk1"/>
                </a:solidFill>
                <a:latin typeface="Times New Roman"/>
                <a:ea typeface="Times New Roman"/>
                <a:cs typeface="Times New Roman"/>
                <a:sym typeface="Times New Roman"/>
              </a:rPr>
              <a:t>RDEPENDS</a:t>
            </a:r>
            <a:endParaRPr b="1" sz="1700" u="sng">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Description:</a:t>
            </a:r>
            <a:r>
              <a:rPr lang="en-GB" sz="1300">
                <a:solidFill>
                  <a:schemeClr val="dk1"/>
                </a:solidFill>
                <a:latin typeface="Times New Roman"/>
                <a:ea typeface="Times New Roman"/>
                <a:cs typeface="Times New Roman"/>
                <a:sym typeface="Times New Roman"/>
              </a:rPr>
              <a:t> In Yocto Project, </a:t>
            </a:r>
            <a:r>
              <a:rPr lang="en-GB" sz="1300">
                <a:solidFill>
                  <a:srgbClr val="188038"/>
                </a:solidFill>
                <a:latin typeface="Roboto Mono"/>
                <a:ea typeface="Roboto Mono"/>
                <a:cs typeface="Roboto Mono"/>
                <a:sym typeface="Roboto Mono"/>
              </a:rPr>
              <a:t>RDEPENDS</a:t>
            </a:r>
            <a:r>
              <a:rPr lang="en-GB" sz="1300">
                <a:solidFill>
                  <a:schemeClr val="dk1"/>
                </a:solidFill>
                <a:latin typeface="Times New Roman"/>
                <a:ea typeface="Times New Roman"/>
                <a:cs typeface="Times New Roman"/>
                <a:sym typeface="Times New Roman"/>
              </a:rPr>
              <a:t> is a variable used to specify runtime dependencies for a particular package or recipe. It is used to define the other packages or components that must be present on the target system for the package to function correctly during runtime.</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 </a:t>
            </a:r>
            <a:r>
              <a:rPr lang="en-GB" sz="1300">
                <a:solidFill>
                  <a:srgbClr val="188038"/>
                </a:solidFill>
                <a:latin typeface="Roboto Mono"/>
                <a:ea typeface="Roboto Mono"/>
                <a:cs typeface="Roboto Mono"/>
                <a:sym typeface="Roboto Mono"/>
              </a:rPr>
              <a:t>RDEPENDS</a:t>
            </a:r>
            <a:r>
              <a:rPr lang="en-GB" sz="1300">
                <a:solidFill>
                  <a:schemeClr val="dk1"/>
                </a:solidFill>
                <a:latin typeface="Times New Roman"/>
                <a:ea typeface="Times New Roman"/>
                <a:cs typeface="Times New Roman"/>
                <a:sym typeface="Times New Roman"/>
              </a:rPr>
              <a:t> variable is typically defined within the recipe file (.bb or .bbappend) of the package. It contains a space-separated list of package names that the current package depends on for proper runtime execution.</a:t>
            </a:r>
            <a:endParaRPr sz="13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RDEPENDS_${PN} = "openssl"</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In the example above, </a:t>
            </a:r>
            <a:r>
              <a:rPr lang="en-GB" sz="1300">
                <a:solidFill>
                  <a:srgbClr val="188038"/>
                </a:solidFill>
                <a:latin typeface="Roboto Mono"/>
                <a:ea typeface="Roboto Mono"/>
                <a:cs typeface="Roboto Mono"/>
                <a:sym typeface="Roboto Mono"/>
              </a:rPr>
              <a:t>${PN}</a:t>
            </a:r>
            <a:r>
              <a:rPr lang="en-GB" sz="1300">
                <a:solidFill>
                  <a:schemeClr val="dk1"/>
                </a:solidFill>
                <a:latin typeface="Times New Roman"/>
                <a:ea typeface="Times New Roman"/>
                <a:cs typeface="Times New Roman"/>
                <a:sym typeface="Times New Roman"/>
              </a:rPr>
              <a:t> refers to the package name itself, which in this case is "myapp". So, we are saying that "myapp" has a runtime dependency on "openssl".</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You can specify multiple dependencies by separating them with spaces:</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 </a:t>
            </a:r>
            <a:r>
              <a:rPr lang="en-GB" sz="1300">
                <a:solidFill>
                  <a:srgbClr val="188038"/>
                </a:solidFill>
                <a:latin typeface="Roboto Mono"/>
                <a:ea typeface="Roboto Mono"/>
                <a:cs typeface="Roboto Mono"/>
                <a:sym typeface="Roboto Mono"/>
              </a:rPr>
              <a:t>RDEPENDS</a:t>
            </a:r>
            <a:r>
              <a:rPr lang="en-GB" sz="1300">
                <a:solidFill>
                  <a:schemeClr val="dk1"/>
                </a:solidFill>
                <a:latin typeface="Times New Roman"/>
                <a:ea typeface="Times New Roman"/>
                <a:cs typeface="Times New Roman"/>
                <a:sym typeface="Times New Roman"/>
              </a:rPr>
              <a:t> variable helps the package manager in the Yocto Project to automatically include the specified runtime dependencies when generating the root filesystem or image for the target system. This ensures that all the required components are present on the target device for the package to function correctly during runtime.</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6"/>
          <p:cNvSpPr txBox="1"/>
          <p:nvPr>
            <p:ph idx="1" type="subTitle"/>
          </p:nvPr>
        </p:nvSpPr>
        <p:spPr>
          <a:xfrm>
            <a:off x="424000" y="254575"/>
            <a:ext cx="8520600" cy="4402200"/>
          </a:xfrm>
          <a:prstGeom prst="rect">
            <a:avLst/>
          </a:prstGeom>
        </p:spPr>
        <p:txBody>
          <a:bodyPr anchorCtr="0" anchor="t" bIns="91425" lIns="91425" spcFirstLastPara="1" rIns="91425" wrap="square" tIns="91425">
            <a:normAutofit/>
          </a:bodyPr>
          <a:lstStyle/>
          <a:p>
            <a:pPr indent="0" lvl="0" marL="0" rtl="0" algn="l">
              <a:lnSpc>
                <a:spcPct val="94117"/>
              </a:lnSpc>
              <a:spcBef>
                <a:spcPts val="0"/>
              </a:spcBef>
              <a:spcAft>
                <a:spcPts val="0"/>
              </a:spcAft>
              <a:buNone/>
            </a:pPr>
            <a:r>
              <a:rPr b="1" lang="en-GB" sz="1700" u="sng">
                <a:solidFill>
                  <a:schemeClr val="dk1"/>
                </a:solidFill>
                <a:latin typeface="Times New Roman"/>
                <a:ea typeface="Times New Roman"/>
                <a:cs typeface="Times New Roman"/>
                <a:sym typeface="Times New Roman"/>
              </a:rPr>
              <a:t>RPROVIDES</a:t>
            </a:r>
            <a:endParaRPr b="1" sz="17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Description:</a:t>
            </a:r>
            <a:endParaRPr b="1"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A list of package name aliases that a package also provides. These aliases are useful for satisfying runtime dependencies of other packages both during the build and on the target (as specified by RDEPENDS).</a:t>
            </a:r>
            <a:endParaRPr sz="13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As with all package-controlling variables, you must always use the variable in conjunction with a package name override. Here is an example:</a:t>
            </a:r>
            <a:endParaRPr sz="13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RPROVIDES:${PN} = "foobar"</a:t>
            </a:r>
            <a:endParaRPr sz="1300">
              <a:solidFill>
                <a:schemeClr val="dk1"/>
              </a:solidFill>
              <a:latin typeface="Times New Roman"/>
              <a:ea typeface="Times New Roman"/>
              <a:cs typeface="Times New Roman"/>
              <a:sym typeface="Times New Roman"/>
            </a:endParaRPr>
          </a:p>
          <a:p>
            <a:pPr indent="0" lvl="0" marL="0" rtl="0" algn="l">
              <a:lnSpc>
                <a:spcPct val="107692"/>
              </a:lnSpc>
              <a:spcBef>
                <a:spcPts val="0"/>
              </a:spcBef>
              <a:spcAft>
                <a:spcPts val="0"/>
              </a:spcAft>
              <a:buClr>
                <a:schemeClr val="dk1"/>
              </a:buClr>
              <a:buSzPts val="1100"/>
              <a:buFont typeface="Arial"/>
              <a:buNone/>
            </a:pPr>
            <a:r>
              <a:t/>
            </a:r>
            <a:endParaRPr b="1"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52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7"/>
          <p:cNvSpPr txBox="1"/>
          <p:nvPr>
            <p:ph idx="1" type="subTitle"/>
          </p:nvPr>
        </p:nvSpPr>
        <p:spPr>
          <a:xfrm>
            <a:off x="311700" y="134775"/>
            <a:ext cx="8520600" cy="4701900"/>
          </a:xfrm>
          <a:prstGeom prst="rect">
            <a:avLst/>
          </a:prstGeom>
        </p:spPr>
        <p:txBody>
          <a:bodyPr anchorCtr="0" anchor="t" bIns="91425" lIns="91425" spcFirstLastPara="1" rIns="91425" wrap="square" tIns="91425">
            <a:normAutofit/>
          </a:bodyPr>
          <a:lstStyle/>
          <a:p>
            <a:pPr indent="0" lvl="0" marL="0" rtl="0" algn="l">
              <a:lnSpc>
                <a:spcPct val="94117"/>
              </a:lnSpc>
              <a:spcBef>
                <a:spcPts val="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Brief Intro of Init Manager</a:t>
            </a:r>
            <a:endParaRPr b="1"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An init manager, or init system, is a fundamental software component in a Unix-like operating system that is responsible for initializing the system during the boot process and managing system processes and services throughout the system's runtime. It is the first program to run when the operating system starts and is assigned the process ID (PID) of 1.</a:t>
            </a:r>
            <a:endParaRPr sz="1200">
              <a:solidFill>
                <a:schemeClr val="dk1"/>
              </a:solidFill>
              <a:latin typeface="Times New Roman"/>
              <a:ea typeface="Times New Roman"/>
              <a:cs typeface="Times New Roman"/>
              <a:sym typeface="Times New Roman"/>
            </a:endParaRPr>
          </a:p>
          <a:p>
            <a:pPr indent="0" lvl="0" marL="0" rtl="0" algn="l">
              <a:lnSpc>
                <a:spcPct val="94117"/>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What does Init Manager do?</a:t>
            </a:r>
            <a:endParaRPr b="1" sz="12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AutoNum type="arabicPeriod"/>
            </a:pPr>
            <a:r>
              <a:rPr b="1" lang="en-GB" sz="1200">
                <a:solidFill>
                  <a:schemeClr val="dk1"/>
                </a:solidFill>
                <a:latin typeface="Times New Roman"/>
                <a:ea typeface="Times New Roman"/>
                <a:cs typeface="Times New Roman"/>
                <a:sym typeface="Times New Roman"/>
              </a:rPr>
              <a:t>System Boot and Initialization</a:t>
            </a:r>
            <a:r>
              <a:rPr lang="en-GB" sz="1200">
                <a:solidFill>
                  <a:schemeClr val="dk1"/>
                </a:solidFill>
                <a:latin typeface="Times New Roman"/>
                <a:ea typeface="Times New Roman"/>
                <a:cs typeface="Times New Roman"/>
                <a:sym typeface="Times New Roman"/>
              </a:rPr>
              <a:t>: The init manager is responsible for initializing the system hardware, mounting filesystems, setting up essential system parameters, and starting essential system services. It ensures that the system reaches a functional state.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200">
                <a:solidFill>
                  <a:schemeClr val="dk1"/>
                </a:solidFill>
                <a:latin typeface="Times New Roman"/>
                <a:ea typeface="Times New Roman"/>
                <a:cs typeface="Times New Roman"/>
                <a:sym typeface="Times New Roman"/>
              </a:rPr>
              <a:t>Service Management</a:t>
            </a:r>
            <a:r>
              <a:rPr lang="en-GB" sz="1200">
                <a:solidFill>
                  <a:schemeClr val="dk1"/>
                </a:solidFill>
                <a:latin typeface="Times New Roman"/>
                <a:ea typeface="Times New Roman"/>
                <a:cs typeface="Times New Roman"/>
                <a:sym typeface="Times New Roman"/>
              </a:rPr>
              <a:t>: It manages system services and daemons. This includes starting, stopping, restarting, and monitoring processes. Services can be system-level processes, user-level processes, or background daemons.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200">
                <a:solidFill>
                  <a:schemeClr val="dk1"/>
                </a:solidFill>
                <a:latin typeface="Times New Roman"/>
                <a:ea typeface="Times New Roman"/>
                <a:cs typeface="Times New Roman"/>
                <a:sym typeface="Times New Roman"/>
              </a:rPr>
              <a:t>Dependency Resolution</a:t>
            </a:r>
            <a:r>
              <a:rPr lang="en-GB" sz="1200">
                <a:solidFill>
                  <a:schemeClr val="dk1"/>
                </a:solidFill>
                <a:latin typeface="Times New Roman"/>
                <a:ea typeface="Times New Roman"/>
                <a:cs typeface="Times New Roman"/>
                <a:sym typeface="Times New Roman"/>
              </a:rPr>
              <a:t>: An init manager often manages service dependencies, ensuring that services are started in the correct order. For example, a database service may depend on a network service, so the init manager ensures the network service starts before the database service.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200">
                <a:solidFill>
                  <a:schemeClr val="dk1"/>
                </a:solidFill>
                <a:latin typeface="Times New Roman"/>
                <a:ea typeface="Times New Roman"/>
                <a:cs typeface="Times New Roman"/>
                <a:sym typeface="Times New Roman"/>
              </a:rPr>
              <a:t>Process Monitoring and Restart</a:t>
            </a:r>
            <a:r>
              <a:rPr lang="en-GB" sz="1200">
                <a:solidFill>
                  <a:schemeClr val="dk1"/>
                </a:solidFill>
                <a:latin typeface="Times New Roman"/>
                <a:ea typeface="Times New Roman"/>
                <a:cs typeface="Times New Roman"/>
                <a:sym typeface="Times New Roman"/>
              </a:rPr>
              <a:t>: It monitors running processes and can restart them if they fail or crash. This feature is crucial for maintaining system stability.</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200">
                <a:solidFill>
                  <a:schemeClr val="dk1"/>
                </a:solidFill>
                <a:latin typeface="Times New Roman"/>
                <a:ea typeface="Times New Roman"/>
                <a:cs typeface="Times New Roman"/>
                <a:sym typeface="Times New Roman"/>
              </a:rPr>
              <a:t>Shutdown and Reboot</a:t>
            </a:r>
            <a:r>
              <a:rPr lang="en-GB" sz="1200">
                <a:solidFill>
                  <a:schemeClr val="dk1"/>
                </a:solidFill>
                <a:latin typeface="Times New Roman"/>
                <a:ea typeface="Times New Roman"/>
                <a:cs typeface="Times New Roman"/>
                <a:sym typeface="Times New Roman"/>
              </a:rPr>
              <a:t>: The init manager handles the graceful shutdown or reboot of the system. It stops running services and ensures a clean system shutdown.</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8"/>
          <p:cNvSpPr txBox="1"/>
          <p:nvPr>
            <p:ph idx="1" type="subTitle"/>
          </p:nvPr>
        </p:nvSpPr>
        <p:spPr>
          <a:xfrm>
            <a:off x="311700" y="157225"/>
            <a:ext cx="8520600" cy="4664400"/>
          </a:xfrm>
          <a:prstGeom prst="rect">
            <a:avLst/>
          </a:prstGeom>
        </p:spPr>
        <p:txBody>
          <a:bodyPr anchorCtr="0" anchor="t" bIns="91425" lIns="91425" spcFirstLastPara="1" rIns="91425" wrap="square" tIns="91425">
            <a:normAutofit/>
          </a:bodyPr>
          <a:lstStyle/>
          <a:p>
            <a:pPr indent="0" lvl="0" marL="0" rtl="0" algn="l">
              <a:lnSpc>
                <a:spcPct val="94117"/>
              </a:lnSpc>
              <a:spcBef>
                <a:spcPts val="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Available Init Managers</a:t>
            </a:r>
            <a:endParaRPr b="1"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By default, the Yocto Project uses</a:t>
            </a:r>
            <a:r>
              <a:rPr lang="en-GB" sz="1200" u="sng">
                <a:solidFill>
                  <a:srgbClr val="000080"/>
                </a:solidFill>
                <a:latin typeface="Times New Roman"/>
                <a:ea typeface="Times New Roman"/>
                <a:cs typeface="Times New Roman"/>
                <a:sym typeface="Times New Roman"/>
                <a:hlinkClick r:id="rId3">
                  <a:extLst>
                    <a:ext uri="{A12FA001-AC4F-418D-AE19-62706E023703}">
                      <ahyp:hlinkClr val="tx"/>
                    </a:ext>
                  </a:extLst>
                </a:hlinkClick>
              </a:rPr>
              <a:t> </a:t>
            </a:r>
            <a:r>
              <a:rPr lang="en-GB"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SysVinit</a:t>
            </a:r>
            <a:r>
              <a:rPr lang="en-GB" sz="1200">
                <a:solidFill>
                  <a:schemeClr val="dk1"/>
                </a:solidFill>
                <a:latin typeface="Times New Roman"/>
                <a:ea typeface="Times New Roman"/>
                <a:cs typeface="Times New Roman"/>
                <a:sym typeface="Times New Roman"/>
              </a:rPr>
              <a:t> as the initialization manager. There is also support for BusyBox init, a simpler implementation, as well as support for systemd.</a:t>
            </a:r>
            <a:endParaRPr sz="1200">
              <a:solidFill>
                <a:schemeClr val="dk1"/>
              </a:solidFill>
              <a:latin typeface="Times New Roman"/>
              <a:ea typeface="Times New Roman"/>
              <a:cs typeface="Times New Roman"/>
              <a:sym typeface="Times New Roman"/>
            </a:endParaRPr>
          </a:p>
          <a:p>
            <a:pPr indent="0" lvl="0" marL="0" rtl="0" algn="l">
              <a:lnSpc>
                <a:spcPct val="94117"/>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What is SystemD Init Manager?</a:t>
            </a:r>
            <a:endParaRPr b="1"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en-GB" sz="1200">
                <a:solidFill>
                  <a:schemeClr val="dk1"/>
                </a:solidFill>
                <a:latin typeface="Times New Roman"/>
                <a:ea typeface="Times New Roman"/>
                <a:cs typeface="Times New Roman"/>
                <a:sym typeface="Times New Roman"/>
              </a:rPr>
              <a:t>SystemD is a full replacement for init with parallel starting of services, reduced shell overhead, increased security and resource limits for services, and other features that are used by many distributions.</a:t>
            </a:r>
            <a:endParaRPr sz="1200">
              <a:solidFill>
                <a:schemeClr val="dk1"/>
              </a:solidFill>
              <a:latin typeface="Times New Roman"/>
              <a:ea typeface="Times New Roman"/>
              <a:cs typeface="Times New Roman"/>
              <a:sym typeface="Times New Roman"/>
            </a:endParaRPr>
          </a:p>
          <a:p>
            <a:pPr indent="0" lvl="0" marL="0" rtl="0" algn="l">
              <a:lnSpc>
                <a:spcPct val="94117"/>
              </a:lnSpc>
              <a:spcBef>
                <a:spcPts val="1200"/>
              </a:spcBef>
              <a:spcAft>
                <a:spcPts val="0"/>
              </a:spcAft>
              <a:buNone/>
            </a:pPr>
            <a:r>
              <a:rPr b="1" lang="en-GB" sz="1200">
                <a:solidFill>
                  <a:schemeClr val="dk1"/>
                </a:solidFill>
                <a:latin typeface="Times New Roman"/>
                <a:ea typeface="Times New Roman"/>
                <a:cs typeface="Times New Roman"/>
                <a:sym typeface="Times New Roman"/>
              </a:rPr>
              <a:t>How to integrate SystemD in Yocto?</a:t>
            </a:r>
            <a:endParaRPr b="1" sz="1200">
              <a:solidFill>
                <a:schemeClr val="dk1"/>
              </a:solidFill>
              <a:latin typeface="Times New Roman"/>
              <a:ea typeface="Times New Roman"/>
              <a:cs typeface="Times New Roman"/>
              <a:sym typeface="Times New Roman"/>
            </a:endParaRPr>
          </a:p>
          <a:p>
            <a:pPr indent="457200" lvl="0" marL="0" rtl="0" algn="l">
              <a:lnSpc>
                <a:spcPct val="7840"/>
              </a:lnSpc>
              <a:spcBef>
                <a:spcPts val="1200"/>
              </a:spcBef>
              <a:spcAft>
                <a:spcPts val="0"/>
              </a:spcAft>
              <a:buNone/>
            </a:pPr>
            <a:r>
              <a:rPr lang="en-GB" sz="1200">
                <a:solidFill>
                  <a:schemeClr val="dk1"/>
                </a:solidFill>
                <a:latin typeface="Times New Roman"/>
                <a:ea typeface="Times New Roman"/>
                <a:cs typeface="Times New Roman"/>
                <a:sym typeface="Times New Roman"/>
              </a:rPr>
              <a:t>DISTRO_FEATURES:append = " systemd"</a:t>
            </a:r>
            <a:endParaRPr sz="1200">
              <a:solidFill>
                <a:schemeClr val="dk1"/>
              </a:solidFill>
              <a:latin typeface="Times New Roman"/>
              <a:ea typeface="Times New Roman"/>
              <a:cs typeface="Times New Roman"/>
              <a:sym typeface="Times New Roman"/>
            </a:endParaRPr>
          </a:p>
          <a:p>
            <a:pPr indent="457200" lvl="0" marL="0" rtl="0" algn="l">
              <a:lnSpc>
                <a:spcPct val="7840"/>
              </a:lnSpc>
              <a:spcBef>
                <a:spcPts val="1200"/>
              </a:spcBef>
              <a:spcAft>
                <a:spcPts val="0"/>
              </a:spcAft>
              <a:buNone/>
            </a:pPr>
            <a:r>
              <a:rPr lang="en-GB" sz="1200">
                <a:solidFill>
                  <a:schemeClr val="dk1"/>
                </a:solidFill>
                <a:latin typeface="Times New Roman"/>
                <a:ea typeface="Times New Roman"/>
                <a:cs typeface="Times New Roman"/>
                <a:sym typeface="Times New Roman"/>
              </a:rPr>
              <a:t>VIRTUAL-RUNTIME_init_manager = "systemd"</a:t>
            </a:r>
            <a:endParaRPr sz="1200">
              <a:solidFill>
                <a:schemeClr val="dk1"/>
              </a:solidFill>
              <a:latin typeface="Times New Roman"/>
              <a:ea typeface="Times New Roman"/>
              <a:cs typeface="Times New Roman"/>
              <a:sym typeface="Times New Roman"/>
            </a:endParaRPr>
          </a:p>
          <a:p>
            <a:pPr indent="457200" lvl="0" marL="0" rtl="0" algn="l">
              <a:lnSpc>
                <a:spcPct val="7840"/>
              </a:lnSpc>
              <a:spcBef>
                <a:spcPts val="1200"/>
              </a:spcBef>
              <a:spcAft>
                <a:spcPts val="0"/>
              </a:spcAft>
              <a:buNone/>
            </a:pPr>
            <a:r>
              <a:rPr lang="en-GB" sz="1200">
                <a:solidFill>
                  <a:schemeClr val="dk1"/>
                </a:solidFill>
                <a:latin typeface="Times New Roman"/>
                <a:ea typeface="Times New Roman"/>
                <a:cs typeface="Times New Roman"/>
                <a:sym typeface="Times New Roman"/>
              </a:rPr>
              <a:t>DISTRO_FEATURES_BACKFILL_CONSIDERED += "sysvinit"</a:t>
            </a:r>
            <a:endParaRPr sz="1200">
              <a:solidFill>
                <a:schemeClr val="dk1"/>
              </a:solidFill>
              <a:latin typeface="Times New Roman"/>
              <a:ea typeface="Times New Roman"/>
              <a:cs typeface="Times New Roman"/>
              <a:sym typeface="Times New Roman"/>
            </a:endParaRPr>
          </a:p>
          <a:p>
            <a:pPr indent="457200" lvl="0" marL="0" rtl="0" algn="l">
              <a:lnSpc>
                <a:spcPct val="7840"/>
              </a:lnSpc>
              <a:spcBef>
                <a:spcPts val="1200"/>
              </a:spcBef>
              <a:spcAft>
                <a:spcPts val="0"/>
              </a:spcAft>
              <a:buNone/>
            </a:pPr>
            <a:r>
              <a:rPr lang="en-GB" sz="1200">
                <a:solidFill>
                  <a:schemeClr val="dk1"/>
                </a:solidFill>
                <a:latin typeface="Times New Roman"/>
                <a:ea typeface="Times New Roman"/>
                <a:cs typeface="Times New Roman"/>
                <a:sym typeface="Times New Roman"/>
              </a:rPr>
              <a:t>VIRTUAL-RUNTIME_initscripts = "systemd-compat-units"</a:t>
            </a:r>
            <a:endParaRPr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en-GB" sz="1200">
                <a:solidFill>
                  <a:srgbClr val="188038"/>
                </a:solidFill>
                <a:latin typeface="Roboto Mono"/>
                <a:ea typeface="Roboto Mono"/>
                <a:cs typeface="Roboto Mono"/>
                <a:sym typeface="Roboto Mono"/>
              </a:rPr>
              <a:t>DISTRO_FEATURES_append = "systemd"</a:t>
            </a:r>
            <a:r>
              <a:rPr lang="en-GB" sz="1200">
                <a:solidFill>
                  <a:schemeClr val="dk1"/>
                </a:solidFill>
                <a:latin typeface="Times New Roman"/>
                <a:ea typeface="Times New Roman"/>
                <a:cs typeface="Times New Roman"/>
                <a:sym typeface="Times New Roman"/>
              </a:rPr>
              <a:t> is used to specify that systemd is among the features your Linux distribution supports. It doesn't directly </a:t>
            </a:r>
            <a:r>
              <a:rPr lang="en-GB" sz="1200">
                <a:solidFill>
                  <a:schemeClr val="dk1"/>
                </a:solidFill>
                <a:latin typeface="Times New Roman"/>
                <a:ea typeface="Times New Roman"/>
                <a:cs typeface="Times New Roman"/>
                <a:sym typeface="Times New Roman"/>
              </a:rPr>
              <a:t>di</a:t>
            </a:r>
            <a:r>
              <a:rPr lang="en-GB" sz="1200">
                <a:solidFill>
                  <a:schemeClr val="dk1"/>
                </a:solidFill>
                <a:latin typeface="Times New Roman"/>
                <a:ea typeface="Times New Roman"/>
                <a:cs typeface="Times New Roman"/>
                <a:sym typeface="Times New Roman"/>
              </a:rPr>
              <a:t>ctate the init system.</a:t>
            </a:r>
            <a:endParaRPr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200">
                <a:solidFill>
                  <a:srgbClr val="188038"/>
                </a:solidFill>
                <a:latin typeface="Roboto Mono"/>
                <a:ea typeface="Roboto Mono"/>
                <a:cs typeface="Roboto Mono"/>
                <a:sym typeface="Roboto Mono"/>
              </a:rPr>
              <a:t>VIRTUAL-RUNTIME_init_manager = "systemd"</a:t>
            </a:r>
            <a:r>
              <a:rPr lang="en-GB" sz="1200">
                <a:solidFill>
                  <a:schemeClr val="dk1"/>
                </a:solidFill>
                <a:latin typeface="Times New Roman"/>
                <a:ea typeface="Times New Roman"/>
                <a:cs typeface="Times New Roman"/>
                <a:sym typeface="Times New Roman"/>
              </a:rPr>
              <a:t> explicitly specifies systemd as the init system for your distribution, ensuring that systemd is used for managing system initialization and services.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9"/>
          <p:cNvSpPr txBox="1"/>
          <p:nvPr>
            <p:ph idx="1" type="subTitle"/>
          </p:nvPr>
        </p:nvSpPr>
        <p:spPr>
          <a:xfrm>
            <a:off x="311700" y="509100"/>
            <a:ext cx="8520600" cy="3908100"/>
          </a:xfrm>
          <a:prstGeom prst="rect">
            <a:avLst/>
          </a:prstGeom>
        </p:spPr>
        <p:txBody>
          <a:bodyPr anchorCtr="0" anchor="t" bIns="91425" lIns="91425" spcFirstLastPara="1" rIns="91425" wrap="square" tIns="91425">
            <a:normAutofit/>
          </a:bodyPr>
          <a:lstStyle/>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In practical terms, by setting </a:t>
            </a:r>
            <a:r>
              <a:rPr lang="en-GB" sz="1200">
                <a:solidFill>
                  <a:srgbClr val="188038"/>
                </a:solidFill>
                <a:latin typeface="Roboto Mono"/>
                <a:ea typeface="Roboto Mono"/>
                <a:cs typeface="Roboto Mono"/>
                <a:sym typeface="Roboto Mono"/>
              </a:rPr>
              <a:t>DISTRO_FEATURES_BACKFILL_CONSIDERED += "sysvinit"</a:t>
            </a:r>
            <a:r>
              <a:rPr lang="en-GB" sz="1200">
                <a:solidFill>
                  <a:schemeClr val="dk1"/>
                </a:solidFill>
                <a:latin typeface="Times New Roman"/>
                <a:ea typeface="Times New Roman"/>
                <a:cs typeface="Times New Roman"/>
                <a:sym typeface="Times New Roman"/>
              </a:rPr>
              <a:t>, you are ensuring that the "sysvinit" feature is included in the consideration process when determining the features that your Linux distribution supports. This can be useful when you want to ensure compatibility or support for software or components that rely on the SysVinit init system or related features.</a:t>
            </a:r>
            <a:endParaRPr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systemd-compat-units</a:t>
            </a:r>
            <a:r>
              <a:rPr lang="en-GB" sz="1200">
                <a:solidFill>
                  <a:schemeClr val="dk1"/>
                </a:solidFill>
                <a:latin typeface="Times New Roman"/>
                <a:ea typeface="Times New Roman"/>
                <a:cs typeface="Times New Roman"/>
                <a:sym typeface="Times New Roman"/>
              </a:rPr>
              <a:t>: This specific value for </a:t>
            </a:r>
            <a:r>
              <a:rPr lang="en-GB" sz="1200">
                <a:solidFill>
                  <a:srgbClr val="188038"/>
                </a:solidFill>
                <a:latin typeface="Roboto Mono"/>
                <a:ea typeface="Roboto Mono"/>
                <a:cs typeface="Roboto Mono"/>
                <a:sym typeface="Roboto Mono"/>
              </a:rPr>
              <a:t>VIRTUAL-RUNTIME_initscripts</a:t>
            </a:r>
            <a:r>
              <a:rPr lang="en-GB" sz="1200">
                <a:solidFill>
                  <a:schemeClr val="dk1"/>
                </a:solidFill>
                <a:latin typeface="Times New Roman"/>
                <a:ea typeface="Times New Roman"/>
                <a:cs typeface="Times New Roman"/>
                <a:sym typeface="Times New Roman"/>
              </a:rPr>
              <a:t> refers to a set of compatibility units designed to work with systemd. These units are used to launch and manage services that rely on SysVinit-style init scripts.</a:t>
            </a:r>
            <a:endParaRPr sz="1200">
              <a:solidFill>
                <a:schemeClr val="dk1"/>
              </a:solidFill>
              <a:latin typeface="Times New Roman"/>
              <a:ea typeface="Times New Roman"/>
              <a:cs typeface="Times New Roman"/>
              <a:sym typeface="Times New Roman"/>
            </a:endParaRPr>
          </a:p>
          <a:p>
            <a:pPr indent="0" lvl="0" marL="0" rtl="0" algn="l">
              <a:lnSpc>
                <a:spcPct val="94117"/>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Comparision between Init Managers</a:t>
            </a:r>
            <a:endParaRPr b="1"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In systems with SysVinit or BusyBox init, services load sequentially (i.e. one by one) during init and parallelization is not supported. With systemd, services start in parallel. This method can have an impact on the startup performance of a given service, though systemd will also provide more services by default, therefore increasing the total system boot time. systemd also substantially increases system size because of its multiple components and the extra dependencies it pulls.</a:t>
            </a:r>
            <a:endParaRPr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200">
                <a:solidFill>
                  <a:schemeClr val="dk1"/>
                </a:solidFill>
                <a:latin typeface="Times New Roman"/>
                <a:ea typeface="Times New Roman"/>
                <a:cs typeface="Times New Roman"/>
                <a:sym typeface="Times New Roman"/>
              </a:rPr>
              <a:t>On the contrary, BusyBox init is the simplest and the lightest solution and also comes with BusyBox mdev as device manager, a lighter replacement to</a:t>
            </a:r>
            <a:r>
              <a:rPr lang="en-GB" sz="1200" u="sng">
                <a:solidFill>
                  <a:srgbClr val="000080"/>
                </a:solidFill>
                <a:latin typeface="Times New Roman"/>
                <a:ea typeface="Times New Roman"/>
                <a:cs typeface="Times New Roman"/>
                <a:sym typeface="Times New Roman"/>
                <a:hlinkClick r:id="rId3">
                  <a:extLst>
                    <a:ext uri="{A12FA001-AC4F-418D-AE19-62706E023703}">
                      <ahyp:hlinkClr val="tx"/>
                    </a:ext>
                  </a:extLst>
                </a:hlinkClick>
              </a:rPr>
              <a:t> </a:t>
            </a:r>
            <a:r>
              <a:rPr lang="en-GB"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udev</a:t>
            </a:r>
            <a:r>
              <a:rPr lang="en-GB" sz="1200">
                <a:solidFill>
                  <a:schemeClr val="dk1"/>
                </a:solidFill>
                <a:latin typeface="Times New Roman"/>
                <a:ea typeface="Times New Roman"/>
                <a:cs typeface="Times New Roman"/>
                <a:sym typeface="Times New Roman"/>
              </a:rPr>
              <a:t>, which SysVinit and systemd both use.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0"/>
          <p:cNvSpPr txBox="1"/>
          <p:nvPr>
            <p:ph idx="1" type="subTitle"/>
          </p:nvPr>
        </p:nvSpPr>
        <p:spPr>
          <a:xfrm>
            <a:off x="311700" y="266125"/>
            <a:ext cx="8520600" cy="462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GB" sz="2300" u="sng">
                <a:solidFill>
                  <a:schemeClr val="dk1"/>
                </a:solidFill>
                <a:latin typeface="Times New Roman"/>
                <a:ea typeface="Times New Roman"/>
                <a:cs typeface="Times New Roman"/>
                <a:sym typeface="Times New Roman"/>
              </a:rPr>
              <a:t>SystemdD Service Recipe</a:t>
            </a:r>
            <a:endParaRPr b="1" sz="2300" u="sng">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7826"/>
              <a:buFont typeface="Arial"/>
              <a:buNone/>
            </a:pPr>
            <a:r>
              <a:t/>
            </a:r>
            <a:endParaRPr b="1" sz="2300" u="sng">
              <a:solidFill>
                <a:schemeClr val="dk1"/>
              </a:solidFill>
              <a:latin typeface="Times New Roman"/>
              <a:ea typeface="Times New Roman"/>
              <a:cs typeface="Times New Roman"/>
              <a:sym typeface="Times New Roman"/>
            </a:endParaRPr>
          </a:p>
          <a:p>
            <a:pPr indent="0" lvl="0" marL="0" rtl="0" algn="l">
              <a:lnSpc>
                <a:spcPct val="94117"/>
              </a:lnSpc>
              <a:spcBef>
                <a:spcPts val="0"/>
              </a:spcBef>
              <a:spcAft>
                <a:spcPts val="0"/>
              </a:spcAft>
              <a:buClr>
                <a:schemeClr val="dk1"/>
              </a:buClr>
              <a:buSzPct val="64705"/>
              <a:buFont typeface="Arial"/>
              <a:buNone/>
            </a:pPr>
            <a:r>
              <a:rPr b="1" lang="en-GB" sz="1700">
                <a:solidFill>
                  <a:schemeClr val="dk1"/>
                </a:solidFill>
                <a:latin typeface="Times New Roman"/>
                <a:ea typeface="Times New Roman"/>
                <a:cs typeface="Times New Roman"/>
                <a:sym typeface="Times New Roman"/>
              </a:rPr>
              <a:t>What is SystemD Service?</a:t>
            </a:r>
            <a:endParaRPr b="1" sz="17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ct val="91666"/>
              <a:buFont typeface="Arial"/>
              <a:buNone/>
            </a:pPr>
            <a:r>
              <a:rPr lang="en-GB" sz="1200">
                <a:solidFill>
                  <a:schemeClr val="dk1"/>
                </a:solidFill>
                <a:latin typeface="Times New Roman"/>
                <a:ea typeface="Times New Roman"/>
                <a:cs typeface="Times New Roman"/>
                <a:sym typeface="Times New Roman"/>
              </a:rPr>
              <a:t>A systemd service is a unit of work that can be started, stopped, or managed by systemd. These services can be custom applications, daemons, or system-level tasks. Systemd services are defined by service unit files (usually with a </a:t>
            </a:r>
            <a:r>
              <a:rPr lang="en-GB" sz="1200">
                <a:solidFill>
                  <a:srgbClr val="188038"/>
                </a:solidFill>
                <a:latin typeface="Roboto Mono"/>
                <a:ea typeface="Roboto Mono"/>
                <a:cs typeface="Roboto Mono"/>
                <a:sym typeface="Roboto Mono"/>
              </a:rPr>
              <a:t>.service</a:t>
            </a:r>
            <a:r>
              <a:rPr lang="en-GB" sz="1200">
                <a:solidFill>
                  <a:schemeClr val="dk1"/>
                </a:solidFill>
                <a:latin typeface="Times New Roman"/>
                <a:ea typeface="Times New Roman"/>
                <a:cs typeface="Times New Roman"/>
                <a:sym typeface="Times New Roman"/>
              </a:rPr>
              <a:t> extension) that contain configuration information for managing the service's behavior.</a:t>
            </a:r>
            <a:endParaRPr sz="1200">
              <a:solidFill>
                <a:schemeClr val="dk1"/>
              </a:solidFill>
              <a:latin typeface="Times New Roman"/>
              <a:ea typeface="Times New Roman"/>
              <a:cs typeface="Times New Roman"/>
              <a:sym typeface="Times New Roman"/>
            </a:endParaRPr>
          </a:p>
          <a:p>
            <a:pPr indent="0" lvl="0" marL="0" rtl="0" algn="l">
              <a:lnSpc>
                <a:spcPct val="94117"/>
              </a:lnSpc>
              <a:spcBef>
                <a:spcPts val="1200"/>
              </a:spcBef>
              <a:spcAft>
                <a:spcPts val="0"/>
              </a:spcAft>
              <a:buClr>
                <a:schemeClr val="dk1"/>
              </a:buClr>
              <a:buSzPct val="64705"/>
              <a:buFont typeface="Arial"/>
              <a:buNone/>
            </a:pPr>
            <a:r>
              <a:rPr b="1" lang="en-GB" sz="1700">
                <a:solidFill>
                  <a:schemeClr val="dk1"/>
                </a:solidFill>
                <a:latin typeface="Times New Roman"/>
                <a:ea typeface="Times New Roman"/>
                <a:cs typeface="Times New Roman"/>
                <a:sym typeface="Times New Roman"/>
              </a:rPr>
              <a:t>Why to use SystemD Service?</a:t>
            </a:r>
            <a:endParaRPr b="1" sz="1700">
              <a:solidFill>
                <a:schemeClr val="dk1"/>
              </a:solidFill>
              <a:latin typeface="Times New Roman"/>
              <a:ea typeface="Times New Roman"/>
              <a:cs typeface="Times New Roman"/>
              <a:sym typeface="Times New Roman"/>
            </a:endParaRPr>
          </a:p>
          <a:p>
            <a:pPr indent="-293211" lvl="0" marL="457200" rtl="0" algn="l">
              <a:lnSpc>
                <a:spcPct val="115000"/>
              </a:lnSpc>
              <a:spcBef>
                <a:spcPts val="1200"/>
              </a:spcBef>
              <a:spcAft>
                <a:spcPts val="0"/>
              </a:spcAft>
              <a:buClr>
                <a:schemeClr val="dk1"/>
              </a:buClr>
              <a:buSzPct val="91666"/>
              <a:buChar char="●"/>
            </a:pPr>
            <a:r>
              <a:rPr b="1" lang="en-GB" sz="1200">
                <a:solidFill>
                  <a:schemeClr val="dk1"/>
                </a:solidFill>
                <a:latin typeface="Times New Roman"/>
                <a:ea typeface="Times New Roman"/>
                <a:cs typeface="Times New Roman"/>
                <a:sym typeface="Times New Roman"/>
              </a:rPr>
              <a:t>Parallelization</a:t>
            </a:r>
            <a:r>
              <a:rPr lang="en-GB" sz="1200">
                <a:solidFill>
                  <a:schemeClr val="dk1"/>
                </a:solidFill>
                <a:latin typeface="Times New Roman"/>
                <a:ea typeface="Times New Roman"/>
                <a:cs typeface="Times New Roman"/>
                <a:sym typeface="Times New Roman"/>
              </a:rPr>
              <a:t>: Systemd can start and manage services in parallel, reducing boot times.</a:t>
            </a:r>
            <a:endParaRPr sz="12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91666"/>
              <a:buChar char="●"/>
            </a:pPr>
            <a:r>
              <a:rPr b="1" lang="en-GB" sz="1200">
                <a:solidFill>
                  <a:schemeClr val="dk1"/>
                </a:solidFill>
                <a:latin typeface="Times New Roman"/>
                <a:ea typeface="Times New Roman"/>
                <a:cs typeface="Times New Roman"/>
                <a:sym typeface="Times New Roman"/>
              </a:rPr>
              <a:t>Dependency Management</a:t>
            </a:r>
            <a:r>
              <a:rPr lang="en-GB" sz="1200">
                <a:solidFill>
                  <a:schemeClr val="dk1"/>
                </a:solidFill>
                <a:latin typeface="Times New Roman"/>
                <a:ea typeface="Times New Roman"/>
                <a:cs typeface="Times New Roman"/>
                <a:sym typeface="Times New Roman"/>
              </a:rPr>
              <a:t>: It handles service dependencies, ensuring services start in the correct order.</a:t>
            </a:r>
            <a:endParaRPr sz="12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91666"/>
              <a:buChar char="●"/>
            </a:pPr>
            <a:r>
              <a:rPr b="1" lang="en-GB" sz="1200">
                <a:solidFill>
                  <a:schemeClr val="dk1"/>
                </a:solidFill>
                <a:latin typeface="Times New Roman"/>
                <a:ea typeface="Times New Roman"/>
                <a:cs typeface="Times New Roman"/>
                <a:sym typeface="Times New Roman"/>
              </a:rPr>
              <a:t>Logging</a:t>
            </a:r>
            <a:r>
              <a:rPr lang="en-GB" sz="1200">
                <a:solidFill>
                  <a:schemeClr val="dk1"/>
                </a:solidFill>
                <a:latin typeface="Times New Roman"/>
                <a:ea typeface="Times New Roman"/>
                <a:cs typeface="Times New Roman"/>
                <a:sym typeface="Times New Roman"/>
              </a:rPr>
              <a:t>: Systemd collects and manages service logs, making it easier to troubleshoot issues.</a:t>
            </a:r>
            <a:endParaRPr sz="12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91666"/>
              <a:buChar char="●"/>
            </a:pPr>
            <a:r>
              <a:rPr b="1" lang="en-GB" sz="1200">
                <a:solidFill>
                  <a:schemeClr val="dk1"/>
                </a:solidFill>
                <a:latin typeface="Times New Roman"/>
                <a:ea typeface="Times New Roman"/>
                <a:cs typeface="Times New Roman"/>
                <a:sym typeface="Times New Roman"/>
              </a:rPr>
              <a:t>Resource Management</a:t>
            </a:r>
            <a:r>
              <a:rPr lang="en-GB" sz="1200">
                <a:solidFill>
                  <a:schemeClr val="dk1"/>
                </a:solidFill>
                <a:latin typeface="Times New Roman"/>
                <a:ea typeface="Times New Roman"/>
                <a:cs typeface="Times New Roman"/>
                <a:sym typeface="Times New Roman"/>
              </a:rPr>
              <a:t>: Systemd can set resource limits for services, enhancing system stability.</a:t>
            </a:r>
            <a:endParaRPr sz="12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91666"/>
              <a:buChar char="●"/>
            </a:pPr>
            <a:r>
              <a:rPr b="1" lang="en-GB" sz="1200">
                <a:solidFill>
                  <a:schemeClr val="dk1"/>
                </a:solidFill>
                <a:latin typeface="Times New Roman"/>
                <a:ea typeface="Times New Roman"/>
                <a:cs typeface="Times New Roman"/>
                <a:sym typeface="Times New Roman"/>
              </a:rPr>
              <a:t>Service Recovery</a:t>
            </a:r>
            <a:r>
              <a:rPr lang="en-GB" sz="1200">
                <a:solidFill>
                  <a:schemeClr val="dk1"/>
                </a:solidFill>
                <a:latin typeface="Times New Roman"/>
                <a:ea typeface="Times New Roman"/>
                <a:cs typeface="Times New Roman"/>
                <a:sym typeface="Times New Roman"/>
              </a:rPr>
              <a:t>: It can automatically restart failed services, improving system reliability.</a:t>
            </a:r>
            <a:endParaRPr sz="12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91666"/>
              <a:buChar char="●"/>
            </a:pPr>
            <a:r>
              <a:rPr b="1" lang="en-GB" sz="1200">
                <a:solidFill>
                  <a:schemeClr val="dk1"/>
                </a:solidFill>
                <a:latin typeface="Times New Roman"/>
                <a:ea typeface="Times New Roman"/>
                <a:cs typeface="Times New Roman"/>
                <a:sym typeface="Times New Roman"/>
              </a:rPr>
              <a:t>Standardization</a:t>
            </a:r>
            <a:r>
              <a:rPr lang="en-GB" sz="1200">
                <a:solidFill>
                  <a:schemeClr val="dk1"/>
                </a:solidFill>
                <a:latin typeface="Times New Roman"/>
                <a:ea typeface="Times New Roman"/>
                <a:cs typeface="Times New Roman"/>
                <a:sym typeface="Times New Roman"/>
              </a:rPr>
              <a:t>: Systemd is widely adopted in modern Linux distributions, providing consistency across systems.</a:t>
            </a:r>
            <a:endParaRPr sz="1200">
              <a:solidFill>
                <a:schemeClr val="dk1"/>
              </a:solidFill>
              <a:latin typeface="Times New Roman"/>
              <a:ea typeface="Times New Roman"/>
              <a:cs typeface="Times New Roman"/>
              <a:sym typeface="Times New Roman"/>
            </a:endParaRPr>
          </a:p>
          <a:p>
            <a:pPr indent="0" lvl="0" marL="0" rtl="0" algn="l">
              <a:lnSpc>
                <a:spcPct val="94117"/>
              </a:lnSpc>
              <a:spcBef>
                <a:spcPts val="1200"/>
              </a:spcBef>
              <a:spcAft>
                <a:spcPts val="0"/>
              </a:spcAft>
              <a:buNone/>
            </a:pPr>
            <a:r>
              <a:rPr b="1" lang="en-GB" sz="1700">
                <a:solidFill>
                  <a:schemeClr val="dk1"/>
                </a:solidFill>
                <a:latin typeface="Times New Roman"/>
                <a:ea typeface="Times New Roman"/>
                <a:cs typeface="Times New Roman"/>
                <a:sym typeface="Times New Roman"/>
              </a:rPr>
              <a:t>How to write a Recipe for SystemD Service?</a:t>
            </a:r>
            <a:endParaRPr b="1" sz="1700">
              <a:solidFill>
                <a:schemeClr val="dk1"/>
              </a:solidFill>
              <a:latin typeface="Times New Roman"/>
              <a:ea typeface="Times New Roman"/>
              <a:cs typeface="Times New Roman"/>
              <a:sym typeface="Times New Roman"/>
            </a:endParaRPr>
          </a:p>
          <a:p>
            <a:pPr indent="-293211" lvl="0" marL="457200" rtl="0" algn="l">
              <a:lnSpc>
                <a:spcPct val="115000"/>
              </a:lnSpc>
              <a:spcBef>
                <a:spcPts val="1200"/>
              </a:spcBef>
              <a:spcAft>
                <a:spcPts val="0"/>
              </a:spcAft>
              <a:buClr>
                <a:schemeClr val="dk1"/>
              </a:buClr>
              <a:buSzPct val="91666"/>
              <a:buChar char="●"/>
            </a:pPr>
            <a:r>
              <a:rPr lang="en-GB" sz="1200">
                <a:solidFill>
                  <a:schemeClr val="dk1"/>
                </a:solidFill>
                <a:latin typeface="Times New Roman"/>
                <a:ea typeface="Times New Roman"/>
                <a:cs typeface="Times New Roman"/>
                <a:sym typeface="Times New Roman"/>
              </a:rPr>
              <a:t>Create a code or script if necessary.</a:t>
            </a:r>
            <a:endParaRPr sz="12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91666"/>
              <a:buChar char="●"/>
            </a:pPr>
            <a:r>
              <a:rPr lang="en-GB" sz="1200">
                <a:solidFill>
                  <a:schemeClr val="dk1"/>
                </a:solidFill>
                <a:latin typeface="Times New Roman"/>
                <a:ea typeface="Times New Roman"/>
                <a:cs typeface="Times New Roman"/>
                <a:sym typeface="Times New Roman"/>
              </a:rPr>
              <a:t>Create a </a:t>
            </a:r>
            <a:r>
              <a:rPr lang="en-GB" sz="1200">
                <a:solidFill>
                  <a:srgbClr val="188038"/>
                </a:solidFill>
                <a:latin typeface="Roboto Mono"/>
                <a:ea typeface="Roboto Mono"/>
                <a:cs typeface="Roboto Mono"/>
                <a:sym typeface="Roboto Mono"/>
              </a:rPr>
              <a:t>.service</a:t>
            </a:r>
            <a:r>
              <a:rPr lang="en-GB" sz="1200">
                <a:solidFill>
                  <a:schemeClr val="dk1"/>
                </a:solidFill>
                <a:latin typeface="Times New Roman"/>
                <a:ea typeface="Times New Roman"/>
                <a:cs typeface="Times New Roman"/>
                <a:sym typeface="Times New Roman"/>
              </a:rPr>
              <a:t> unit file that defines the service's behavior.</a:t>
            </a:r>
            <a:endParaRPr sz="12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91666"/>
              <a:buChar char="●"/>
            </a:pPr>
            <a:r>
              <a:rPr lang="en-GB" sz="1200">
                <a:solidFill>
                  <a:schemeClr val="dk1"/>
                </a:solidFill>
                <a:latin typeface="Times New Roman"/>
                <a:ea typeface="Times New Roman"/>
                <a:cs typeface="Times New Roman"/>
                <a:sym typeface="Times New Roman"/>
              </a:rPr>
              <a:t>Place the </a:t>
            </a:r>
            <a:r>
              <a:rPr lang="en-GB" sz="1200">
                <a:solidFill>
                  <a:srgbClr val="188038"/>
                </a:solidFill>
                <a:latin typeface="Roboto Mono"/>
                <a:ea typeface="Roboto Mono"/>
                <a:cs typeface="Roboto Mono"/>
                <a:sym typeface="Roboto Mono"/>
              </a:rPr>
              <a:t>.service</a:t>
            </a:r>
            <a:r>
              <a:rPr lang="en-GB" sz="1200">
                <a:solidFill>
                  <a:schemeClr val="dk1"/>
                </a:solidFill>
                <a:latin typeface="Times New Roman"/>
                <a:ea typeface="Times New Roman"/>
                <a:cs typeface="Times New Roman"/>
                <a:sym typeface="Times New Roman"/>
              </a:rPr>
              <a:t> file and code/script files in a location within your recipe (e.g., in the </a:t>
            </a:r>
            <a:r>
              <a:rPr lang="en-GB" sz="1200">
                <a:solidFill>
                  <a:srgbClr val="188038"/>
                </a:solidFill>
                <a:latin typeface="Roboto Mono"/>
                <a:ea typeface="Roboto Mono"/>
                <a:cs typeface="Roboto Mono"/>
                <a:sym typeface="Roboto Mono"/>
              </a:rPr>
              <a:t>files</a:t>
            </a:r>
            <a:r>
              <a:rPr lang="en-GB" sz="1200">
                <a:solidFill>
                  <a:schemeClr val="dk1"/>
                </a:solidFill>
                <a:latin typeface="Times New Roman"/>
                <a:ea typeface="Times New Roman"/>
                <a:cs typeface="Times New Roman"/>
                <a:sym typeface="Times New Roman"/>
              </a:rPr>
              <a:t> directory).</a:t>
            </a:r>
            <a:endParaRPr sz="12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91666"/>
              <a:buChar char="●"/>
            </a:pPr>
            <a:r>
              <a:rPr lang="en-GB" sz="1200">
                <a:solidFill>
                  <a:schemeClr val="dk1"/>
                </a:solidFill>
                <a:latin typeface="Times New Roman"/>
                <a:ea typeface="Times New Roman"/>
                <a:cs typeface="Times New Roman"/>
                <a:sym typeface="Times New Roman"/>
              </a:rPr>
              <a:t>In the recipe file (</a:t>
            </a:r>
            <a:r>
              <a:rPr lang="en-GB" sz="1200">
                <a:solidFill>
                  <a:srgbClr val="188038"/>
                </a:solidFill>
                <a:latin typeface="Roboto Mono"/>
                <a:ea typeface="Roboto Mono"/>
                <a:cs typeface="Roboto Mono"/>
                <a:sym typeface="Roboto Mono"/>
              </a:rPr>
              <a:t>.bb</a:t>
            </a:r>
            <a:r>
              <a:rPr lang="en-GB" sz="1200">
                <a:solidFill>
                  <a:schemeClr val="dk1"/>
                </a:solidFill>
                <a:latin typeface="Times New Roman"/>
                <a:ea typeface="Times New Roman"/>
                <a:cs typeface="Times New Roman"/>
                <a:sym typeface="Times New Roman"/>
              </a:rPr>
              <a:t>), use </a:t>
            </a:r>
            <a:r>
              <a:rPr lang="en-GB" sz="1200">
                <a:solidFill>
                  <a:srgbClr val="188038"/>
                </a:solidFill>
                <a:latin typeface="Roboto Mono"/>
                <a:ea typeface="Roboto Mono"/>
                <a:cs typeface="Roboto Mono"/>
                <a:sym typeface="Roboto Mono"/>
              </a:rPr>
              <a:t>do_install</a:t>
            </a:r>
            <a:r>
              <a:rPr lang="en-GB" sz="1200">
                <a:solidFill>
                  <a:schemeClr val="dk1"/>
                </a:solidFill>
                <a:latin typeface="Times New Roman"/>
                <a:ea typeface="Times New Roman"/>
                <a:cs typeface="Times New Roman"/>
                <a:sym typeface="Times New Roman"/>
              </a:rPr>
              <a:t> to copy the </a:t>
            </a:r>
            <a:r>
              <a:rPr lang="en-GB" sz="1200">
                <a:solidFill>
                  <a:srgbClr val="188038"/>
                </a:solidFill>
                <a:latin typeface="Roboto Mono"/>
                <a:ea typeface="Roboto Mono"/>
                <a:cs typeface="Roboto Mono"/>
                <a:sym typeface="Roboto Mono"/>
              </a:rPr>
              <a:t>.service</a:t>
            </a:r>
            <a:r>
              <a:rPr lang="en-GB" sz="1200">
                <a:solidFill>
                  <a:schemeClr val="dk1"/>
                </a:solidFill>
                <a:latin typeface="Times New Roman"/>
                <a:ea typeface="Times New Roman"/>
                <a:cs typeface="Times New Roman"/>
                <a:sym typeface="Times New Roman"/>
              </a:rPr>
              <a:t> and/or code/script files to the appropriate location in the root filesystem.</a:t>
            </a:r>
            <a:endParaRPr sz="1200">
              <a:solidFill>
                <a:schemeClr val="dk1"/>
              </a:solidFill>
              <a:latin typeface="Times New Roman"/>
              <a:ea typeface="Times New Roman"/>
              <a:cs typeface="Times New Roman"/>
              <a:sym typeface="Times New Roman"/>
            </a:endParaRPr>
          </a:p>
          <a:p>
            <a:pPr indent="-293211" lvl="0" marL="457200" rtl="0" algn="l">
              <a:lnSpc>
                <a:spcPct val="115000"/>
              </a:lnSpc>
              <a:spcBef>
                <a:spcPts val="0"/>
              </a:spcBef>
              <a:spcAft>
                <a:spcPts val="0"/>
              </a:spcAft>
              <a:buClr>
                <a:schemeClr val="dk1"/>
              </a:buClr>
              <a:buSzPct val="91666"/>
              <a:buChar char="●"/>
            </a:pPr>
            <a:r>
              <a:rPr lang="en-GB" sz="1200">
                <a:solidFill>
                  <a:schemeClr val="dk1"/>
                </a:solidFill>
                <a:latin typeface="Times New Roman"/>
                <a:ea typeface="Times New Roman"/>
                <a:cs typeface="Times New Roman"/>
                <a:sym typeface="Times New Roman"/>
              </a:rPr>
              <a:t>Define any dependencies and metadata for your recipe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1"/>
          <p:cNvSpPr txBox="1"/>
          <p:nvPr>
            <p:ph idx="1" type="subTitle"/>
          </p:nvPr>
        </p:nvSpPr>
        <p:spPr>
          <a:xfrm>
            <a:off x="311700" y="351875"/>
            <a:ext cx="8520600" cy="4544700"/>
          </a:xfrm>
          <a:prstGeom prst="rect">
            <a:avLst/>
          </a:prstGeom>
        </p:spPr>
        <p:txBody>
          <a:bodyPr anchorCtr="0" anchor="t" bIns="91425" lIns="91425" spcFirstLastPara="1" rIns="91425" wrap="square" tIns="91425">
            <a:normAutofit lnSpcReduction="10000"/>
          </a:bodyPr>
          <a:lstStyle/>
          <a:p>
            <a:pPr indent="0" lvl="0" marL="0" rtl="0" algn="l">
              <a:lnSpc>
                <a:spcPct val="6818"/>
              </a:lnSpc>
              <a:spcBef>
                <a:spcPts val="1800"/>
              </a:spcBef>
              <a:spcAft>
                <a:spcPts val="0"/>
              </a:spcAft>
              <a:buClr>
                <a:schemeClr val="dk1"/>
              </a:buClr>
              <a:buSzPts val="1100"/>
              <a:buFont typeface="Arial"/>
              <a:buNone/>
            </a:pPr>
            <a:r>
              <a:rPr b="1" lang="en-GB" sz="1700">
                <a:solidFill>
                  <a:schemeClr val="dk1"/>
                </a:solidFill>
                <a:latin typeface="Times New Roman"/>
                <a:ea typeface="Times New Roman"/>
                <a:cs typeface="Times New Roman"/>
                <a:sym typeface="Times New Roman"/>
              </a:rPr>
              <a:t>Where to place Service File in Root Filesystem?</a:t>
            </a:r>
            <a:endParaRPr b="1" sz="17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Use the </a:t>
            </a:r>
            <a:r>
              <a:rPr lang="en-GB" sz="1200">
                <a:solidFill>
                  <a:srgbClr val="188038"/>
                </a:solidFill>
                <a:latin typeface="Roboto Mono"/>
                <a:ea typeface="Roboto Mono"/>
                <a:cs typeface="Roboto Mono"/>
                <a:sym typeface="Roboto Mono"/>
              </a:rPr>
              <a:t>do_install</a:t>
            </a:r>
            <a:r>
              <a:rPr lang="en-GB" sz="1200">
                <a:solidFill>
                  <a:schemeClr val="dk1"/>
                </a:solidFill>
                <a:latin typeface="Times New Roman"/>
                <a:ea typeface="Times New Roman"/>
                <a:cs typeface="Times New Roman"/>
                <a:sym typeface="Times New Roman"/>
              </a:rPr>
              <a:t> task in your Yocto recipe to specify where the </a:t>
            </a:r>
            <a:r>
              <a:rPr lang="en-GB" sz="1200">
                <a:solidFill>
                  <a:srgbClr val="188038"/>
                </a:solidFill>
                <a:latin typeface="Roboto Mono"/>
                <a:ea typeface="Roboto Mono"/>
                <a:cs typeface="Roboto Mono"/>
                <a:sym typeface="Roboto Mono"/>
              </a:rPr>
              <a:t>.service</a:t>
            </a:r>
            <a:r>
              <a:rPr lang="en-GB" sz="1200">
                <a:solidFill>
                  <a:schemeClr val="dk1"/>
                </a:solidFill>
                <a:latin typeface="Times New Roman"/>
                <a:ea typeface="Times New Roman"/>
                <a:cs typeface="Times New Roman"/>
                <a:sym typeface="Times New Roman"/>
              </a:rPr>
              <a:t> unit file should be placed in the root filesystem. The location typically follows the FHS (Filesystem Hierarchy Standard) and can be something like </a:t>
            </a:r>
            <a:r>
              <a:rPr lang="en-GB" sz="1200">
                <a:solidFill>
                  <a:srgbClr val="188038"/>
                </a:solidFill>
                <a:latin typeface="Roboto Mono"/>
                <a:ea typeface="Roboto Mono"/>
                <a:cs typeface="Roboto Mono"/>
                <a:sym typeface="Roboto Mono"/>
              </a:rPr>
              <a:t>${systemd_system_unitdir}/system</a:t>
            </a:r>
            <a:r>
              <a:rPr lang="en-GB"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94117"/>
              </a:lnSpc>
              <a:spcBef>
                <a:spcPts val="1200"/>
              </a:spcBef>
              <a:spcAft>
                <a:spcPts val="0"/>
              </a:spcAft>
              <a:buClr>
                <a:schemeClr val="dk1"/>
              </a:buClr>
              <a:buSzPts val="1100"/>
              <a:buFont typeface="Arial"/>
              <a:buNone/>
            </a:pPr>
            <a:r>
              <a:rPr b="1" lang="en-GB" sz="1700">
                <a:solidFill>
                  <a:schemeClr val="dk1"/>
                </a:solidFill>
                <a:latin typeface="Times New Roman"/>
                <a:ea typeface="Times New Roman"/>
                <a:cs typeface="Times New Roman"/>
                <a:sym typeface="Times New Roman"/>
              </a:rPr>
              <a:t>How to Enable the Service by Default?</a:t>
            </a:r>
            <a:endParaRPr b="1" sz="17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SYSTEMD_AUTO_ENABLE = "enable"</a:t>
            </a:r>
            <a:endParaRPr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None/>
            </a:pPr>
            <a:r>
              <a:rPr lang="en-GB" sz="1200">
                <a:solidFill>
                  <a:schemeClr val="dk1"/>
                </a:solidFill>
                <a:latin typeface="Times New Roman"/>
                <a:ea typeface="Times New Roman"/>
                <a:cs typeface="Times New Roman"/>
                <a:sym typeface="Times New Roman"/>
              </a:rPr>
              <a:t>SYSTEMD_SERVICE:${PN} = "sysd.service"</a:t>
            </a:r>
            <a:endParaRPr sz="1200">
              <a:solidFill>
                <a:schemeClr val="dk1"/>
              </a:solidFill>
              <a:latin typeface="Times New Roman"/>
              <a:ea typeface="Times New Roman"/>
              <a:cs typeface="Times New Roman"/>
              <a:sym typeface="Times New Roman"/>
            </a:endParaRPr>
          </a:p>
          <a:p>
            <a:pPr indent="0" lvl="0" marL="0" rtl="0" algn="l">
              <a:lnSpc>
                <a:spcPct val="6818"/>
              </a:lnSpc>
              <a:spcBef>
                <a:spcPts val="1800"/>
              </a:spcBef>
              <a:spcAft>
                <a:spcPts val="0"/>
              </a:spcAft>
              <a:buNone/>
            </a:pPr>
            <a:r>
              <a:rPr b="1" lang="en-GB" sz="1700">
                <a:solidFill>
                  <a:schemeClr val="dk1"/>
                </a:solidFill>
                <a:latin typeface="Times New Roman"/>
                <a:ea typeface="Times New Roman"/>
                <a:cs typeface="Times New Roman"/>
                <a:sym typeface="Times New Roman"/>
              </a:rPr>
              <a:t>Some Basic SystemD Commands</a:t>
            </a:r>
            <a:endParaRPr b="1" sz="17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rgbClr val="188038"/>
                </a:solidFill>
                <a:latin typeface="Roboto Mono"/>
                <a:ea typeface="Roboto Mono"/>
                <a:cs typeface="Roboto Mono"/>
                <a:sym typeface="Roboto Mono"/>
              </a:rPr>
              <a:t>systemctl status servicename</a:t>
            </a:r>
            <a:r>
              <a:rPr lang="en-GB" sz="1200">
                <a:solidFill>
                  <a:schemeClr val="dk1"/>
                </a:solidFill>
                <a:latin typeface="Times New Roman"/>
                <a:ea typeface="Times New Roman"/>
                <a:cs typeface="Times New Roman"/>
                <a:sym typeface="Times New Roman"/>
              </a:rPr>
              <a:t>: Check the status of a systemd service.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rgbClr val="188038"/>
                </a:solidFill>
                <a:latin typeface="Roboto Mono"/>
                <a:ea typeface="Roboto Mono"/>
                <a:cs typeface="Roboto Mono"/>
                <a:sym typeface="Roboto Mono"/>
              </a:rPr>
              <a:t>systemctl start servicename</a:t>
            </a:r>
            <a:r>
              <a:rPr lang="en-GB" sz="1200">
                <a:solidFill>
                  <a:schemeClr val="dk1"/>
                </a:solidFill>
                <a:latin typeface="Times New Roman"/>
                <a:ea typeface="Times New Roman"/>
                <a:cs typeface="Times New Roman"/>
                <a:sym typeface="Times New Roman"/>
              </a:rPr>
              <a:t>: Start a systemd service.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rgbClr val="188038"/>
                </a:solidFill>
                <a:latin typeface="Roboto Mono"/>
                <a:ea typeface="Roboto Mono"/>
                <a:cs typeface="Roboto Mono"/>
                <a:sym typeface="Roboto Mono"/>
              </a:rPr>
              <a:t>systemctl stop servicename</a:t>
            </a:r>
            <a:r>
              <a:rPr lang="en-GB" sz="1200">
                <a:solidFill>
                  <a:schemeClr val="dk1"/>
                </a:solidFill>
                <a:latin typeface="Times New Roman"/>
                <a:ea typeface="Times New Roman"/>
                <a:cs typeface="Times New Roman"/>
                <a:sym typeface="Times New Roman"/>
              </a:rPr>
              <a:t>: Stop a systemd service.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rgbClr val="188038"/>
                </a:solidFill>
                <a:latin typeface="Roboto Mono"/>
                <a:ea typeface="Roboto Mono"/>
                <a:cs typeface="Roboto Mono"/>
                <a:sym typeface="Roboto Mono"/>
              </a:rPr>
              <a:t>systemctl restart servicename</a:t>
            </a:r>
            <a:r>
              <a:rPr lang="en-GB" sz="1200">
                <a:solidFill>
                  <a:schemeClr val="dk1"/>
                </a:solidFill>
                <a:latin typeface="Times New Roman"/>
                <a:ea typeface="Times New Roman"/>
                <a:cs typeface="Times New Roman"/>
                <a:sym typeface="Times New Roman"/>
              </a:rPr>
              <a:t>: Restart a systemd service.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rgbClr val="188038"/>
                </a:solidFill>
                <a:latin typeface="Roboto Mono"/>
                <a:ea typeface="Roboto Mono"/>
                <a:cs typeface="Roboto Mono"/>
                <a:sym typeface="Roboto Mono"/>
              </a:rPr>
              <a:t>systemctl enable servicename</a:t>
            </a:r>
            <a:r>
              <a:rPr lang="en-GB" sz="1200">
                <a:solidFill>
                  <a:schemeClr val="dk1"/>
                </a:solidFill>
                <a:latin typeface="Times New Roman"/>
                <a:ea typeface="Times New Roman"/>
                <a:cs typeface="Times New Roman"/>
                <a:sym typeface="Times New Roman"/>
              </a:rPr>
              <a:t>: Enable a service to start at boot.</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rgbClr val="188038"/>
                </a:solidFill>
                <a:latin typeface="Roboto Mono"/>
                <a:ea typeface="Roboto Mono"/>
                <a:cs typeface="Roboto Mono"/>
                <a:sym typeface="Roboto Mono"/>
              </a:rPr>
              <a:t>systemctl disable servicename</a:t>
            </a:r>
            <a:r>
              <a:rPr lang="en-GB" sz="1200">
                <a:solidFill>
                  <a:schemeClr val="dk1"/>
                </a:solidFill>
                <a:latin typeface="Times New Roman"/>
                <a:ea typeface="Times New Roman"/>
                <a:cs typeface="Times New Roman"/>
                <a:sym typeface="Times New Roman"/>
              </a:rPr>
              <a:t>: Disable a service from starting at boot.</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rgbClr val="188038"/>
                </a:solidFill>
                <a:latin typeface="Roboto Mono"/>
                <a:ea typeface="Roboto Mono"/>
                <a:cs typeface="Roboto Mono"/>
                <a:sym typeface="Roboto Mono"/>
              </a:rPr>
              <a:t>systemctl daemon-reload </a:t>
            </a:r>
            <a:r>
              <a:rPr lang="en-GB" sz="1200">
                <a:solidFill>
                  <a:schemeClr val="dk1"/>
                </a:solidFill>
                <a:latin typeface="Times New Roman"/>
                <a:ea typeface="Times New Roman"/>
                <a:cs typeface="Times New Roman"/>
                <a:sym typeface="Times New Roman"/>
              </a:rPr>
              <a:t>: Reloads Systemd Daemons.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subTitle"/>
          </p:nvPr>
        </p:nvSpPr>
        <p:spPr>
          <a:xfrm>
            <a:off x="311700" y="194650"/>
            <a:ext cx="8520600" cy="476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GB" sz="1100">
                <a:solidFill>
                  <a:schemeClr val="dk1"/>
                </a:solidFill>
                <a:latin typeface="Times New Roman"/>
                <a:ea typeface="Times New Roman"/>
                <a:cs typeface="Times New Roman"/>
                <a:sym typeface="Times New Roman"/>
              </a:rPr>
              <a:t>Make Changes in local.conf</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Change Machine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Change source path</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Set following</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RM_OLD_IMAGE = "1"</a:t>
            </a:r>
            <a:br>
              <a:rPr lang="en-GB" sz="1200">
                <a:solidFill>
                  <a:schemeClr val="dk1"/>
                </a:solidFill>
                <a:latin typeface="Times New Roman"/>
                <a:ea typeface="Times New Roman"/>
                <a:cs typeface="Times New Roman"/>
                <a:sym typeface="Times New Roman"/>
              </a:rPr>
            </a:br>
            <a:r>
              <a:rPr lang="en-GB" sz="1200">
                <a:solidFill>
                  <a:schemeClr val="dk1"/>
                </a:solidFill>
                <a:latin typeface="Times New Roman"/>
                <a:ea typeface="Times New Roman"/>
                <a:cs typeface="Times New Roman"/>
                <a:sym typeface="Times New Roman"/>
              </a:rPr>
              <a:t>INHERIT += "rm_work"</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1100">
                <a:solidFill>
                  <a:schemeClr val="dk1"/>
                </a:solidFill>
                <a:latin typeface="Times New Roman"/>
                <a:ea typeface="Times New Roman"/>
                <a:cs typeface="Times New Roman"/>
                <a:sym typeface="Times New Roman"/>
              </a:rPr>
              <a:t>Build Image</a:t>
            </a:r>
            <a:endParaRPr b="1" sz="11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Execute the following command from build folder</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bibake core-image-full-cmdline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This will take a while, depending upon the Image and the specs of your system and the Internet connection.</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On first build it will take time, later when we will make small changes, it will only build the changes, not the full image.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And will add these changes to our image file</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100">
                <a:solidFill>
                  <a:schemeClr val="dk1"/>
                </a:solidFill>
                <a:latin typeface="Times New Roman"/>
                <a:ea typeface="Times New Roman"/>
                <a:cs typeface="Times New Roman"/>
                <a:sym typeface="Times New Roman"/>
              </a:rPr>
              <a:t>Image File</a:t>
            </a:r>
            <a:endParaRPr b="1" sz="11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en-GB" sz="1200">
                <a:solidFill>
                  <a:schemeClr val="dk1"/>
                </a:solidFill>
                <a:latin typeface="Times New Roman"/>
                <a:ea typeface="Times New Roman"/>
                <a:cs typeface="Times New Roman"/>
                <a:sym typeface="Times New Roman"/>
              </a:rPr>
              <a:t>Go to the </a:t>
            </a:r>
            <a:r>
              <a:rPr b="1" lang="en-GB" sz="1200">
                <a:solidFill>
                  <a:schemeClr val="dk1"/>
                </a:solidFill>
                <a:latin typeface="Times New Roman"/>
                <a:ea typeface="Times New Roman"/>
                <a:cs typeface="Times New Roman"/>
                <a:sym typeface="Times New Roman"/>
              </a:rPr>
              <a:t>tmp</a:t>
            </a:r>
            <a:r>
              <a:rPr lang="en-GB" sz="1200">
                <a:solidFill>
                  <a:schemeClr val="dk1"/>
                </a:solidFill>
                <a:latin typeface="Times New Roman"/>
                <a:ea typeface="Times New Roman"/>
                <a:cs typeface="Times New Roman"/>
                <a:sym typeface="Times New Roman"/>
              </a:rPr>
              <a:t> folder, my </a:t>
            </a:r>
            <a:r>
              <a:rPr b="1" lang="en-GB" sz="1200">
                <a:solidFill>
                  <a:schemeClr val="dk1"/>
                </a:solidFill>
                <a:latin typeface="Times New Roman"/>
                <a:ea typeface="Times New Roman"/>
                <a:cs typeface="Times New Roman"/>
                <a:sym typeface="Times New Roman"/>
              </a:rPr>
              <a:t>tmp</a:t>
            </a:r>
            <a:r>
              <a:rPr lang="en-GB" sz="1200">
                <a:solidFill>
                  <a:schemeClr val="dk1"/>
                </a:solidFill>
                <a:latin typeface="Times New Roman"/>
                <a:ea typeface="Times New Roman"/>
                <a:cs typeface="Times New Roman"/>
                <a:sym typeface="Times New Roman"/>
              </a:rPr>
              <a:t> folder is in my source folder, that we created before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cd ../../sources/tmp/deploy/images/beaglebone-yocto</a:t>
            </a:r>
            <a:endParaRPr sz="12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1200"/>
              </a:spcAft>
              <a:buNone/>
            </a:pPr>
            <a:r>
              <a:rPr lang="en-GB" sz="1200">
                <a:solidFill>
                  <a:schemeClr val="dk1"/>
                </a:solidFill>
                <a:latin typeface="Times New Roman"/>
                <a:ea typeface="Times New Roman"/>
                <a:cs typeface="Times New Roman"/>
                <a:sym typeface="Times New Roman"/>
              </a:rPr>
              <a:t>Here is our Image : </a:t>
            </a:r>
            <a:r>
              <a:rPr b="1" lang="en-GB" sz="1200">
                <a:solidFill>
                  <a:schemeClr val="dk1"/>
                </a:solidFill>
                <a:latin typeface="Times New Roman"/>
                <a:ea typeface="Times New Roman"/>
                <a:cs typeface="Times New Roman"/>
                <a:sym typeface="Times New Roman"/>
              </a:rPr>
              <a:t>core-image-full-cmdline-beaglebone-yocto.wic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subTitle"/>
          </p:nvPr>
        </p:nvSpPr>
        <p:spPr>
          <a:xfrm>
            <a:off x="311700" y="134775"/>
            <a:ext cx="8520600" cy="4821600"/>
          </a:xfrm>
          <a:prstGeom prst="rect">
            <a:avLst/>
          </a:prstGeom>
        </p:spPr>
        <p:txBody>
          <a:bodyPr anchorCtr="0" anchor="t" bIns="91425" lIns="91425" spcFirstLastPara="1" rIns="91425" wrap="square" tIns="91425">
            <a:normAutofit/>
          </a:bodyPr>
          <a:lstStyle/>
          <a:p>
            <a:pPr indent="0" lvl="0" marL="0" rtl="0" algn="l">
              <a:lnSpc>
                <a:spcPct val="7840"/>
              </a:lnSpc>
              <a:spcBef>
                <a:spcPts val="1800"/>
              </a:spcBef>
              <a:spcAft>
                <a:spcPts val="0"/>
              </a:spcAft>
              <a:buClr>
                <a:schemeClr val="dk1"/>
              </a:buClr>
              <a:buSzPts val="1100"/>
              <a:buFont typeface="Arial"/>
              <a:buNone/>
            </a:pPr>
            <a:r>
              <a:rPr b="1" lang="en-GB" sz="1700">
                <a:solidFill>
                  <a:schemeClr val="dk1"/>
                </a:solidFill>
                <a:latin typeface="Times New Roman"/>
                <a:ea typeface="Times New Roman"/>
                <a:cs typeface="Times New Roman"/>
                <a:sym typeface="Times New Roman"/>
              </a:rPr>
              <a:t>Flashing BeagleBone Black</a:t>
            </a:r>
            <a:endParaRPr b="1" sz="1700">
              <a:solidFill>
                <a:schemeClr val="dk1"/>
              </a:solidFill>
              <a:latin typeface="Times New Roman"/>
              <a:ea typeface="Times New Roman"/>
              <a:cs typeface="Times New Roman"/>
              <a:sym typeface="Times New Roman"/>
            </a:endParaRPr>
          </a:p>
          <a:p>
            <a:pPr indent="0" lvl="0" marL="0" rtl="0" algn="l">
              <a:lnSpc>
                <a:spcPct val="123846"/>
              </a:lnSpc>
              <a:spcBef>
                <a:spcPts val="4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Image Folder</a:t>
            </a:r>
            <a:endParaRPr b="1" sz="13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sources/tmp/deploy/images/beaglebone-yocto</a:t>
            </a:r>
            <a:endParaRPr b="1" sz="1200">
              <a:solidFill>
                <a:schemeClr val="dk1"/>
              </a:solidFill>
              <a:latin typeface="Times New Roman"/>
              <a:ea typeface="Times New Roman"/>
              <a:cs typeface="Times New Roman"/>
              <a:sym typeface="Times New Roman"/>
            </a:endParaRPr>
          </a:p>
          <a:p>
            <a:pPr indent="0" lvl="0" marL="0" rtl="0" algn="l">
              <a:lnSpc>
                <a:spcPct val="123846"/>
              </a:lnSpc>
              <a:spcBef>
                <a:spcPts val="12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Identify Image File</a:t>
            </a:r>
            <a:endParaRPr b="1" sz="13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We need to find the </a:t>
            </a:r>
            <a:r>
              <a:rPr b="1" lang="en-GB" sz="1200">
                <a:solidFill>
                  <a:schemeClr val="dk1"/>
                </a:solidFill>
                <a:latin typeface="Times New Roman"/>
                <a:ea typeface="Times New Roman"/>
                <a:cs typeface="Times New Roman"/>
                <a:sym typeface="Times New Roman"/>
              </a:rPr>
              <a:t>.wic</a:t>
            </a:r>
            <a:r>
              <a:rPr lang="en-GB" sz="1200">
                <a:solidFill>
                  <a:schemeClr val="dk1"/>
                </a:solidFill>
                <a:latin typeface="Times New Roman"/>
                <a:ea typeface="Times New Roman"/>
                <a:cs typeface="Times New Roman"/>
                <a:sym typeface="Times New Roman"/>
              </a:rPr>
              <a:t> file with starts with our Image name. In our case </a:t>
            </a:r>
            <a:r>
              <a:rPr b="1" lang="en-GB" sz="1200">
                <a:solidFill>
                  <a:schemeClr val="dk1"/>
                </a:solidFill>
                <a:latin typeface="Times New Roman"/>
                <a:ea typeface="Times New Roman"/>
                <a:cs typeface="Times New Roman"/>
                <a:sym typeface="Times New Roman"/>
              </a:rPr>
              <a:t>core-image-full-cmdline-beaglebone-yocto.wic</a:t>
            </a:r>
            <a:endParaRPr b="1"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But as we see it is a symblink, we need to find the orignal file. the extention of the file will be the same i.e. </a:t>
            </a:r>
            <a:r>
              <a:rPr b="1" lang="en-GB" sz="1200">
                <a:solidFill>
                  <a:schemeClr val="dk1"/>
                </a:solidFill>
                <a:latin typeface="Times New Roman"/>
                <a:ea typeface="Times New Roman"/>
                <a:cs typeface="Times New Roman"/>
                <a:sym typeface="Times New Roman"/>
              </a:rPr>
              <a:t>.wic</a:t>
            </a:r>
            <a:endParaRPr b="1"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To find the original file, execute the following command from </a:t>
            </a:r>
            <a:r>
              <a:rPr b="1" lang="en-GB" sz="1200">
                <a:solidFill>
                  <a:schemeClr val="dk1"/>
                </a:solidFill>
                <a:latin typeface="Times New Roman"/>
                <a:ea typeface="Times New Roman"/>
                <a:cs typeface="Times New Roman"/>
                <a:sym typeface="Times New Roman"/>
              </a:rPr>
              <a:t>beaglebone-yocto</a:t>
            </a:r>
            <a:r>
              <a:rPr lang="en-GB" sz="1200">
                <a:solidFill>
                  <a:schemeClr val="dk1"/>
                </a:solidFill>
                <a:latin typeface="Times New Roman"/>
                <a:ea typeface="Times New Roman"/>
                <a:cs typeface="Times New Roman"/>
                <a:sym typeface="Times New Roman"/>
              </a:rPr>
              <a:t> folder.</a:t>
            </a:r>
            <a:endParaRPr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None/>
            </a:pPr>
            <a:r>
              <a:rPr lang="en-GB" sz="1200">
                <a:solidFill>
                  <a:schemeClr val="dk1"/>
                </a:solidFill>
                <a:latin typeface="Times New Roman"/>
                <a:ea typeface="Times New Roman"/>
                <a:cs typeface="Times New Roman"/>
                <a:sym typeface="Times New Roman"/>
              </a:rPr>
              <a:t>ll | grep "cmdline" | grep ".wic"</a:t>
            </a:r>
            <a:endParaRPr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23846"/>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Required Hardware</a:t>
            </a:r>
            <a:endParaRPr b="1" sz="13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Beaglebone Black</a:t>
            </a:r>
            <a:r>
              <a:rPr lang="en-GB" sz="1200" u="sng">
                <a:solidFill>
                  <a:srgbClr val="000080"/>
                </a:solidFill>
                <a:latin typeface="Times New Roman"/>
                <a:ea typeface="Times New Roman"/>
                <a:cs typeface="Times New Roman"/>
                <a:sym typeface="Times New Roman"/>
                <a:hlinkClick r:id="rId3">
                  <a:extLst>
                    <a:ext uri="{A12FA001-AC4F-418D-AE19-62706E023703}">
                      <ahyp:hlinkClr val="tx"/>
                    </a:ext>
                  </a:extLst>
                </a:hlinkClick>
              </a:rPr>
              <a:t> </a:t>
            </a:r>
            <a:endParaRPr sz="1200" u="sng">
              <a:solidFill>
                <a:srgbClr val="1155CC"/>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Min 8Gb micro-SD-Card</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SD-Card Reader</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FTDI Cable (Serial to USB)</a:t>
            </a:r>
            <a:r>
              <a:rPr lang="en-GB" sz="1200" u="sng">
                <a:solidFill>
                  <a:srgbClr val="000080"/>
                </a:solidFill>
                <a:latin typeface="Times New Roman"/>
                <a:ea typeface="Times New Roman"/>
                <a:cs typeface="Times New Roman"/>
                <a:sym typeface="Times New Roman"/>
                <a:hlinkClick r:id="rId4">
                  <a:extLst>
                    <a:ext uri="{A12FA001-AC4F-418D-AE19-62706E023703}">
                      <ahyp:hlinkClr val="tx"/>
                    </a:ext>
                  </a:extLst>
                </a:hlinkClick>
              </a:rPr>
              <a:t> </a:t>
            </a:r>
            <a:endParaRPr sz="1200" u="sng">
              <a:solidFill>
                <a:srgbClr val="1155CC"/>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5V Power Supply for BBB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subTitle"/>
          </p:nvPr>
        </p:nvSpPr>
        <p:spPr>
          <a:xfrm>
            <a:off x="311700" y="179675"/>
            <a:ext cx="8520600" cy="4844100"/>
          </a:xfrm>
          <a:prstGeom prst="rect">
            <a:avLst/>
          </a:prstGeom>
        </p:spPr>
        <p:txBody>
          <a:bodyPr anchorCtr="0" anchor="t" bIns="91425" lIns="91425" spcFirstLastPara="1" rIns="91425" wrap="square" tIns="91425">
            <a:normAutofit lnSpcReduction="20000"/>
          </a:bodyPr>
          <a:lstStyle/>
          <a:p>
            <a:pPr indent="0" lvl="0" marL="0" rtl="0" algn="l">
              <a:lnSpc>
                <a:spcPct val="123846"/>
              </a:lnSpc>
              <a:spcBef>
                <a:spcPts val="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Which Flash Tool to Use?</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Times New Roman"/>
                <a:ea typeface="Times New Roman"/>
                <a:cs typeface="Times New Roman"/>
                <a:sym typeface="Times New Roman"/>
              </a:rPr>
              <a:t>Etcher</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Safe to use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Hides system memory devices and shows external devices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Download from</a:t>
            </a:r>
            <a:r>
              <a:rPr lang="en-GB" sz="1200" u="sng">
                <a:solidFill>
                  <a:srgbClr val="000080"/>
                </a:solidFill>
                <a:latin typeface="Times New Roman"/>
                <a:ea typeface="Times New Roman"/>
                <a:cs typeface="Times New Roman"/>
                <a:sym typeface="Times New Roman"/>
                <a:hlinkClick r:id="rId3">
                  <a:extLst>
                    <a:ext uri="{A12FA001-AC4F-418D-AE19-62706E023703}">
                      <ahyp:hlinkClr val="tx"/>
                    </a:ext>
                  </a:extLst>
                </a:hlinkClick>
              </a:rPr>
              <a:t> </a:t>
            </a:r>
            <a:r>
              <a:rPr lang="en-GB"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https://www.balena.io/etcher</a:t>
            </a:r>
            <a:endParaRPr sz="1200" u="sng">
              <a:solidFill>
                <a:srgbClr val="1155CC"/>
              </a:solidFill>
              <a:latin typeface="Times New Roman"/>
              <a:ea typeface="Times New Roman"/>
              <a:cs typeface="Times New Roman"/>
              <a:sym typeface="Times New Roman"/>
            </a:endParaRPr>
          </a:p>
          <a:p>
            <a:pPr indent="0" lvl="0" marL="0" rtl="0" algn="l">
              <a:lnSpc>
                <a:spcPct val="123846"/>
              </a:lnSpc>
              <a:spcBef>
                <a:spcPts val="1200"/>
              </a:spcBef>
              <a:spcAft>
                <a:spcPts val="0"/>
              </a:spcAft>
              <a:buNone/>
            </a:pPr>
            <a:r>
              <a:rPr b="1" lang="en-GB" sz="1300">
                <a:solidFill>
                  <a:schemeClr val="dk1"/>
                </a:solidFill>
                <a:latin typeface="Times New Roman"/>
                <a:ea typeface="Times New Roman"/>
                <a:cs typeface="Times New Roman"/>
                <a:sym typeface="Times New Roman"/>
              </a:rPr>
              <a:t>How to Flash?</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GB" sz="1100">
                <a:solidFill>
                  <a:schemeClr val="dk1"/>
                </a:solidFill>
                <a:latin typeface="Times New Roman"/>
                <a:ea typeface="Times New Roman"/>
                <a:cs typeface="Times New Roman"/>
                <a:sym typeface="Times New Roman"/>
              </a:rPr>
              <a:t>Etcher</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Download Etcher</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Go to the Download folder</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Right click on Etcher, Go to </a:t>
            </a:r>
            <a:r>
              <a:rPr b="1" lang="en-GB" sz="1200">
                <a:solidFill>
                  <a:schemeClr val="dk1"/>
                </a:solidFill>
                <a:latin typeface="Times New Roman"/>
                <a:ea typeface="Times New Roman"/>
                <a:cs typeface="Times New Roman"/>
                <a:sym typeface="Times New Roman"/>
              </a:rPr>
              <a:t>Properties &gt; Permissions</a:t>
            </a:r>
            <a:endParaRPr b="1"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Check the box </a:t>
            </a:r>
            <a:r>
              <a:rPr b="1" lang="en-GB" sz="1200">
                <a:solidFill>
                  <a:schemeClr val="dk1"/>
                </a:solidFill>
                <a:latin typeface="Times New Roman"/>
                <a:ea typeface="Times New Roman"/>
                <a:cs typeface="Times New Roman"/>
                <a:sym typeface="Times New Roman"/>
              </a:rPr>
              <a:t>Allow executing file as progran</a:t>
            </a:r>
            <a:endParaRPr b="1"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Close the window</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Now Double click on Etcher, a window will open.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100">
                <a:solidFill>
                  <a:schemeClr val="dk1"/>
                </a:solidFill>
                <a:latin typeface="Times New Roman"/>
                <a:ea typeface="Times New Roman"/>
                <a:cs typeface="Times New Roman"/>
                <a:sym typeface="Times New Roman"/>
              </a:rPr>
              <a:t>Flash</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Insert the SD card to Host PC</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In Etcher Window, select SD-Card</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Click </a:t>
            </a:r>
            <a:r>
              <a:rPr b="1" lang="en-GB" sz="1200">
                <a:solidFill>
                  <a:schemeClr val="dk1"/>
                </a:solidFill>
                <a:latin typeface="Times New Roman"/>
                <a:ea typeface="Times New Roman"/>
                <a:cs typeface="Times New Roman"/>
                <a:sym typeface="Times New Roman"/>
              </a:rPr>
              <a:t>Flash from file</a:t>
            </a:r>
            <a:r>
              <a:rPr lang="en-GB" sz="1200">
                <a:solidFill>
                  <a:schemeClr val="dk1"/>
                </a:solidFill>
                <a:latin typeface="Times New Roman"/>
                <a:ea typeface="Times New Roman"/>
                <a:cs typeface="Times New Roman"/>
                <a:sym typeface="Times New Roman"/>
              </a:rPr>
              <a:t> and browse the Image file that we found earlier (</a:t>
            </a:r>
            <a:r>
              <a:rPr b="1" lang="en-GB" sz="1200">
                <a:solidFill>
                  <a:schemeClr val="dk1"/>
                </a:solidFill>
                <a:latin typeface="Times New Roman"/>
                <a:ea typeface="Times New Roman"/>
                <a:cs typeface="Times New Roman"/>
                <a:sym typeface="Times New Roman"/>
              </a:rPr>
              <a:t>.wic</a:t>
            </a:r>
            <a:r>
              <a:rPr lang="en-GB"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Click </a:t>
            </a:r>
            <a:r>
              <a:rPr b="1" lang="en-GB" sz="1200">
                <a:solidFill>
                  <a:schemeClr val="dk1"/>
                </a:solidFill>
                <a:latin typeface="Times New Roman"/>
                <a:ea typeface="Times New Roman"/>
                <a:cs typeface="Times New Roman"/>
                <a:sym typeface="Times New Roman"/>
              </a:rPr>
              <a:t>Flash!</a:t>
            </a:r>
            <a:r>
              <a:rPr lang="en-GB" sz="1200">
                <a:solidFill>
                  <a:schemeClr val="dk1"/>
                </a:solidFill>
                <a:latin typeface="Times New Roman"/>
                <a:ea typeface="Times New Roman"/>
                <a:cs typeface="Times New Roman"/>
                <a:sym typeface="Times New Roman"/>
              </a:rPr>
              <a:t>, and wait till the flash is complete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Close Etcher.</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Click on **Unmount ** icon to safely remove the SD-Card.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subTitle"/>
          </p:nvPr>
        </p:nvSpPr>
        <p:spPr>
          <a:xfrm>
            <a:off x="311700" y="232100"/>
            <a:ext cx="8520600" cy="4791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Times New Roman"/>
                <a:ea typeface="Times New Roman"/>
                <a:cs typeface="Times New Roman"/>
                <a:sym typeface="Times New Roman"/>
              </a:rPr>
              <a:t>Install Picocom in Host PC</a:t>
            </a:r>
            <a:endParaRPr b="1" sz="11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To install the Picocom , execute the following command:</a:t>
            </a:r>
            <a:endParaRPr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sudo apt-get install picocom</a:t>
            </a:r>
            <a:endParaRPr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It is needed to connect the Beaglebone Black to the serial console</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Connect FTDI</a:t>
            </a:r>
            <a:endParaRPr b="1" sz="12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Connect the USB Side of FTDI cable to the Host PC</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Execute the following command to verify.</a:t>
            </a:r>
            <a:br>
              <a:rPr lang="en-GB" sz="1200">
                <a:solidFill>
                  <a:schemeClr val="dk1"/>
                </a:solidFill>
                <a:latin typeface="Times New Roman"/>
                <a:ea typeface="Times New Roman"/>
                <a:cs typeface="Times New Roman"/>
                <a:sym typeface="Times New Roman"/>
              </a:rPr>
            </a:br>
            <a:r>
              <a:rPr lang="en-GB" sz="1200">
                <a:solidFill>
                  <a:schemeClr val="dk1"/>
                </a:solidFill>
                <a:latin typeface="Times New Roman"/>
                <a:ea typeface="Times New Roman"/>
                <a:cs typeface="Times New Roman"/>
                <a:sym typeface="Times New Roman"/>
              </a:rPr>
              <a:t>dmesg | grep ftdi</a:t>
            </a:r>
            <a:br>
              <a:rPr lang="en-GB" sz="1200">
                <a:solidFill>
                  <a:schemeClr val="dk1"/>
                </a:solidFill>
                <a:latin typeface="Times New Roman"/>
                <a:ea typeface="Times New Roman"/>
                <a:cs typeface="Times New Roman"/>
                <a:sym typeface="Times New Roman"/>
              </a:rPr>
            </a:br>
            <a:r>
              <a:rPr lang="en-GB" sz="1200">
                <a:solidFill>
                  <a:schemeClr val="dk1"/>
                </a:solidFill>
                <a:latin typeface="Times New Roman"/>
                <a:ea typeface="Times New Roman"/>
                <a:cs typeface="Times New Roman"/>
                <a:sym typeface="Times New Roman"/>
              </a:rPr>
              <a:t>You may see the output like below but not the exact</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[14264.312945] usbcore: registered new interface driver ftdi_sio</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[14264.313235] ftdi_sio 1-4.3:1.0: FTDI USB Serial Device converter detected</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[47027.147164] ftdi_sio ttyUSB0: FTDI USB Serial Device converter now disconnected from ttyUSB0</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[47027.147242] ftdi_sio 1-4.3:1.0: device disconnected</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[57870.337870] ftdi_sio 1-4.3:1.0: FTDI USB Serial Device converter detected</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GB" sz="1200">
                <a:solidFill>
                  <a:schemeClr val="dk1"/>
                </a:solidFill>
                <a:latin typeface="Times New Roman"/>
                <a:ea typeface="Times New Roman"/>
                <a:cs typeface="Times New Roman"/>
                <a:sym typeface="Times New Roman"/>
              </a:rPr>
              <a:t>ttyUSB0</a:t>
            </a:r>
            <a:r>
              <a:rPr lang="en-GB" sz="1200">
                <a:solidFill>
                  <a:schemeClr val="dk1"/>
                </a:solidFill>
                <a:latin typeface="Times New Roman"/>
                <a:ea typeface="Times New Roman"/>
                <a:cs typeface="Times New Roman"/>
                <a:sym typeface="Times New Roman"/>
              </a:rPr>
              <a:t> is our FTDI device. it can be found under </a:t>
            </a:r>
            <a:r>
              <a:rPr b="1" lang="en-GB" sz="1200">
                <a:solidFill>
                  <a:schemeClr val="dk1"/>
                </a:solidFill>
                <a:latin typeface="Times New Roman"/>
                <a:ea typeface="Times New Roman"/>
                <a:cs typeface="Times New Roman"/>
                <a:sym typeface="Times New Roman"/>
              </a:rPr>
              <a:t>/dev/ttyUSB0</a:t>
            </a:r>
            <a:endParaRPr b="1" sz="1200">
              <a:solidFill>
                <a:schemeClr val="dk1"/>
              </a:solidFill>
              <a:latin typeface="Times New Roman"/>
              <a:ea typeface="Times New Roman"/>
              <a:cs typeface="Times New Roman"/>
              <a:sym typeface="Times New Roman"/>
            </a:endParaRPr>
          </a:p>
          <a:p>
            <a:pPr indent="-298450" lvl="0" marL="457200" rtl="0" algn="l">
              <a:lnSpc>
                <a:spcPct val="784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Connect the other end of FTDI cable to Beaglebone Black. Orientation: Place the board in such a way that USB port should be in front of you. Then insert the pin header in such a way, that the Green Pin of FTDI cable should be inserted to the pin which is near to USB port.</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1" type="subTitle"/>
          </p:nvPr>
        </p:nvSpPr>
        <p:spPr>
          <a:xfrm>
            <a:off x="311700" y="224600"/>
            <a:ext cx="8520600" cy="4724100"/>
          </a:xfrm>
          <a:prstGeom prst="rect">
            <a:avLst/>
          </a:prstGeom>
        </p:spPr>
        <p:txBody>
          <a:bodyPr anchorCtr="0" anchor="t" bIns="91425" lIns="91425" spcFirstLastPara="1" rIns="91425" wrap="square" tIns="91425">
            <a:normAutofit lnSpcReduction="20000"/>
          </a:bodyPr>
          <a:lstStyle/>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Go to the terminal and write the following command to connect to Beaglebone Black</a:t>
            </a:r>
            <a:br>
              <a:rPr lang="en-GB" sz="1200">
                <a:solidFill>
                  <a:schemeClr val="dk1"/>
                </a:solidFill>
                <a:latin typeface="Times New Roman"/>
                <a:ea typeface="Times New Roman"/>
                <a:cs typeface="Times New Roman"/>
                <a:sym typeface="Times New Roman"/>
              </a:rPr>
            </a:br>
            <a:br>
              <a:rPr lang="en-GB" sz="1200">
                <a:solidFill>
                  <a:schemeClr val="dk1"/>
                </a:solidFill>
                <a:latin typeface="Times New Roman"/>
                <a:ea typeface="Times New Roman"/>
                <a:cs typeface="Times New Roman"/>
                <a:sym typeface="Times New Roman"/>
              </a:rPr>
            </a:br>
            <a:r>
              <a:rPr lang="en-GB" sz="1200">
                <a:solidFill>
                  <a:schemeClr val="dk1"/>
                </a:solidFill>
                <a:latin typeface="Times New Roman"/>
                <a:ea typeface="Times New Roman"/>
                <a:cs typeface="Times New Roman"/>
                <a:sym typeface="Times New Roman"/>
              </a:rPr>
              <a:t>sudo picocom /dev/ttyUSB0 -b 115200</a:t>
            </a:r>
            <a:br>
              <a:rPr lang="en-GB" sz="1200">
                <a:solidFill>
                  <a:schemeClr val="dk1"/>
                </a:solidFill>
                <a:latin typeface="Times New Roman"/>
                <a:ea typeface="Times New Roman"/>
                <a:cs typeface="Times New Roman"/>
                <a:sym typeface="Times New Roman"/>
              </a:rPr>
            </a:br>
            <a:r>
              <a:rPr lang="en-GB" sz="1200">
                <a:solidFill>
                  <a:schemeClr val="dk1"/>
                </a:solidFill>
                <a:latin typeface="Times New Roman"/>
                <a:ea typeface="Times New Roman"/>
                <a:cs typeface="Times New Roman"/>
                <a:sym typeface="Times New Roman"/>
              </a:rPr>
              <a:t>Then enter the password.</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Times New Roman"/>
                <a:ea typeface="Times New Roman"/>
                <a:cs typeface="Times New Roman"/>
                <a:sym typeface="Times New Roman"/>
              </a:rPr>
              <a:t>Booting</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At the back side of the Beaglebone Black, there is a SD-Card jack, insert the SD-Card with the image there</a:t>
            </a:r>
            <a:br>
              <a:rPr lang="en-GB"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Adjacent to the USB port, there is a small button with the lable </a:t>
            </a:r>
            <a:r>
              <a:rPr b="1" lang="en-GB" sz="1200">
                <a:solidFill>
                  <a:schemeClr val="dk1"/>
                </a:solidFill>
                <a:latin typeface="Times New Roman"/>
                <a:ea typeface="Times New Roman"/>
                <a:cs typeface="Times New Roman"/>
                <a:sym typeface="Times New Roman"/>
              </a:rPr>
              <a:t>S2</a:t>
            </a:r>
            <a:r>
              <a:rPr lang="en-GB" sz="1200">
                <a:solidFill>
                  <a:schemeClr val="dk1"/>
                </a:solidFill>
                <a:latin typeface="Times New Roman"/>
                <a:ea typeface="Times New Roman"/>
                <a:cs typeface="Times New Roman"/>
                <a:sym typeface="Times New Roman"/>
              </a:rPr>
              <a:t> on it.</a:t>
            </a:r>
            <a:br>
              <a:rPr lang="en-GB"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Keep the S2 button pressed and insert the Power Supply in Beaglebone Black.</a:t>
            </a:r>
            <a:br>
              <a:rPr lang="en-GB"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After 2 to 3 seconds release the S2 button.</a:t>
            </a:r>
            <a:br>
              <a:rPr lang="en-GB"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By now you should see the output on your picocom Terminal.</a:t>
            </a:r>
            <a:endParaRPr sz="12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Beaglebone Black has been booted successfully</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Times New Roman"/>
                <a:ea typeface="Times New Roman"/>
                <a:cs typeface="Times New Roman"/>
                <a:sym typeface="Times New Roman"/>
              </a:rPr>
              <a:t>Checking image</a:t>
            </a:r>
            <a:endParaRPr b="1" sz="11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None/>
            </a:pPr>
            <a:r>
              <a:rPr lang="en-GB" sz="1200">
                <a:solidFill>
                  <a:schemeClr val="dk1"/>
                </a:solidFill>
                <a:latin typeface="Times New Roman"/>
                <a:ea typeface="Times New Roman"/>
                <a:cs typeface="Times New Roman"/>
                <a:sym typeface="Times New Roman"/>
              </a:rPr>
              <a:t>Execute the following command to check the kernel version</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uname -r</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GB" sz="1200">
                <a:solidFill>
                  <a:schemeClr val="dk1"/>
                </a:solidFill>
                <a:latin typeface="Times New Roman"/>
                <a:ea typeface="Times New Roman"/>
                <a:cs typeface="Times New Roman"/>
                <a:sym typeface="Times New Roman"/>
              </a:rPr>
              <a:t>uname -a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idx="1" type="subTitle"/>
          </p:nvPr>
        </p:nvSpPr>
        <p:spPr>
          <a:xfrm>
            <a:off x="259300" y="142250"/>
            <a:ext cx="8520600" cy="4888800"/>
          </a:xfrm>
          <a:prstGeom prst="rect">
            <a:avLst/>
          </a:prstGeom>
        </p:spPr>
        <p:txBody>
          <a:bodyPr anchorCtr="0" anchor="t" bIns="91425" lIns="91425" spcFirstLastPara="1" rIns="91425" wrap="square" tIns="91425">
            <a:normAutofit fontScale="92500" lnSpcReduction="20000"/>
          </a:bodyPr>
          <a:lstStyle/>
          <a:p>
            <a:pPr indent="0" lvl="0" marL="0" rtl="0" algn="l">
              <a:lnSpc>
                <a:spcPct val="125000"/>
              </a:lnSpc>
              <a:spcBef>
                <a:spcPts val="1800"/>
              </a:spcBef>
              <a:spcAft>
                <a:spcPts val="0"/>
              </a:spcAft>
              <a:buClr>
                <a:schemeClr val="dk1"/>
              </a:buClr>
              <a:buSzPct val="75862"/>
              <a:buFont typeface="Arial"/>
              <a:buNone/>
            </a:pPr>
            <a:r>
              <a:rPr b="1" lang="en-GB" sz="1450" u="sng">
                <a:solidFill>
                  <a:srgbClr val="1F2328"/>
                </a:solidFill>
                <a:highlight>
                  <a:srgbClr val="FFFFFF"/>
                </a:highlight>
              </a:rPr>
              <a:t>Local.conf</a:t>
            </a:r>
            <a:endParaRPr b="1" sz="1450" u="sng">
              <a:solidFill>
                <a:srgbClr val="1F2328"/>
              </a:solidFill>
              <a:highlight>
                <a:srgbClr val="FFFFFF"/>
              </a:highlight>
            </a:endParaRPr>
          </a:p>
          <a:p>
            <a:pPr indent="0" lvl="0" marL="0" rtl="0" algn="l">
              <a:lnSpc>
                <a:spcPct val="125000"/>
              </a:lnSpc>
              <a:spcBef>
                <a:spcPts val="1800"/>
              </a:spcBef>
              <a:spcAft>
                <a:spcPts val="0"/>
              </a:spcAft>
              <a:buClr>
                <a:schemeClr val="dk1"/>
              </a:buClr>
              <a:buSzPct val="75862"/>
              <a:buFont typeface="Arial"/>
              <a:buNone/>
            </a:pPr>
            <a:r>
              <a:rPr b="1" lang="en-GB" sz="1450">
                <a:solidFill>
                  <a:srgbClr val="1F2328"/>
                </a:solidFill>
                <a:highlight>
                  <a:srgbClr val="FFFFFF"/>
                </a:highlight>
              </a:rPr>
              <a:t>What is local.conf?</a:t>
            </a:r>
            <a:endParaRPr b="1" sz="1450">
              <a:solidFill>
                <a:srgbClr val="1F2328"/>
              </a:solidFill>
              <a:highlight>
                <a:srgbClr val="FFFFFF"/>
              </a:highlight>
            </a:endParaRPr>
          </a:p>
          <a:p>
            <a:pPr indent="-299085" lvl="0" marL="457200" rtl="0" algn="l">
              <a:lnSpc>
                <a:spcPct val="115000"/>
              </a:lnSpc>
              <a:spcBef>
                <a:spcPts val="1200"/>
              </a:spcBef>
              <a:spcAft>
                <a:spcPts val="0"/>
              </a:spcAft>
              <a:buClr>
                <a:srgbClr val="1F2328"/>
              </a:buClr>
              <a:buSzPct val="100000"/>
              <a:buChar char="●"/>
            </a:pPr>
            <a:r>
              <a:rPr lang="en-GB" sz="1200">
                <a:solidFill>
                  <a:srgbClr val="1F2328"/>
                </a:solidFill>
                <a:highlight>
                  <a:srgbClr val="FFFFFF"/>
                </a:highlight>
              </a:rPr>
              <a:t>local.conf file is used to customize the image</a:t>
            </a:r>
            <a:endParaRPr sz="1200">
              <a:solidFill>
                <a:srgbClr val="1F2328"/>
              </a:solidFill>
              <a:highlight>
                <a:srgbClr val="FFFFFF"/>
              </a:highlight>
            </a:endParaRPr>
          </a:p>
          <a:p>
            <a:pPr indent="-299085" lvl="0" marL="457200" rtl="0" algn="l">
              <a:lnSpc>
                <a:spcPct val="115000"/>
              </a:lnSpc>
              <a:spcBef>
                <a:spcPts val="0"/>
              </a:spcBef>
              <a:spcAft>
                <a:spcPts val="0"/>
              </a:spcAft>
              <a:buClr>
                <a:srgbClr val="1F2328"/>
              </a:buClr>
              <a:buSzPct val="100000"/>
              <a:buChar char="●"/>
            </a:pPr>
            <a:r>
              <a:rPr lang="en-GB" sz="1200">
                <a:solidFill>
                  <a:srgbClr val="1F2328"/>
                </a:solidFill>
                <a:highlight>
                  <a:srgbClr val="FFFFFF"/>
                </a:highlight>
              </a:rPr>
              <a:t>add packages</a:t>
            </a:r>
            <a:endParaRPr sz="1200">
              <a:solidFill>
                <a:srgbClr val="1F2328"/>
              </a:solidFill>
              <a:highlight>
                <a:srgbClr val="FFFFFF"/>
              </a:highlight>
            </a:endParaRPr>
          </a:p>
          <a:p>
            <a:pPr indent="0" lvl="0" marL="0" rtl="0" algn="l">
              <a:lnSpc>
                <a:spcPct val="125000"/>
              </a:lnSpc>
              <a:spcBef>
                <a:spcPts val="1800"/>
              </a:spcBef>
              <a:spcAft>
                <a:spcPts val="0"/>
              </a:spcAft>
              <a:buNone/>
            </a:pPr>
            <a:r>
              <a:rPr b="1" lang="en-GB" sz="1550">
                <a:solidFill>
                  <a:srgbClr val="1F2328"/>
                </a:solidFill>
                <a:highlight>
                  <a:srgbClr val="FFFFFF"/>
                </a:highlight>
              </a:rPr>
              <a:t>Default Configurations in local.conf file</a:t>
            </a:r>
            <a:endParaRPr b="1" sz="1550">
              <a:solidFill>
                <a:srgbClr val="1F2328"/>
              </a:solidFill>
              <a:highlight>
                <a:srgbClr val="FFFFFF"/>
              </a:highlight>
            </a:endParaRPr>
          </a:p>
          <a:p>
            <a:pPr indent="-287337" lvl="0" marL="457200" rtl="0" algn="l">
              <a:lnSpc>
                <a:spcPct val="115000"/>
              </a:lnSpc>
              <a:spcBef>
                <a:spcPts val="1200"/>
              </a:spcBef>
              <a:spcAft>
                <a:spcPts val="0"/>
              </a:spcAft>
              <a:buClr>
                <a:srgbClr val="1F2328"/>
              </a:buClr>
              <a:buSzPct val="100000"/>
              <a:buChar char="●"/>
            </a:pPr>
            <a:r>
              <a:rPr lang="en-GB" sz="1000">
                <a:solidFill>
                  <a:srgbClr val="1F2328"/>
                </a:solidFill>
                <a:highlight>
                  <a:srgbClr val="FFFFFF"/>
                </a:highlight>
              </a:rPr>
              <a:t>MACHINE ?= "beaglebone-yocto"</a:t>
            </a:r>
            <a:endParaRPr sz="1000">
              <a:solidFill>
                <a:srgbClr val="1F2328"/>
              </a:solidFill>
              <a:highlight>
                <a:srgbClr val="FFFFFF"/>
              </a:highlight>
            </a:endParaRPr>
          </a:p>
          <a:p>
            <a:pPr indent="-287337" lvl="0" marL="457200" rtl="0" algn="l">
              <a:lnSpc>
                <a:spcPct val="115000"/>
              </a:lnSpc>
              <a:spcBef>
                <a:spcPts val="0"/>
              </a:spcBef>
              <a:spcAft>
                <a:spcPts val="0"/>
              </a:spcAft>
              <a:buClr>
                <a:srgbClr val="1F2328"/>
              </a:buClr>
              <a:buSzPct val="100000"/>
              <a:buChar char="●"/>
            </a:pPr>
            <a:r>
              <a:rPr lang="en-GB" sz="1000">
                <a:solidFill>
                  <a:srgbClr val="1F2328"/>
                </a:solidFill>
                <a:highlight>
                  <a:srgbClr val="FFFFFF"/>
                </a:highlight>
              </a:rPr>
              <a:t>DL_DIR, SSTATE_DIR, TMPDIR</a:t>
            </a:r>
            <a:endParaRPr sz="1000">
              <a:solidFill>
                <a:srgbClr val="1F2328"/>
              </a:solidFill>
              <a:highlight>
                <a:srgbClr val="FFFFFF"/>
              </a:highlight>
            </a:endParaRPr>
          </a:p>
          <a:p>
            <a:pPr indent="-287337" lvl="0" marL="457200" rtl="0" algn="l">
              <a:lnSpc>
                <a:spcPct val="115000"/>
              </a:lnSpc>
              <a:spcBef>
                <a:spcPts val="0"/>
              </a:spcBef>
              <a:spcAft>
                <a:spcPts val="0"/>
              </a:spcAft>
              <a:buClr>
                <a:srgbClr val="1F2328"/>
              </a:buClr>
              <a:buSzPct val="100000"/>
              <a:buChar char="●"/>
            </a:pPr>
            <a:r>
              <a:rPr lang="en-GB" sz="1000">
                <a:solidFill>
                  <a:srgbClr val="1F2328"/>
                </a:solidFill>
                <a:highlight>
                  <a:srgbClr val="FFFFFF"/>
                </a:highlight>
              </a:rPr>
              <a:t>DISTRO ?= "poky"</a:t>
            </a:r>
            <a:endParaRPr sz="1000">
              <a:solidFill>
                <a:srgbClr val="1F2328"/>
              </a:solidFill>
              <a:highlight>
                <a:srgbClr val="FFFFFF"/>
              </a:highlight>
            </a:endParaRPr>
          </a:p>
          <a:p>
            <a:pPr indent="-287337" lvl="0" marL="457200" rtl="0" algn="l">
              <a:lnSpc>
                <a:spcPct val="115000"/>
              </a:lnSpc>
              <a:spcBef>
                <a:spcPts val="0"/>
              </a:spcBef>
              <a:spcAft>
                <a:spcPts val="0"/>
              </a:spcAft>
              <a:buClr>
                <a:srgbClr val="1F2328"/>
              </a:buClr>
              <a:buSzPct val="100000"/>
              <a:buChar char="●"/>
            </a:pPr>
            <a:r>
              <a:rPr lang="en-GB" sz="1000">
                <a:solidFill>
                  <a:srgbClr val="1F2328"/>
                </a:solidFill>
                <a:highlight>
                  <a:srgbClr val="FFFFFF"/>
                </a:highlight>
              </a:rPr>
              <a:t>PACKAGE_CLASSES ?= "package_rpm"</a:t>
            </a:r>
            <a:endParaRPr sz="1000">
              <a:solidFill>
                <a:srgbClr val="1F2328"/>
              </a:solidFill>
              <a:highlight>
                <a:srgbClr val="FFFFFF"/>
              </a:highlight>
            </a:endParaRPr>
          </a:p>
          <a:p>
            <a:pPr indent="-287337" lvl="0" marL="457200" rtl="0" algn="l">
              <a:lnSpc>
                <a:spcPct val="115000"/>
              </a:lnSpc>
              <a:spcBef>
                <a:spcPts val="0"/>
              </a:spcBef>
              <a:spcAft>
                <a:spcPts val="0"/>
              </a:spcAft>
              <a:buClr>
                <a:srgbClr val="1F2328"/>
              </a:buClr>
              <a:buSzPct val="100000"/>
              <a:buChar char="●"/>
            </a:pPr>
            <a:r>
              <a:rPr lang="en-GB" sz="1000">
                <a:solidFill>
                  <a:srgbClr val="1F2328"/>
                </a:solidFill>
                <a:highlight>
                  <a:srgbClr val="FFFFFF"/>
                </a:highlight>
              </a:rPr>
              <a:t>EXTRA_IMAGE_FEATURES ?= "debug-tweaks"</a:t>
            </a:r>
            <a:endParaRPr sz="1000">
              <a:solidFill>
                <a:srgbClr val="1F2328"/>
              </a:solidFill>
              <a:highlight>
                <a:srgbClr val="FFFFFF"/>
              </a:highlight>
            </a:endParaRPr>
          </a:p>
          <a:p>
            <a:pPr indent="-287337" lvl="0" marL="457200" rtl="0" algn="l">
              <a:lnSpc>
                <a:spcPct val="115000"/>
              </a:lnSpc>
              <a:spcBef>
                <a:spcPts val="0"/>
              </a:spcBef>
              <a:spcAft>
                <a:spcPts val="0"/>
              </a:spcAft>
              <a:buClr>
                <a:srgbClr val="1F2328"/>
              </a:buClr>
              <a:buSzPct val="100000"/>
              <a:buChar char="●"/>
            </a:pPr>
            <a:r>
              <a:rPr lang="en-GB" sz="1000">
                <a:solidFill>
                  <a:srgbClr val="1F2328"/>
                </a:solidFill>
                <a:highlight>
                  <a:srgbClr val="FFFFFF"/>
                </a:highlight>
              </a:rPr>
              <a:t>USER_CLASSES ?= "buildstats"</a:t>
            </a:r>
            <a:endParaRPr sz="1000">
              <a:solidFill>
                <a:srgbClr val="1F2328"/>
              </a:solidFill>
              <a:highlight>
                <a:srgbClr val="FFFFFF"/>
              </a:highlight>
            </a:endParaRPr>
          </a:p>
          <a:p>
            <a:pPr indent="-287337" lvl="0" marL="457200" rtl="0" algn="l">
              <a:lnSpc>
                <a:spcPct val="115000"/>
              </a:lnSpc>
              <a:spcBef>
                <a:spcPts val="0"/>
              </a:spcBef>
              <a:spcAft>
                <a:spcPts val="0"/>
              </a:spcAft>
              <a:buClr>
                <a:srgbClr val="1F2328"/>
              </a:buClr>
              <a:buSzPct val="100000"/>
              <a:buChar char="●"/>
            </a:pPr>
            <a:r>
              <a:rPr lang="en-GB" sz="1000">
                <a:solidFill>
                  <a:srgbClr val="1F2328"/>
                </a:solidFill>
                <a:highlight>
                  <a:srgbClr val="FFFFFF"/>
                </a:highlight>
              </a:rPr>
              <a:t>PATCHRESOLVE = "noop"</a:t>
            </a:r>
            <a:endParaRPr sz="1000">
              <a:solidFill>
                <a:srgbClr val="1F2328"/>
              </a:solidFill>
              <a:highlight>
                <a:srgbClr val="FFFFFF"/>
              </a:highlight>
            </a:endParaRPr>
          </a:p>
          <a:p>
            <a:pPr indent="-287337" lvl="0" marL="457200" rtl="0" algn="l">
              <a:lnSpc>
                <a:spcPct val="115000"/>
              </a:lnSpc>
              <a:spcBef>
                <a:spcPts val="0"/>
              </a:spcBef>
              <a:spcAft>
                <a:spcPts val="0"/>
              </a:spcAft>
              <a:buClr>
                <a:srgbClr val="1F2328"/>
              </a:buClr>
              <a:buSzPct val="100000"/>
              <a:buChar char="●"/>
            </a:pPr>
            <a:r>
              <a:rPr lang="en-GB" sz="1000">
                <a:solidFill>
                  <a:srgbClr val="1F2328"/>
                </a:solidFill>
                <a:highlight>
                  <a:srgbClr val="FFFFFF"/>
                </a:highlight>
              </a:rPr>
              <a:t>BB_DISKMON_DIRS</a:t>
            </a:r>
            <a:endParaRPr sz="1000">
              <a:solidFill>
                <a:srgbClr val="1F2328"/>
              </a:solidFill>
              <a:highlight>
                <a:srgbClr val="FFFFFF"/>
              </a:highlight>
            </a:endParaRPr>
          </a:p>
          <a:p>
            <a:pPr indent="-287337" lvl="0" marL="457200" rtl="0" algn="l">
              <a:lnSpc>
                <a:spcPct val="115000"/>
              </a:lnSpc>
              <a:spcBef>
                <a:spcPts val="0"/>
              </a:spcBef>
              <a:spcAft>
                <a:spcPts val="0"/>
              </a:spcAft>
              <a:buClr>
                <a:srgbClr val="1F2328"/>
              </a:buClr>
              <a:buSzPct val="100000"/>
              <a:buChar char="●"/>
            </a:pPr>
            <a:r>
              <a:rPr lang="en-GB" sz="1000">
                <a:solidFill>
                  <a:srgbClr val="1F2328"/>
                </a:solidFill>
                <a:highlight>
                  <a:srgbClr val="FFFFFF"/>
                </a:highlight>
              </a:rPr>
              <a:t>CONF_VERSION = "2"</a:t>
            </a:r>
            <a:endParaRPr sz="1000">
              <a:solidFill>
                <a:srgbClr val="1F2328"/>
              </a:solidFill>
              <a:highlight>
                <a:srgbClr val="FFFFFF"/>
              </a:highlight>
            </a:endParaRPr>
          </a:p>
          <a:p>
            <a:pPr indent="0" lvl="0" marL="0" rtl="0" algn="l">
              <a:lnSpc>
                <a:spcPct val="161538"/>
              </a:lnSpc>
              <a:spcBef>
                <a:spcPts val="1200"/>
              </a:spcBef>
              <a:spcAft>
                <a:spcPts val="0"/>
              </a:spcAft>
              <a:buNone/>
            </a:pPr>
            <a:r>
              <a:rPr b="1" lang="en-GB" sz="1300">
                <a:solidFill>
                  <a:schemeClr val="dk1"/>
                </a:solidFill>
                <a:latin typeface="Times New Roman"/>
                <a:ea typeface="Times New Roman"/>
                <a:cs typeface="Times New Roman"/>
                <a:sym typeface="Times New Roman"/>
              </a:rPr>
              <a:t>Configuration Details</a:t>
            </a:r>
            <a:endParaRPr b="1" sz="13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GB" sz="1100">
                <a:solidFill>
                  <a:schemeClr val="dk1"/>
                </a:solidFill>
                <a:latin typeface="Times New Roman"/>
                <a:ea typeface="Times New Roman"/>
                <a:cs typeface="Times New Roman"/>
                <a:sym typeface="Times New Roman"/>
              </a:rPr>
              <a:t>MACHINE</a:t>
            </a:r>
            <a:endParaRPr b="1"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chemeClr val="dk1"/>
                </a:solidFill>
                <a:latin typeface="Times New Roman"/>
                <a:ea typeface="Times New Roman"/>
                <a:cs typeface="Times New Roman"/>
                <a:sym typeface="Times New Roman"/>
              </a:rPr>
              <a:t>Specifies the target device for which the image is built.</a:t>
            </a:r>
            <a:endParaRPr sz="1200">
              <a:solidFill>
                <a:schemeClr val="dk1"/>
              </a:solidFill>
              <a:latin typeface="Times New Roman"/>
              <a:ea typeface="Times New Roman"/>
              <a:cs typeface="Times New Roman"/>
              <a:sym typeface="Times New Roman"/>
            </a:endParaRPr>
          </a:p>
          <a:p>
            <a:pPr indent="0" lvl="0" marL="0" rtl="0" algn="l">
              <a:lnSpc>
                <a:spcPct val="10227"/>
              </a:lnSpc>
              <a:spcBef>
                <a:spcPts val="1200"/>
              </a:spcBef>
              <a:spcAft>
                <a:spcPts val="0"/>
              </a:spcAft>
              <a:buNone/>
            </a:pPr>
            <a:r>
              <a:rPr lang="en-GB" sz="1200">
                <a:solidFill>
                  <a:schemeClr val="dk1"/>
                </a:solidFill>
                <a:latin typeface="Times New Roman"/>
                <a:ea typeface="Times New Roman"/>
                <a:cs typeface="Times New Roman"/>
                <a:sym typeface="Times New Roman"/>
              </a:rPr>
              <a:t>#List of default Machines</a:t>
            </a:r>
            <a:endParaRPr sz="1200">
              <a:solidFill>
                <a:schemeClr val="dk1"/>
              </a:solidFill>
              <a:latin typeface="Times New Roman"/>
              <a:ea typeface="Times New Roman"/>
              <a:cs typeface="Times New Roman"/>
              <a:sym typeface="Times New Roman"/>
            </a:endParaRPr>
          </a:p>
          <a:p>
            <a:pPr indent="0" lvl="0" marL="0" rtl="0" algn="l">
              <a:lnSpc>
                <a:spcPct val="10227"/>
              </a:lnSpc>
              <a:spcBef>
                <a:spcPts val="1200"/>
              </a:spcBef>
              <a:spcAft>
                <a:spcPts val="1200"/>
              </a:spcAft>
              <a:buNone/>
            </a:pPr>
            <a:r>
              <a:rPr lang="en-GB" sz="1200">
                <a:solidFill>
                  <a:schemeClr val="dk1"/>
                </a:solidFill>
                <a:latin typeface="Times New Roman"/>
                <a:ea typeface="Times New Roman"/>
                <a:cs typeface="Times New Roman"/>
                <a:sym typeface="Times New Roman"/>
              </a:rPr>
              <a:t>MACHINE ?= "qemuarm" MACHINE ?= "qemuarm64" MACHINE ?= "qemumips" MACHINE ?= "qemumips64" MACHINE ?= "qemuppc" MACHINE ?= "qemux86</a:t>
            </a:r>
            <a:endParaRPr sz="1000">
              <a:solidFill>
                <a:srgbClr val="1F2328"/>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