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quartzcomponents.com/pages/search-results-page?q=Arduino" TargetMode="External"/><Relationship Id="rId2" Type="http://schemas.openxmlformats.org/officeDocument/2006/relationships/hyperlink" Target="https://quartzcomponents.com/pages/search-results-page?q=hall+effect+sensor" TargetMode="External"/><Relationship Id="rId1" Type="http://schemas.openxmlformats.org/officeDocument/2006/relationships/slideLayout" Target="../slideLayouts/slideLayout2.xml"/><Relationship Id="rId4" Type="http://schemas.openxmlformats.org/officeDocument/2006/relationships/hyperlink" Target="https://quartzcomponents.com/products/raspberry-pi-4-model-b-2-gb-ram?_pos=8&amp;_sid=81dae9be3&amp;_ss=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oughtco.com/things-to-know-about-james-garfield-104734" TargetMode="External"/><Relationship Id="rId2" Type="http://schemas.openxmlformats.org/officeDocument/2006/relationships/hyperlink" Target="https://www.thoughtco.com/history-of-the-telephone-alexander-graham-bell-199138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507E-F820-D194-BC66-D7B10BA34BFB}"/>
              </a:ext>
            </a:extLst>
          </p:cNvPr>
          <p:cNvSpPr>
            <a:spLocks noGrp="1"/>
          </p:cNvSpPr>
          <p:nvPr>
            <p:ph type="ctrTitle"/>
          </p:nvPr>
        </p:nvSpPr>
        <p:spPr>
          <a:xfrm>
            <a:off x="2497137" y="1245704"/>
            <a:ext cx="7197726" cy="1523999"/>
          </a:xfrm>
        </p:spPr>
        <p:txBody>
          <a:bodyPr>
            <a:normAutofit/>
          </a:bodyPr>
          <a:lstStyle/>
          <a:p>
            <a:pPr algn="ctr"/>
            <a:r>
              <a:rPr lang="en-IN" sz="5000" b="1" dirty="0"/>
              <a:t>smart METAL Detector</a:t>
            </a:r>
          </a:p>
        </p:txBody>
      </p:sp>
      <p:sp>
        <p:nvSpPr>
          <p:cNvPr id="3" name="Subtitle 2">
            <a:extLst>
              <a:ext uri="{FF2B5EF4-FFF2-40B4-BE49-F238E27FC236}">
                <a16:creationId xmlns:a16="http://schemas.microsoft.com/office/drawing/2014/main" id="{2510EB7A-0643-A50A-5E21-795AD75E986C}"/>
              </a:ext>
            </a:extLst>
          </p:cNvPr>
          <p:cNvSpPr>
            <a:spLocks noGrp="1"/>
          </p:cNvSpPr>
          <p:nvPr>
            <p:ph type="subTitle" idx="1"/>
          </p:nvPr>
        </p:nvSpPr>
        <p:spPr>
          <a:xfrm>
            <a:off x="3962399" y="3246784"/>
            <a:ext cx="7197726" cy="2544416"/>
          </a:xfrm>
        </p:spPr>
        <p:txBody>
          <a:bodyPr/>
          <a:lstStyle/>
          <a:p>
            <a:pPr algn="ctr"/>
            <a:r>
              <a:rPr lang="en-IN" dirty="0"/>
              <a:t>						By</a:t>
            </a:r>
          </a:p>
          <a:p>
            <a:r>
              <a:rPr lang="en-IN" dirty="0"/>
              <a:t>E SAI PRKASH GOUD</a:t>
            </a:r>
          </a:p>
          <a:p>
            <a:r>
              <a:rPr lang="en-IN" dirty="0"/>
              <a:t>G SAI GOUTHAM</a:t>
            </a:r>
          </a:p>
          <a:p>
            <a:r>
              <a:rPr lang="en-IN" dirty="0"/>
              <a:t>GATLA SAI SHIVA REDDY</a:t>
            </a:r>
          </a:p>
          <a:p>
            <a:r>
              <a:rPr lang="en-IN" dirty="0"/>
              <a:t>GHANTASALA MANASA</a:t>
            </a:r>
          </a:p>
          <a:p>
            <a:pPr algn="ctr"/>
            <a:endParaRPr lang="en-IN" dirty="0"/>
          </a:p>
          <a:p>
            <a:pPr algn="ctr"/>
            <a:endParaRPr lang="en-IN" dirty="0"/>
          </a:p>
        </p:txBody>
      </p:sp>
      <p:pic>
        <p:nvPicPr>
          <p:cNvPr id="7" name="Picture 6">
            <a:extLst>
              <a:ext uri="{FF2B5EF4-FFF2-40B4-BE49-F238E27FC236}">
                <a16:creationId xmlns:a16="http://schemas.microsoft.com/office/drawing/2014/main" id="{B623AA9D-27A8-130A-F8BA-610BCE2261A3}"/>
              </a:ext>
            </a:extLst>
          </p:cNvPr>
          <p:cNvPicPr>
            <a:picLocks noChangeAspect="1"/>
          </p:cNvPicPr>
          <p:nvPr/>
        </p:nvPicPr>
        <p:blipFill>
          <a:blip r:embed="rId2"/>
          <a:stretch>
            <a:fillRect/>
          </a:stretch>
        </p:blipFill>
        <p:spPr>
          <a:xfrm>
            <a:off x="0" y="-13251"/>
            <a:ext cx="2143125" cy="2143125"/>
          </a:xfrm>
          <a:prstGeom prst="rect">
            <a:avLst/>
          </a:prstGeom>
          <a:ln>
            <a:noFill/>
          </a:ln>
          <a:effectLst>
            <a:softEdge rad="112500"/>
          </a:effectLst>
        </p:spPr>
      </p:pic>
    </p:spTree>
    <p:extLst>
      <p:ext uri="{BB962C8B-B14F-4D97-AF65-F5344CB8AC3E}">
        <p14:creationId xmlns:p14="http://schemas.microsoft.com/office/powerpoint/2010/main" val="340967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C6EA-EE86-081A-F10D-7EAFCC303D85}"/>
              </a:ext>
            </a:extLst>
          </p:cNvPr>
          <p:cNvSpPr>
            <a:spLocks noGrp="1"/>
          </p:cNvSpPr>
          <p:nvPr>
            <p:ph type="title"/>
          </p:nvPr>
        </p:nvSpPr>
        <p:spPr>
          <a:xfrm>
            <a:off x="473766" y="192158"/>
            <a:ext cx="10131425" cy="934278"/>
          </a:xfrm>
        </p:spPr>
        <p:txBody>
          <a:bodyPr/>
          <a:lstStyle/>
          <a:p>
            <a:r>
              <a:rPr lang="en-IN" dirty="0"/>
              <a:t>MAGNETIC HALL SENSOR</a:t>
            </a:r>
          </a:p>
        </p:txBody>
      </p:sp>
      <p:sp>
        <p:nvSpPr>
          <p:cNvPr id="3" name="Content Placeholder 2">
            <a:extLst>
              <a:ext uri="{FF2B5EF4-FFF2-40B4-BE49-F238E27FC236}">
                <a16:creationId xmlns:a16="http://schemas.microsoft.com/office/drawing/2014/main" id="{1518656D-172D-6E79-A9D7-00B3B99EE225}"/>
              </a:ext>
            </a:extLst>
          </p:cNvPr>
          <p:cNvSpPr>
            <a:spLocks noGrp="1"/>
          </p:cNvSpPr>
          <p:nvPr>
            <p:ph idx="1"/>
          </p:nvPr>
        </p:nvSpPr>
        <p:spPr>
          <a:xfrm>
            <a:off x="318052" y="1126436"/>
            <a:ext cx="11635409" cy="5539407"/>
          </a:xfrm>
        </p:spPr>
        <p:txBody>
          <a:bodyPr/>
          <a:lstStyle/>
          <a:p>
            <a:pPr marL="0" indent="0">
              <a:buNone/>
            </a:pPr>
            <a:r>
              <a:rPr lang="en-IN" dirty="0"/>
              <a:t>The </a:t>
            </a:r>
            <a:r>
              <a:rPr lang="en-IN" b="1" dirty="0"/>
              <a:t>hall effect sensor</a:t>
            </a:r>
            <a:r>
              <a:rPr lang="en-IN" dirty="0"/>
              <a:t> is just like switch as it works on hall effect principle so, it is more sensitive to magnetic flux and suitable for harsh environment because of semiconductor type casing and no glass encapsulation. This </a:t>
            </a:r>
            <a:r>
              <a:rPr lang="en-IN" b="1" dirty="0"/>
              <a:t>Ky003 Hall Effect/Magnetic Sensor module </a:t>
            </a:r>
            <a:r>
              <a:rPr lang="en-IN" dirty="0"/>
              <a:t>has 3144EUA-S hall effect sensor, it changes its state if one pole of magnet comes near it which can be easily read by any Digital GPIO pin on the Microcontroller board. This is ideal for commercial, consumer and industrial applications like </a:t>
            </a:r>
            <a:r>
              <a:rPr lang="en-IN" b="1" dirty="0"/>
              <a:t>measuring the RPM</a:t>
            </a:r>
            <a:r>
              <a:rPr lang="en-IN" dirty="0"/>
              <a:t> of the wheel, position sensor for machining tools, positional feedback for control systems, detecting the poles of magnets in BLDC Motors, magnetic alarm doors etc.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B00CBD-310B-62B9-EC24-1005EC51C05C}"/>
              </a:ext>
            </a:extLst>
          </p:cNvPr>
          <p:cNvPicPr>
            <a:picLocks noChangeAspect="1"/>
          </p:cNvPicPr>
          <p:nvPr/>
        </p:nvPicPr>
        <p:blipFill>
          <a:blip r:embed="rId2"/>
          <a:stretch>
            <a:fillRect/>
          </a:stretch>
        </p:blipFill>
        <p:spPr>
          <a:xfrm>
            <a:off x="381000" y="2981739"/>
            <a:ext cx="11430000" cy="3522593"/>
          </a:xfrm>
          <a:prstGeom prst="rect">
            <a:avLst/>
          </a:prstGeom>
        </p:spPr>
      </p:pic>
    </p:spTree>
    <p:extLst>
      <p:ext uri="{BB962C8B-B14F-4D97-AF65-F5344CB8AC3E}">
        <p14:creationId xmlns:p14="http://schemas.microsoft.com/office/powerpoint/2010/main" val="227894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22B-30C6-9D73-98B2-9F0433EA78EB}"/>
              </a:ext>
            </a:extLst>
          </p:cNvPr>
          <p:cNvSpPr>
            <a:spLocks noGrp="1"/>
          </p:cNvSpPr>
          <p:nvPr>
            <p:ph type="title"/>
          </p:nvPr>
        </p:nvSpPr>
        <p:spPr>
          <a:xfrm>
            <a:off x="278296" y="192157"/>
            <a:ext cx="10131425" cy="820163"/>
          </a:xfrm>
        </p:spPr>
        <p:txBody>
          <a:bodyPr/>
          <a:lstStyle/>
          <a:p>
            <a:r>
              <a:rPr lang="en-IN" dirty="0"/>
              <a:t>LINEAR HALL EFFECT SENSOR</a:t>
            </a:r>
          </a:p>
        </p:txBody>
      </p:sp>
      <p:sp>
        <p:nvSpPr>
          <p:cNvPr id="3" name="Content Placeholder 2">
            <a:extLst>
              <a:ext uri="{FF2B5EF4-FFF2-40B4-BE49-F238E27FC236}">
                <a16:creationId xmlns:a16="http://schemas.microsoft.com/office/drawing/2014/main" id="{879AC825-E9DB-5E58-5217-D2AE28FA8625}"/>
              </a:ext>
            </a:extLst>
          </p:cNvPr>
          <p:cNvSpPr>
            <a:spLocks noGrp="1"/>
          </p:cNvSpPr>
          <p:nvPr>
            <p:ph idx="1"/>
          </p:nvPr>
        </p:nvSpPr>
        <p:spPr>
          <a:xfrm>
            <a:off x="278296" y="1166191"/>
            <a:ext cx="11516139" cy="5499652"/>
          </a:xfrm>
        </p:spPr>
        <p:txBody>
          <a:bodyPr>
            <a:normAutofit/>
          </a:bodyPr>
          <a:lstStyle/>
          <a:p>
            <a:pPr marL="0" indent="0">
              <a:buNone/>
            </a:pPr>
            <a:r>
              <a:rPr lang="en-IN" b="1" dirty="0"/>
              <a:t>KY-024 Linear Magnetic</a:t>
            </a:r>
            <a:r>
              <a:rPr lang="en-IN" dirty="0"/>
              <a:t> </a:t>
            </a:r>
            <a:r>
              <a:rPr lang="en-IN" b="1" dirty="0"/>
              <a:t>Hall Effect Sensor </a:t>
            </a:r>
            <a:r>
              <a:rPr lang="en-IN" dirty="0"/>
              <a:t>is a small, versatile, linear unipolar </a:t>
            </a:r>
            <a:r>
              <a:rPr lang="en-IN" dirty="0">
                <a:hlinkClick r:id="rId2"/>
              </a:rPr>
              <a:t>hall-effect sensor</a:t>
            </a:r>
            <a:r>
              <a:rPr lang="en-IN" dirty="0"/>
              <a:t> board that can act as a magnetic switch or simply measuring the strength of the magnetic field present. This hall effect sensor module works on </a:t>
            </a:r>
            <a:r>
              <a:rPr lang="en-IN" b="1" dirty="0"/>
              <a:t>hall effect principle</a:t>
            </a:r>
            <a:r>
              <a:rPr lang="en-IN" dirty="0"/>
              <a:t> so, it is more sensitive to magnetic flux and suitable for harsh environment because of semiconductor type casing and </a:t>
            </a:r>
            <a:r>
              <a:rPr lang="en-IN" b="1" dirty="0"/>
              <a:t>no glass encapsulation</a:t>
            </a:r>
            <a:r>
              <a:rPr lang="en-IN" dirty="0"/>
              <a:t>. This can work as both </a:t>
            </a:r>
            <a:r>
              <a:rPr lang="en-IN" dirty="0" err="1"/>
              <a:t>analog</a:t>
            </a:r>
            <a:r>
              <a:rPr lang="en-IN" dirty="0"/>
              <a:t> and digital unipolar hall effect sensor, it changes its state if one pole of magnet comes near it which can be easily read by any Digital GPIO pin on the Microcontroller board like </a:t>
            </a:r>
            <a:r>
              <a:rPr lang="en-IN" dirty="0">
                <a:hlinkClick r:id="rId3"/>
              </a:rPr>
              <a:t>Arduino</a:t>
            </a:r>
            <a:r>
              <a:rPr lang="en-IN" dirty="0"/>
              <a:t>, </a:t>
            </a:r>
            <a:r>
              <a:rPr lang="en-IN" dirty="0">
                <a:hlinkClick r:id="rId4"/>
              </a:rPr>
              <a:t>Raspberry</a:t>
            </a:r>
            <a:r>
              <a:rPr lang="en-IN" dirty="0"/>
              <a:t> Pi, Beagle bone Black, if is working in Digital Mode or you can connect the Analog output to any ADC and see the </a:t>
            </a:r>
            <a:r>
              <a:rPr lang="en-IN" b="1" dirty="0"/>
              <a:t>strength of the magnetic field</a:t>
            </a:r>
            <a:r>
              <a:rPr lang="en-IN" dirty="0"/>
              <a:t> present.</a:t>
            </a:r>
          </a:p>
          <a:p>
            <a:pPr marL="0" indent="0">
              <a:buNone/>
            </a:pPr>
            <a:r>
              <a:rPr lang="en-IN" dirty="0"/>
              <a:t>This is ideal for commercial, consumer and industrial applications like measuring the RPM of the wheel, position sensor for machining tools, positional feedback for control systems, detecting the poles of magnets in BLDC Motors, magnetic alarm doors etc. There is a 49E Linear Hall-Effect Sensor, a LM393 Dual Differential Comparator, a potentiometer, two LED's, and six resistors in KY-024 module. With the help of potentiometer, you can change the sensitivity of the module to provide digital output.</a:t>
            </a:r>
          </a:p>
        </p:txBody>
      </p:sp>
    </p:spTree>
    <p:extLst>
      <p:ext uri="{BB962C8B-B14F-4D97-AF65-F5344CB8AC3E}">
        <p14:creationId xmlns:p14="http://schemas.microsoft.com/office/powerpoint/2010/main" val="97812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FE6A-7AA2-099E-2475-920FA58D31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A1EB20-A150-7292-5D96-4DB2BC401D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8179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B4BC-1E0C-1EED-06A3-B892A356C1E8}"/>
              </a:ext>
            </a:extLst>
          </p:cNvPr>
          <p:cNvSpPr>
            <a:spLocks noGrp="1"/>
          </p:cNvSpPr>
          <p:nvPr>
            <p:ph type="title"/>
          </p:nvPr>
        </p:nvSpPr>
        <p:spPr>
          <a:xfrm>
            <a:off x="685801" y="689849"/>
            <a:ext cx="10131425" cy="753902"/>
          </a:xfrm>
        </p:spPr>
        <p:txBody>
          <a:bodyPr/>
          <a:lstStyle/>
          <a:p>
            <a:r>
              <a:rPr lang="en-IN" dirty="0"/>
              <a:t>TABLE OF CONTENTS</a:t>
            </a:r>
          </a:p>
        </p:txBody>
      </p:sp>
      <p:sp>
        <p:nvSpPr>
          <p:cNvPr id="3" name="Content Placeholder 2">
            <a:extLst>
              <a:ext uri="{FF2B5EF4-FFF2-40B4-BE49-F238E27FC236}">
                <a16:creationId xmlns:a16="http://schemas.microsoft.com/office/drawing/2014/main" id="{43B5A357-4214-ED27-63F5-E169F992467E}"/>
              </a:ext>
            </a:extLst>
          </p:cNvPr>
          <p:cNvSpPr>
            <a:spLocks noGrp="1"/>
          </p:cNvSpPr>
          <p:nvPr>
            <p:ph idx="1"/>
          </p:nvPr>
        </p:nvSpPr>
        <p:spPr>
          <a:xfrm>
            <a:off x="685801" y="1775791"/>
            <a:ext cx="10131425" cy="4392360"/>
          </a:xfrm>
        </p:spPr>
        <p:txBody>
          <a:bodyPr/>
          <a:lstStyle/>
          <a:p>
            <a:r>
              <a:rPr lang="en-IN" dirty="0"/>
              <a:t>INTRODUCTION</a:t>
            </a:r>
          </a:p>
          <a:p>
            <a:r>
              <a:rPr lang="en-IN" dirty="0"/>
              <a:t>PRINCIPLE OF OPERATION</a:t>
            </a:r>
          </a:p>
          <a:p>
            <a:r>
              <a:rPr lang="en-IN" dirty="0"/>
              <a:t>METAL DETECTORS :how, why and when </a:t>
            </a:r>
          </a:p>
          <a:p>
            <a:r>
              <a:rPr lang="en-IN" dirty="0"/>
              <a:t>SENSORS NEEDED</a:t>
            </a:r>
          </a:p>
          <a:p>
            <a:r>
              <a:rPr lang="en-IN" dirty="0"/>
              <a:t>CIRCUIT DIAGRAM</a:t>
            </a:r>
          </a:p>
          <a:p>
            <a:r>
              <a:rPr lang="en-IN" dirty="0"/>
              <a:t>ADVANTAGES AND DISADVANTAGES</a:t>
            </a:r>
          </a:p>
          <a:p>
            <a:r>
              <a:rPr lang="en-IN" dirty="0"/>
              <a:t>APPLICATION</a:t>
            </a:r>
          </a:p>
          <a:p>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73595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2E03-F586-759F-5B5E-1D89EB441F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57CB6E8-70AB-B113-B44E-B25FC7751A5C}"/>
              </a:ext>
            </a:extLst>
          </p:cNvPr>
          <p:cNvSpPr>
            <a:spLocks noGrp="1"/>
          </p:cNvSpPr>
          <p:nvPr>
            <p:ph idx="1"/>
          </p:nvPr>
        </p:nvSpPr>
        <p:spPr/>
        <p:txBody>
          <a:bodyPr/>
          <a:lstStyle/>
          <a:p>
            <a:pPr marL="0" indent="0">
              <a:buNone/>
            </a:pPr>
            <a:r>
              <a:rPr lang="en-IN" dirty="0"/>
              <a:t>Metal detector is a device that can detect metal, the basics can make a sound when it is near some metal.</a:t>
            </a:r>
          </a:p>
          <a:p>
            <a:pPr marL="0" indent="0">
              <a:buNone/>
            </a:pPr>
            <a:r>
              <a:rPr lang="en-IN" dirty="0"/>
              <a:t> In 1881, </a:t>
            </a:r>
            <a:r>
              <a:rPr lang="en-IN" dirty="0">
                <a:hlinkClick r:id="rId2"/>
              </a:rPr>
              <a:t>Alexander Graham Bell</a:t>
            </a:r>
            <a:r>
              <a:rPr lang="en-IN" dirty="0"/>
              <a:t> invented the first metal detector. As </a:t>
            </a:r>
            <a:r>
              <a:rPr lang="en-IN" dirty="0">
                <a:hlinkClick r:id="rId3"/>
              </a:rPr>
              <a:t>President James Garfield</a:t>
            </a:r>
            <a:r>
              <a:rPr lang="en-IN" dirty="0"/>
              <a:t> lay dying of an assassin's bullet, Bell hurriedly invented a crude metal detector in an unsuccessful attempt to locate the fatal slug. Bell's metal detector was an electromagnetic device he called the induction balance. The need for detection is very clear to protect our self from any kind of danger.</a:t>
            </a:r>
          </a:p>
          <a:p>
            <a:pPr marL="0" indent="0">
              <a:buNone/>
            </a:pPr>
            <a:r>
              <a:rPr lang="en-IN" dirty="0"/>
              <a:t>In 1925, Gerhard </a:t>
            </a:r>
            <a:r>
              <a:rPr lang="en-IN" dirty="0" err="1"/>
              <a:t>Fischar</a:t>
            </a:r>
            <a:r>
              <a:rPr lang="en-IN" dirty="0"/>
              <a:t> invented a portable metal detector. </a:t>
            </a:r>
            <a:r>
              <a:rPr lang="en-IN" dirty="0" err="1"/>
              <a:t>Fischar's</a:t>
            </a:r>
            <a:r>
              <a:rPr lang="en-IN" dirty="0"/>
              <a:t> model was first sold commercially in 1931 and </a:t>
            </a:r>
            <a:r>
              <a:rPr lang="en-IN" dirty="0" err="1"/>
              <a:t>Fischar</a:t>
            </a:r>
            <a:r>
              <a:rPr lang="en-IN" dirty="0"/>
              <a:t> was behind the first large-scale production of metal detectors.</a:t>
            </a:r>
          </a:p>
          <a:p>
            <a:pPr marL="0" indent="0">
              <a:buNone/>
            </a:pPr>
            <a:endParaRPr lang="en-IN" dirty="0"/>
          </a:p>
        </p:txBody>
      </p:sp>
    </p:spTree>
    <p:extLst>
      <p:ext uri="{BB962C8B-B14F-4D97-AF65-F5344CB8AC3E}">
        <p14:creationId xmlns:p14="http://schemas.microsoft.com/office/powerpoint/2010/main" val="316673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BAF-1395-A3BB-8A01-44E7C598557D}"/>
              </a:ext>
            </a:extLst>
          </p:cNvPr>
          <p:cNvSpPr>
            <a:spLocks noGrp="1"/>
          </p:cNvSpPr>
          <p:nvPr>
            <p:ph type="title"/>
          </p:nvPr>
        </p:nvSpPr>
        <p:spPr/>
        <p:txBody>
          <a:bodyPr/>
          <a:lstStyle/>
          <a:p>
            <a:r>
              <a:rPr lang="en-IN" dirty="0"/>
              <a:t>NEED FOR METAL DETECTORS</a:t>
            </a:r>
          </a:p>
        </p:txBody>
      </p:sp>
      <p:sp>
        <p:nvSpPr>
          <p:cNvPr id="3" name="Content Placeholder 2">
            <a:extLst>
              <a:ext uri="{FF2B5EF4-FFF2-40B4-BE49-F238E27FC236}">
                <a16:creationId xmlns:a16="http://schemas.microsoft.com/office/drawing/2014/main" id="{D20E2AAB-2EB1-F73D-1794-AB08C0B27233}"/>
              </a:ext>
            </a:extLst>
          </p:cNvPr>
          <p:cNvSpPr>
            <a:spLocks noGrp="1"/>
          </p:cNvSpPr>
          <p:nvPr>
            <p:ph idx="1"/>
          </p:nvPr>
        </p:nvSpPr>
        <p:spPr/>
        <p:txBody>
          <a:bodyPr/>
          <a:lstStyle/>
          <a:p>
            <a:pPr marL="0" indent="0">
              <a:buNone/>
            </a:pPr>
            <a:r>
              <a:rPr lang="en-IN" dirty="0"/>
              <a:t>The metal detector should always work in an accurate &amp; precise manner. These find wide usage in many industrial processes. They are tremendously used in important sites like airport, railways, hotels, military facility, and various other government buildings for providing security. They are usually used in detecting weapons, gold or any other metal at these sites. They also find applications in civil engineering. It is widely used in archaeology to search the remains of the extinct species and relics.</a:t>
            </a:r>
          </a:p>
          <a:p>
            <a:pPr marL="0" indent="0">
              <a:buNone/>
            </a:pPr>
            <a:endParaRPr lang="en-IN" dirty="0"/>
          </a:p>
        </p:txBody>
      </p:sp>
    </p:spTree>
    <p:extLst>
      <p:ext uri="{BB962C8B-B14F-4D97-AF65-F5344CB8AC3E}">
        <p14:creationId xmlns:p14="http://schemas.microsoft.com/office/powerpoint/2010/main" val="211693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F4F1-DD4D-4335-C177-A19EE66F899A}"/>
              </a:ext>
            </a:extLst>
          </p:cNvPr>
          <p:cNvSpPr>
            <a:spLocks noGrp="1"/>
          </p:cNvSpPr>
          <p:nvPr>
            <p:ph type="title"/>
          </p:nvPr>
        </p:nvSpPr>
        <p:spPr>
          <a:xfrm>
            <a:off x="341244" y="530087"/>
            <a:ext cx="10131425" cy="1217728"/>
          </a:xfrm>
        </p:spPr>
        <p:txBody>
          <a:bodyPr/>
          <a:lstStyle/>
          <a:p>
            <a:r>
              <a:rPr lang="en-IN" dirty="0"/>
              <a:t>PRINCIPLE OF OPERATION</a:t>
            </a:r>
          </a:p>
        </p:txBody>
      </p:sp>
      <p:sp>
        <p:nvSpPr>
          <p:cNvPr id="4" name="Rectangle 1">
            <a:extLst>
              <a:ext uri="{FF2B5EF4-FFF2-40B4-BE49-F238E27FC236}">
                <a16:creationId xmlns:a16="http://schemas.microsoft.com/office/drawing/2014/main" id="{F2C4838E-7AF3-8458-3454-EFA55184AAB0}"/>
              </a:ext>
            </a:extLst>
          </p:cNvPr>
          <p:cNvSpPr>
            <a:spLocks noGrp="1" noChangeArrowheads="1"/>
          </p:cNvSpPr>
          <p:nvPr>
            <p:ph idx="1"/>
          </p:nvPr>
        </p:nvSpPr>
        <p:spPr bwMode="auto">
          <a:xfrm>
            <a:off x="230257" y="1747815"/>
            <a:ext cx="117314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operation of metal detectors is based upon the principles of electromagnetic induction.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Metal detectors contain one or more inductor coils that are used to interact with metallic elements on the ground.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single-coil detector illustrated below is a simplified version of one used in a real metal detector.</a:t>
            </a:r>
          </a:p>
        </p:txBody>
      </p:sp>
      <p:pic>
        <p:nvPicPr>
          <p:cNvPr id="8" name="Picture 7">
            <a:extLst>
              <a:ext uri="{FF2B5EF4-FFF2-40B4-BE49-F238E27FC236}">
                <a16:creationId xmlns:a16="http://schemas.microsoft.com/office/drawing/2014/main" id="{F80C3DA2-6CBE-366C-59CC-F8C7119000DB}"/>
              </a:ext>
            </a:extLst>
          </p:cNvPr>
          <p:cNvPicPr>
            <a:picLocks noChangeAspect="1"/>
          </p:cNvPicPr>
          <p:nvPr/>
        </p:nvPicPr>
        <p:blipFill>
          <a:blip r:embed="rId2"/>
          <a:stretch>
            <a:fillRect/>
          </a:stretch>
        </p:blipFill>
        <p:spPr>
          <a:xfrm>
            <a:off x="2622273" y="2805507"/>
            <a:ext cx="6153516" cy="2166731"/>
          </a:xfrm>
          <a:prstGeom prst="rect">
            <a:avLst/>
          </a:prstGeom>
        </p:spPr>
      </p:pic>
      <p:sp>
        <p:nvSpPr>
          <p:cNvPr id="9" name="TextBox 8">
            <a:extLst>
              <a:ext uri="{FF2B5EF4-FFF2-40B4-BE49-F238E27FC236}">
                <a16:creationId xmlns:a16="http://schemas.microsoft.com/office/drawing/2014/main" id="{C2936BAD-C235-E9D1-0A60-CEFB80FD8111}"/>
              </a:ext>
            </a:extLst>
          </p:cNvPr>
          <p:cNvSpPr txBox="1"/>
          <p:nvPr/>
        </p:nvSpPr>
        <p:spPr>
          <a:xfrm>
            <a:off x="230258" y="5157688"/>
            <a:ext cx="11731486" cy="1200329"/>
          </a:xfrm>
          <a:prstGeom prst="rect">
            <a:avLst/>
          </a:prstGeom>
          <a:noFill/>
        </p:spPr>
        <p:txBody>
          <a:bodyPr wrap="square" rtlCol="0">
            <a:spAutoFit/>
          </a:bodyPr>
          <a:lstStyle/>
          <a:p>
            <a:r>
              <a:rPr lang="en-IN" dirty="0"/>
              <a:t>A pulsing current is applied the coil, which then induces a magnetic field. When the magnetic field of the coil moves across the coil, the field induces an electric current(called eddy currents) in the metal. The eddy currents induce their own magnetic field , which generates an opposite an opposite current in the coil, which induces a signal indicating the presence of metal.</a:t>
            </a:r>
          </a:p>
        </p:txBody>
      </p:sp>
    </p:spTree>
    <p:extLst>
      <p:ext uri="{BB962C8B-B14F-4D97-AF65-F5344CB8AC3E}">
        <p14:creationId xmlns:p14="http://schemas.microsoft.com/office/powerpoint/2010/main" val="405426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40AE-9E05-D515-A6CC-3373D46829B0}"/>
              </a:ext>
            </a:extLst>
          </p:cNvPr>
          <p:cNvSpPr>
            <a:spLocks noGrp="1"/>
          </p:cNvSpPr>
          <p:nvPr>
            <p:ph type="title"/>
          </p:nvPr>
        </p:nvSpPr>
        <p:spPr/>
        <p:txBody>
          <a:bodyPr/>
          <a:lstStyle/>
          <a:p>
            <a:r>
              <a:rPr lang="en-IN" dirty="0"/>
              <a:t>SENSORS </a:t>
            </a:r>
          </a:p>
        </p:txBody>
      </p:sp>
      <p:sp>
        <p:nvSpPr>
          <p:cNvPr id="3" name="Content Placeholder 2">
            <a:extLst>
              <a:ext uri="{FF2B5EF4-FFF2-40B4-BE49-F238E27FC236}">
                <a16:creationId xmlns:a16="http://schemas.microsoft.com/office/drawing/2014/main" id="{D4552EF0-288C-5814-A252-36803B1A7EDE}"/>
              </a:ext>
            </a:extLst>
          </p:cNvPr>
          <p:cNvSpPr>
            <a:spLocks noGrp="1"/>
          </p:cNvSpPr>
          <p:nvPr>
            <p:ph idx="1"/>
          </p:nvPr>
        </p:nvSpPr>
        <p:spPr/>
        <p:txBody>
          <a:bodyPr>
            <a:normAutofit lnSpcReduction="10000"/>
          </a:bodyPr>
          <a:lstStyle/>
          <a:p>
            <a:r>
              <a:rPr lang="en-IN" dirty="0"/>
              <a:t>KY-024 LINEAR HALL MAGNETIC SENSOR</a:t>
            </a:r>
          </a:p>
          <a:p>
            <a:pPr marL="0" indent="0">
              <a:buNone/>
            </a:pPr>
            <a:r>
              <a:rPr lang="en-IN" dirty="0"/>
              <a:t> </a:t>
            </a:r>
          </a:p>
          <a:p>
            <a:r>
              <a:rPr lang="en-IN" dirty="0"/>
              <a:t>KY-035 ANALOG HALL SENSOR</a:t>
            </a:r>
          </a:p>
          <a:p>
            <a:pPr marL="0" indent="0">
              <a:buNone/>
            </a:pPr>
            <a:endParaRPr lang="en-IN" dirty="0"/>
          </a:p>
          <a:p>
            <a:r>
              <a:rPr lang="en-IN" dirty="0"/>
              <a:t>KY-003 HALL MAGNETIC  SENSOR</a:t>
            </a:r>
          </a:p>
          <a:p>
            <a:pPr marL="0" indent="0">
              <a:buNone/>
            </a:pPr>
            <a:endParaRPr lang="en-IN" dirty="0"/>
          </a:p>
          <a:p>
            <a:r>
              <a:rPr lang="en-IN" dirty="0"/>
              <a:t>KY-025 REED SWITCH</a:t>
            </a:r>
          </a:p>
          <a:p>
            <a:endParaRPr lang="en-IN" dirty="0"/>
          </a:p>
          <a:p>
            <a:r>
              <a:rPr lang="en-IN" dirty="0"/>
              <a:t>INBUILT HALL SENSOR ESP32</a:t>
            </a:r>
          </a:p>
          <a:p>
            <a:pPr marL="0" indent="0">
              <a:buNone/>
            </a:pPr>
            <a:endParaRPr lang="en-IN" dirty="0"/>
          </a:p>
        </p:txBody>
      </p:sp>
      <p:pic>
        <p:nvPicPr>
          <p:cNvPr id="13" name="Picture 12">
            <a:extLst>
              <a:ext uri="{FF2B5EF4-FFF2-40B4-BE49-F238E27FC236}">
                <a16:creationId xmlns:a16="http://schemas.microsoft.com/office/drawing/2014/main" id="{354A4DF2-3A6D-4B8E-FB05-0A0ED90B5F3D}"/>
              </a:ext>
            </a:extLst>
          </p:cNvPr>
          <p:cNvPicPr>
            <a:picLocks noChangeAspect="1"/>
          </p:cNvPicPr>
          <p:nvPr/>
        </p:nvPicPr>
        <p:blipFill>
          <a:blip r:embed="rId2"/>
          <a:stretch>
            <a:fillRect/>
          </a:stretch>
        </p:blipFill>
        <p:spPr>
          <a:xfrm>
            <a:off x="5178742" y="3215811"/>
            <a:ext cx="1834516" cy="1834516"/>
          </a:xfrm>
          <a:prstGeom prst="rect">
            <a:avLst/>
          </a:prstGeom>
        </p:spPr>
      </p:pic>
      <p:pic>
        <p:nvPicPr>
          <p:cNvPr id="15" name="Picture 14">
            <a:extLst>
              <a:ext uri="{FF2B5EF4-FFF2-40B4-BE49-F238E27FC236}">
                <a16:creationId xmlns:a16="http://schemas.microsoft.com/office/drawing/2014/main" id="{27E266CB-C774-ED5D-F758-F1ED293D4D1F}"/>
              </a:ext>
            </a:extLst>
          </p:cNvPr>
          <p:cNvPicPr>
            <a:picLocks noChangeAspect="1"/>
          </p:cNvPicPr>
          <p:nvPr/>
        </p:nvPicPr>
        <p:blipFill>
          <a:blip r:embed="rId3"/>
          <a:stretch>
            <a:fillRect/>
          </a:stretch>
        </p:blipFill>
        <p:spPr>
          <a:xfrm>
            <a:off x="8212976" y="2828706"/>
            <a:ext cx="2150133" cy="1489166"/>
          </a:xfrm>
          <a:prstGeom prst="rect">
            <a:avLst/>
          </a:prstGeom>
        </p:spPr>
      </p:pic>
      <p:pic>
        <p:nvPicPr>
          <p:cNvPr id="17" name="Picture 16">
            <a:extLst>
              <a:ext uri="{FF2B5EF4-FFF2-40B4-BE49-F238E27FC236}">
                <a16:creationId xmlns:a16="http://schemas.microsoft.com/office/drawing/2014/main" id="{BAD0C450-A000-CD17-E192-15A80B4BFF06}"/>
              </a:ext>
            </a:extLst>
          </p:cNvPr>
          <p:cNvPicPr>
            <a:picLocks noChangeAspect="1"/>
          </p:cNvPicPr>
          <p:nvPr/>
        </p:nvPicPr>
        <p:blipFill>
          <a:blip r:embed="rId4"/>
          <a:stretch>
            <a:fillRect/>
          </a:stretch>
        </p:blipFill>
        <p:spPr>
          <a:xfrm>
            <a:off x="9019897" y="1068704"/>
            <a:ext cx="1951347" cy="1300898"/>
          </a:xfrm>
          <a:prstGeom prst="rect">
            <a:avLst/>
          </a:prstGeom>
        </p:spPr>
      </p:pic>
      <p:pic>
        <p:nvPicPr>
          <p:cNvPr id="19" name="Picture 18">
            <a:extLst>
              <a:ext uri="{FF2B5EF4-FFF2-40B4-BE49-F238E27FC236}">
                <a16:creationId xmlns:a16="http://schemas.microsoft.com/office/drawing/2014/main" id="{3DA0AF2B-806A-F7D9-2727-650BCCA27BF8}"/>
              </a:ext>
            </a:extLst>
          </p:cNvPr>
          <p:cNvPicPr>
            <a:picLocks noChangeAspect="1"/>
          </p:cNvPicPr>
          <p:nvPr/>
        </p:nvPicPr>
        <p:blipFill>
          <a:blip r:embed="rId5"/>
          <a:stretch>
            <a:fillRect/>
          </a:stretch>
        </p:blipFill>
        <p:spPr>
          <a:xfrm>
            <a:off x="5124566" y="884341"/>
            <a:ext cx="3088410" cy="1834516"/>
          </a:xfrm>
          <a:prstGeom prst="rect">
            <a:avLst/>
          </a:prstGeom>
        </p:spPr>
      </p:pic>
      <p:pic>
        <p:nvPicPr>
          <p:cNvPr id="23" name="Picture 22">
            <a:extLst>
              <a:ext uri="{FF2B5EF4-FFF2-40B4-BE49-F238E27FC236}">
                <a16:creationId xmlns:a16="http://schemas.microsoft.com/office/drawing/2014/main" id="{27A76639-F60C-0B06-33B7-393E5FFCEBAF}"/>
              </a:ext>
            </a:extLst>
          </p:cNvPr>
          <p:cNvPicPr>
            <a:picLocks noChangeAspect="1"/>
          </p:cNvPicPr>
          <p:nvPr/>
        </p:nvPicPr>
        <p:blipFill>
          <a:blip r:embed="rId6"/>
          <a:stretch>
            <a:fillRect/>
          </a:stretch>
        </p:blipFill>
        <p:spPr>
          <a:xfrm>
            <a:off x="7305654" y="4549084"/>
            <a:ext cx="3209510" cy="2099282"/>
          </a:xfrm>
          <a:prstGeom prst="rect">
            <a:avLst/>
          </a:prstGeom>
        </p:spPr>
      </p:pic>
    </p:spTree>
    <p:extLst>
      <p:ext uri="{BB962C8B-B14F-4D97-AF65-F5344CB8AC3E}">
        <p14:creationId xmlns:p14="http://schemas.microsoft.com/office/powerpoint/2010/main" val="180645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65B8-545B-DE4F-AA3D-29500C4D7CA7}"/>
              </a:ext>
            </a:extLst>
          </p:cNvPr>
          <p:cNvSpPr>
            <a:spLocks noGrp="1"/>
          </p:cNvSpPr>
          <p:nvPr>
            <p:ph type="title"/>
          </p:nvPr>
        </p:nvSpPr>
        <p:spPr/>
        <p:txBody>
          <a:bodyPr/>
          <a:lstStyle/>
          <a:p>
            <a:r>
              <a:rPr lang="en-IN" dirty="0"/>
              <a:t>HALL effect sensors</a:t>
            </a:r>
          </a:p>
        </p:txBody>
      </p:sp>
      <p:sp>
        <p:nvSpPr>
          <p:cNvPr id="3" name="Content Placeholder 2">
            <a:extLst>
              <a:ext uri="{FF2B5EF4-FFF2-40B4-BE49-F238E27FC236}">
                <a16:creationId xmlns:a16="http://schemas.microsoft.com/office/drawing/2014/main" id="{81ADDBDC-16A0-391D-B791-1C0ECB651671}"/>
              </a:ext>
            </a:extLst>
          </p:cNvPr>
          <p:cNvSpPr>
            <a:spLocks noGrp="1"/>
          </p:cNvSpPr>
          <p:nvPr>
            <p:ph idx="1"/>
          </p:nvPr>
        </p:nvSpPr>
        <p:spPr/>
        <p:txBody>
          <a:bodyPr/>
          <a:lstStyle/>
          <a:p>
            <a:pPr marL="0" indent="0">
              <a:buNone/>
            </a:pPr>
            <a:r>
              <a:rPr lang="en-IN" dirty="0"/>
              <a:t>The hall effect sensor is a type of magnetic sensor which can be used for detecting the strength and direction of a magnetic field produced from a permanent magnet or an electromagnet with its output varying in proportion to the strength of the magnetic field being detected.</a:t>
            </a:r>
          </a:p>
          <a:p>
            <a:pPr marL="0" indent="0">
              <a:buNone/>
            </a:pPr>
            <a:r>
              <a:rPr lang="en-IN" dirty="0"/>
              <a:t>Hall Effect Sensors are devices which are activated by an external magnetic field. We know that a magnetic field has two important characteristics flux density, (B) and polarity (North and South Poles).</a:t>
            </a:r>
          </a:p>
          <a:p>
            <a:pPr marL="0" indent="0">
              <a:buNone/>
            </a:pPr>
            <a:r>
              <a:rPr lang="en-IN" dirty="0"/>
              <a:t>The output signal from a Hall effect sensor is the function of magnetic field density around the device. When the magnetic flux density around the sensor exceeds a certain pre-set threshold, the sensor detects it and generates an output voltage called the </a:t>
            </a:r>
            <a:r>
              <a:rPr lang="en-IN" b="1" dirty="0"/>
              <a:t>Hall Voltage, V</a:t>
            </a:r>
            <a:r>
              <a:rPr lang="en-IN" b="1" baseline="-25000" dirty="0"/>
              <a:t>H</a:t>
            </a:r>
            <a:r>
              <a:rPr lang="en-IN" dirty="0"/>
              <a:t>. </a:t>
            </a:r>
          </a:p>
          <a:p>
            <a:pPr marL="0" indent="0">
              <a:buNone/>
            </a:pPr>
            <a:endParaRPr lang="en-IN" dirty="0"/>
          </a:p>
        </p:txBody>
      </p:sp>
    </p:spTree>
    <p:extLst>
      <p:ext uri="{BB962C8B-B14F-4D97-AF65-F5344CB8AC3E}">
        <p14:creationId xmlns:p14="http://schemas.microsoft.com/office/powerpoint/2010/main" val="67059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895E-95F2-A390-3331-F842877F124E}"/>
              </a:ext>
            </a:extLst>
          </p:cNvPr>
          <p:cNvSpPr>
            <a:spLocks noGrp="1"/>
          </p:cNvSpPr>
          <p:nvPr>
            <p:ph type="title"/>
          </p:nvPr>
        </p:nvSpPr>
        <p:spPr>
          <a:xfrm>
            <a:off x="513523" y="266449"/>
            <a:ext cx="10131425" cy="1004288"/>
          </a:xfrm>
        </p:spPr>
        <p:txBody>
          <a:bodyPr/>
          <a:lstStyle/>
          <a:p>
            <a:r>
              <a:rPr lang="en-IN" dirty="0"/>
              <a:t>HALL  EFFECT SENSOR PRINCIPLE</a:t>
            </a:r>
          </a:p>
        </p:txBody>
      </p:sp>
      <p:sp>
        <p:nvSpPr>
          <p:cNvPr id="3" name="Content Placeholder 2">
            <a:extLst>
              <a:ext uri="{FF2B5EF4-FFF2-40B4-BE49-F238E27FC236}">
                <a16:creationId xmlns:a16="http://schemas.microsoft.com/office/drawing/2014/main" id="{2CEC5815-514C-D7AD-08FE-963DC62483E5}"/>
              </a:ext>
            </a:extLst>
          </p:cNvPr>
          <p:cNvSpPr>
            <a:spLocks noGrp="1"/>
          </p:cNvSpPr>
          <p:nvPr>
            <p:ph idx="1"/>
          </p:nvPr>
        </p:nvSpPr>
        <p:spPr>
          <a:xfrm>
            <a:off x="318053" y="1270737"/>
            <a:ext cx="11648660" cy="5434863"/>
          </a:xfrm>
        </p:spPr>
        <p:txBody>
          <a:bodyPr>
            <a:normAutofit fontScale="92500" lnSpcReduction="10000"/>
          </a:bodyPr>
          <a:lstStyle/>
          <a:p>
            <a:pPr marL="0" indent="0">
              <a:buNone/>
            </a:pPr>
            <a:r>
              <a:rPr lang="en-IN" b="1" dirty="0"/>
              <a:t>Hall Effect Sensors</a:t>
            </a:r>
            <a:r>
              <a:rPr lang="en-IN" dirty="0"/>
              <a:t> consist basically of a thin piece of rectangular p-type semiconductor material such as gallium arsenide (GaAs), indium antimonide (</a:t>
            </a:r>
            <a:r>
              <a:rPr lang="en-IN" dirty="0" err="1"/>
              <a:t>InSb</a:t>
            </a:r>
            <a:r>
              <a:rPr lang="en-IN" dirty="0"/>
              <a:t>) or indium arsenide (</a:t>
            </a:r>
            <a:r>
              <a:rPr lang="en-IN" dirty="0" err="1"/>
              <a:t>InAs</a:t>
            </a:r>
            <a:r>
              <a:rPr lang="en-IN" dirty="0"/>
              <a:t>) passing a continuous current through </a:t>
            </a:r>
            <a:r>
              <a:rPr lang="en-IN" dirty="0" err="1"/>
              <a:t>itself.When</a:t>
            </a:r>
            <a:r>
              <a:rPr lang="en-IN" dirty="0"/>
              <a:t> the device is placed within a magnetic field, the magnetic flux lines exert a force on the semiconductor material which deflects the charge carriers, electrons and holes, to either side of the semiconductor slab. This movement of charge carriers is a result of the magnetic force they experience passing through the semiconductor material.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As these electrons and holes move side wards a potential difference is produced between the two sides of the semiconductor material by the build-up of these charge carriers. Then the movement of electrons through the semiconductor material is affected by the presence of an external magnetic field which is at right angles to it and this effect is greater in a flat rectangular shaped material. The effect of generating a measurable voltage by using a magnetic field is called the </a:t>
            </a:r>
            <a:r>
              <a:rPr lang="en-IN" b="1" dirty="0"/>
              <a:t>Hall Effect.</a:t>
            </a:r>
            <a:endParaRPr lang="en-IN" dirty="0"/>
          </a:p>
          <a:p>
            <a:endParaRPr lang="en-IN" dirty="0"/>
          </a:p>
        </p:txBody>
      </p:sp>
      <p:pic>
        <p:nvPicPr>
          <p:cNvPr id="7" name="Picture 6">
            <a:extLst>
              <a:ext uri="{FF2B5EF4-FFF2-40B4-BE49-F238E27FC236}">
                <a16:creationId xmlns:a16="http://schemas.microsoft.com/office/drawing/2014/main" id="{49675C4D-E010-8B59-373B-AA51AE10411D}"/>
              </a:ext>
            </a:extLst>
          </p:cNvPr>
          <p:cNvPicPr>
            <a:picLocks noChangeAspect="1"/>
          </p:cNvPicPr>
          <p:nvPr/>
        </p:nvPicPr>
        <p:blipFill>
          <a:blip r:embed="rId2"/>
          <a:stretch>
            <a:fillRect/>
          </a:stretch>
        </p:blipFill>
        <p:spPr>
          <a:xfrm>
            <a:off x="2544416" y="2517913"/>
            <a:ext cx="4818692" cy="2849217"/>
          </a:xfrm>
          <a:prstGeom prst="rect">
            <a:avLst/>
          </a:prstGeom>
        </p:spPr>
      </p:pic>
    </p:spTree>
    <p:extLst>
      <p:ext uri="{BB962C8B-B14F-4D97-AF65-F5344CB8AC3E}">
        <p14:creationId xmlns:p14="http://schemas.microsoft.com/office/powerpoint/2010/main" val="79799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9AF1-4059-0975-18B6-3DAAF8F3FACD}"/>
              </a:ext>
            </a:extLst>
          </p:cNvPr>
          <p:cNvSpPr>
            <a:spLocks noGrp="1"/>
          </p:cNvSpPr>
          <p:nvPr>
            <p:ph type="title"/>
          </p:nvPr>
        </p:nvSpPr>
        <p:spPr>
          <a:xfrm>
            <a:off x="394253" y="259152"/>
            <a:ext cx="10131425" cy="920291"/>
          </a:xfrm>
        </p:spPr>
        <p:txBody>
          <a:bodyPr/>
          <a:lstStyle/>
          <a:p>
            <a:r>
              <a:rPr lang="en-IN" dirty="0"/>
              <a:t>ANALOG HALL SENSOR</a:t>
            </a:r>
          </a:p>
        </p:txBody>
      </p:sp>
      <p:sp>
        <p:nvSpPr>
          <p:cNvPr id="16" name="Content Placeholder 15">
            <a:extLst>
              <a:ext uri="{FF2B5EF4-FFF2-40B4-BE49-F238E27FC236}">
                <a16:creationId xmlns:a16="http://schemas.microsoft.com/office/drawing/2014/main" id="{E3009DE9-6420-3179-B17C-9CA1F20D139F}"/>
              </a:ext>
            </a:extLst>
          </p:cNvPr>
          <p:cNvSpPr>
            <a:spLocks noGrp="1"/>
          </p:cNvSpPr>
          <p:nvPr>
            <p:ph idx="1"/>
          </p:nvPr>
        </p:nvSpPr>
        <p:spPr>
          <a:xfrm>
            <a:off x="513523" y="1307181"/>
            <a:ext cx="10976112" cy="5291667"/>
          </a:xfrm>
        </p:spPr>
        <p:txBody>
          <a:bodyPr/>
          <a:lstStyle/>
          <a:p>
            <a:pPr marL="0" indent="0">
              <a:buNone/>
            </a:pPr>
            <a:r>
              <a:rPr lang="en-IN" dirty="0"/>
              <a:t>It is important to detect and measure magnetic field of any component in many industrial applications. If you want to detect if the magnetic tip of the tool is still magnetized or if electromagnet you designed to separate magnetic objects from heap of scrap the test of magnetic field is a must and electromagnets are quite big in size so we need a sensor which is small and portable to be used everywhere in need. The KY-035 Hall Effect Magnetic Sensor Module is an </a:t>
            </a:r>
            <a:r>
              <a:rPr lang="en-IN" dirty="0" err="1"/>
              <a:t>analog</a:t>
            </a:r>
            <a:r>
              <a:rPr lang="en-IN" dirty="0"/>
              <a:t> sensor which reads the strength of magnetic field and outputs the corresponding voltage at the </a:t>
            </a:r>
            <a:r>
              <a:rPr lang="en-IN" dirty="0" err="1"/>
              <a:t>analog</a:t>
            </a:r>
            <a:r>
              <a:rPr lang="en-IN" dirty="0"/>
              <a:t> output pin. It is a 5V sensor and it can be used with Microcontrollers and development boards like ESP32,Arduino, Raspberry Pi, ARM and PIC etc.</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8" name="Picture 17">
            <a:extLst>
              <a:ext uri="{FF2B5EF4-FFF2-40B4-BE49-F238E27FC236}">
                <a16:creationId xmlns:a16="http://schemas.microsoft.com/office/drawing/2014/main" id="{7B3A752F-D559-3E48-2317-E6D1E4E20970}"/>
              </a:ext>
            </a:extLst>
          </p:cNvPr>
          <p:cNvPicPr>
            <a:picLocks noChangeAspect="1"/>
          </p:cNvPicPr>
          <p:nvPr/>
        </p:nvPicPr>
        <p:blipFill>
          <a:blip r:embed="rId2"/>
          <a:stretch>
            <a:fillRect/>
          </a:stretch>
        </p:blipFill>
        <p:spPr>
          <a:xfrm>
            <a:off x="394253" y="3412435"/>
            <a:ext cx="11430000" cy="3257550"/>
          </a:xfrm>
          <a:prstGeom prst="rect">
            <a:avLst/>
          </a:prstGeom>
        </p:spPr>
      </p:pic>
    </p:spTree>
    <p:extLst>
      <p:ext uri="{BB962C8B-B14F-4D97-AF65-F5344CB8AC3E}">
        <p14:creationId xmlns:p14="http://schemas.microsoft.com/office/powerpoint/2010/main" val="1101181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363</TotalTime>
  <Words>1243</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smart METAL Detector</vt:lpstr>
      <vt:lpstr>TABLE OF CONTENTS</vt:lpstr>
      <vt:lpstr>INTRODUCTION</vt:lpstr>
      <vt:lpstr>NEED FOR METAL DETECTORS</vt:lpstr>
      <vt:lpstr>PRINCIPLE OF OPERATION</vt:lpstr>
      <vt:lpstr>SENSORS </vt:lpstr>
      <vt:lpstr>HALL effect sensors</vt:lpstr>
      <vt:lpstr>HALL  EFFECT SENSOR PRINCIPLE</vt:lpstr>
      <vt:lpstr>ANALOG HALL SENSOR</vt:lpstr>
      <vt:lpstr>MAGNETIC HALL SENSOR</vt:lpstr>
      <vt:lpstr>LINEAR HALL EFFECT SENSOR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METAL Detector</dc:title>
  <dc:creator>sai gautham</dc:creator>
  <cp:lastModifiedBy>sai gautham</cp:lastModifiedBy>
  <cp:revision>5</cp:revision>
  <dcterms:created xsi:type="dcterms:W3CDTF">2022-08-25T14:01:04Z</dcterms:created>
  <dcterms:modified xsi:type="dcterms:W3CDTF">2022-08-25T20:04:07Z</dcterms:modified>
</cp:coreProperties>
</file>