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9" r:id="rId14"/>
    <p:sldId id="270" r:id="rId15"/>
    <p:sldId id="271" r:id="rId16"/>
    <p:sldId id="274" r:id="rId17"/>
    <p:sldId id="276" r:id="rId18"/>
    <p:sldId id="272" r:id="rId19"/>
    <p:sldId id="27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945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65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914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1456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271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9048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5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685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71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738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73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334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259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55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603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268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861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0761289"/>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wikipedi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oughtco.com/things-to-know-about-james-garfield-104734" TargetMode="External"/><Relationship Id="rId2" Type="http://schemas.openxmlformats.org/officeDocument/2006/relationships/hyperlink" Target="https://www.thoughtco.com/history-of-the-telephone-alexander-graham-bell-199138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507E-F820-D194-BC66-D7B10BA34BFB}"/>
              </a:ext>
            </a:extLst>
          </p:cNvPr>
          <p:cNvSpPr>
            <a:spLocks noGrp="1"/>
          </p:cNvSpPr>
          <p:nvPr>
            <p:ph type="ctrTitle"/>
          </p:nvPr>
        </p:nvSpPr>
        <p:spPr>
          <a:xfrm>
            <a:off x="2497137" y="1245704"/>
            <a:ext cx="7197726" cy="1523999"/>
          </a:xfrm>
        </p:spPr>
        <p:txBody>
          <a:bodyPr>
            <a:normAutofit/>
          </a:bodyPr>
          <a:lstStyle/>
          <a:p>
            <a:pPr algn="ctr"/>
            <a:r>
              <a:rPr lang="en-IN" sz="5000" b="1" dirty="0"/>
              <a:t>smart METAL Detector</a:t>
            </a:r>
          </a:p>
        </p:txBody>
      </p:sp>
      <p:sp>
        <p:nvSpPr>
          <p:cNvPr id="3" name="Subtitle 2">
            <a:extLst>
              <a:ext uri="{FF2B5EF4-FFF2-40B4-BE49-F238E27FC236}">
                <a16:creationId xmlns:a16="http://schemas.microsoft.com/office/drawing/2014/main" id="{2510EB7A-0643-A50A-5E21-795AD75E986C}"/>
              </a:ext>
            </a:extLst>
          </p:cNvPr>
          <p:cNvSpPr>
            <a:spLocks noGrp="1"/>
          </p:cNvSpPr>
          <p:nvPr>
            <p:ph type="subTitle" idx="1"/>
          </p:nvPr>
        </p:nvSpPr>
        <p:spPr>
          <a:xfrm>
            <a:off x="3962399" y="3246784"/>
            <a:ext cx="7197726" cy="2544416"/>
          </a:xfrm>
        </p:spPr>
        <p:txBody>
          <a:bodyPr/>
          <a:lstStyle/>
          <a:p>
            <a:pPr algn="ctr"/>
            <a:r>
              <a:rPr lang="en-IN" dirty="0"/>
              <a:t>						By</a:t>
            </a:r>
          </a:p>
          <a:p>
            <a:r>
              <a:rPr lang="en-IN" dirty="0"/>
              <a:t>E SAI PRKASH GOUD  -220350330005</a:t>
            </a:r>
          </a:p>
          <a:p>
            <a:r>
              <a:rPr lang="en-IN" dirty="0"/>
              <a:t>G SAI GOUTHAM- 220350330006</a:t>
            </a:r>
          </a:p>
          <a:p>
            <a:r>
              <a:rPr lang="en-IN" dirty="0"/>
              <a:t>GATLA SAISHIVA REDDY- 220350330007</a:t>
            </a:r>
          </a:p>
          <a:p>
            <a:r>
              <a:rPr lang="en-IN" dirty="0"/>
              <a:t>GHANTASALA MANASA- 220350330008</a:t>
            </a:r>
          </a:p>
          <a:p>
            <a:pPr algn="ctr"/>
            <a:endParaRPr lang="en-IN" dirty="0"/>
          </a:p>
          <a:p>
            <a:pPr algn="ctr"/>
            <a:endParaRPr lang="en-IN" dirty="0"/>
          </a:p>
        </p:txBody>
      </p:sp>
      <p:pic>
        <p:nvPicPr>
          <p:cNvPr id="7" name="Picture 6">
            <a:extLst>
              <a:ext uri="{FF2B5EF4-FFF2-40B4-BE49-F238E27FC236}">
                <a16:creationId xmlns:a16="http://schemas.microsoft.com/office/drawing/2014/main" id="{B623AA9D-27A8-130A-F8BA-610BCE2261A3}"/>
              </a:ext>
            </a:extLst>
          </p:cNvPr>
          <p:cNvPicPr>
            <a:picLocks noChangeAspect="1"/>
          </p:cNvPicPr>
          <p:nvPr/>
        </p:nvPicPr>
        <p:blipFill>
          <a:blip r:embed="rId2"/>
          <a:stretch>
            <a:fillRect/>
          </a:stretch>
        </p:blipFill>
        <p:spPr>
          <a:xfrm>
            <a:off x="0" y="-13251"/>
            <a:ext cx="2143125" cy="2143125"/>
          </a:xfrm>
          <a:prstGeom prst="rect">
            <a:avLst/>
          </a:prstGeom>
          <a:ln>
            <a:noFill/>
          </a:ln>
          <a:effectLst>
            <a:softEdge rad="112500"/>
          </a:effectLst>
        </p:spPr>
      </p:pic>
    </p:spTree>
    <p:extLst>
      <p:ext uri="{BB962C8B-B14F-4D97-AF65-F5344CB8AC3E}">
        <p14:creationId xmlns:p14="http://schemas.microsoft.com/office/powerpoint/2010/main" val="340967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C6EA-EE86-081A-F10D-7EAFCC303D85}"/>
              </a:ext>
            </a:extLst>
          </p:cNvPr>
          <p:cNvSpPr>
            <a:spLocks noGrp="1"/>
          </p:cNvSpPr>
          <p:nvPr>
            <p:ph type="title"/>
          </p:nvPr>
        </p:nvSpPr>
        <p:spPr>
          <a:xfrm>
            <a:off x="473766" y="192158"/>
            <a:ext cx="10131425" cy="934278"/>
          </a:xfrm>
        </p:spPr>
        <p:txBody>
          <a:bodyPr/>
          <a:lstStyle/>
          <a:p>
            <a:r>
              <a:rPr lang="en-IN" dirty="0"/>
              <a:t>MAGNETIC HALL SENSOR</a:t>
            </a:r>
          </a:p>
        </p:txBody>
      </p:sp>
      <p:sp>
        <p:nvSpPr>
          <p:cNvPr id="3" name="Content Placeholder 2">
            <a:extLst>
              <a:ext uri="{FF2B5EF4-FFF2-40B4-BE49-F238E27FC236}">
                <a16:creationId xmlns:a16="http://schemas.microsoft.com/office/drawing/2014/main" id="{1518656D-172D-6E79-A9D7-00B3B99EE225}"/>
              </a:ext>
            </a:extLst>
          </p:cNvPr>
          <p:cNvSpPr>
            <a:spLocks noGrp="1"/>
          </p:cNvSpPr>
          <p:nvPr>
            <p:ph idx="1"/>
          </p:nvPr>
        </p:nvSpPr>
        <p:spPr>
          <a:xfrm>
            <a:off x="172278" y="1126437"/>
            <a:ext cx="10721009" cy="2716694"/>
          </a:xfrm>
        </p:spPr>
        <p:txBody>
          <a:bodyPr>
            <a:normAutofit fontScale="85000" lnSpcReduction="10000"/>
          </a:bodyPr>
          <a:lstStyle/>
          <a:p>
            <a:pPr marL="0" indent="0">
              <a:buNone/>
            </a:pPr>
            <a:r>
              <a:rPr lang="en-IN" dirty="0"/>
              <a:t>The </a:t>
            </a:r>
            <a:r>
              <a:rPr lang="en-IN" b="1" dirty="0"/>
              <a:t>hall effect sensor</a:t>
            </a:r>
            <a:r>
              <a:rPr lang="en-IN" dirty="0"/>
              <a:t> is just like switch as it works on hall effect principle so, it is more sensitive to magnetic flux and suitable for harsh environment because of semiconductor type casing and no glass encapsulation. This </a:t>
            </a:r>
            <a:r>
              <a:rPr lang="en-IN" b="1" dirty="0"/>
              <a:t>Ky003 Hall Effect/Magnetic Sensor module </a:t>
            </a:r>
            <a:r>
              <a:rPr lang="en-IN" dirty="0"/>
              <a:t>has 3144EUA-S hall effect sensor, it changes its state if one pole of magnet comes near it which can be easily read by any Digital GPIO pin on the Microcontroller board. This is ideal for commercial, consumer and industrial applications like </a:t>
            </a:r>
            <a:r>
              <a:rPr lang="en-IN" b="1" dirty="0"/>
              <a:t>measuring the RPM</a:t>
            </a:r>
            <a:r>
              <a:rPr lang="en-IN" dirty="0"/>
              <a:t> of the wheel, position sensor for machining tools, positional feedback for control systems, detecting the poles of magnets in BLDC Motors, magnetic alarm doors etc.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2B00CBD-310B-62B9-EC24-1005EC51C05C}"/>
              </a:ext>
            </a:extLst>
          </p:cNvPr>
          <p:cNvPicPr>
            <a:picLocks noChangeAspect="1"/>
          </p:cNvPicPr>
          <p:nvPr/>
        </p:nvPicPr>
        <p:blipFill>
          <a:blip r:embed="rId2"/>
          <a:stretch>
            <a:fillRect/>
          </a:stretch>
        </p:blipFill>
        <p:spPr>
          <a:xfrm>
            <a:off x="381000" y="3590344"/>
            <a:ext cx="10830339" cy="2913988"/>
          </a:xfrm>
          <a:prstGeom prst="rect">
            <a:avLst/>
          </a:prstGeom>
        </p:spPr>
      </p:pic>
    </p:spTree>
    <p:extLst>
      <p:ext uri="{BB962C8B-B14F-4D97-AF65-F5344CB8AC3E}">
        <p14:creationId xmlns:p14="http://schemas.microsoft.com/office/powerpoint/2010/main" val="227894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FE6A-7AA2-099E-2475-920FA58D31BB}"/>
              </a:ext>
            </a:extLst>
          </p:cNvPr>
          <p:cNvSpPr>
            <a:spLocks noGrp="1"/>
          </p:cNvSpPr>
          <p:nvPr>
            <p:ph type="title"/>
          </p:nvPr>
        </p:nvSpPr>
        <p:spPr>
          <a:xfrm>
            <a:off x="810109" y="234205"/>
            <a:ext cx="9905998" cy="1478570"/>
          </a:xfrm>
        </p:spPr>
        <p:txBody>
          <a:bodyPr/>
          <a:lstStyle/>
          <a:p>
            <a:r>
              <a:rPr lang="en-IN" dirty="0"/>
              <a:t>GROVE –LCD RGB BACKLIGHT</a:t>
            </a:r>
          </a:p>
        </p:txBody>
      </p:sp>
      <p:sp>
        <p:nvSpPr>
          <p:cNvPr id="3" name="Content Placeholder 2">
            <a:extLst>
              <a:ext uri="{FF2B5EF4-FFF2-40B4-BE49-F238E27FC236}">
                <a16:creationId xmlns:a16="http://schemas.microsoft.com/office/drawing/2014/main" id="{3EA1EB20-A150-7292-5D96-4DB2BC401D71}"/>
              </a:ext>
            </a:extLst>
          </p:cNvPr>
          <p:cNvSpPr>
            <a:spLocks noGrp="1"/>
          </p:cNvSpPr>
          <p:nvPr>
            <p:ph idx="1"/>
          </p:nvPr>
        </p:nvSpPr>
        <p:spPr>
          <a:xfrm>
            <a:off x="717342" y="1658143"/>
            <a:ext cx="9905999" cy="3541714"/>
          </a:xfrm>
        </p:spPr>
        <p:txBody>
          <a:bodyPr/>
          <a:lstStyle/>
          <a:p>
            <a:pPr marL="0" indent="0">
              <a:buNone/>
            </a:pPr>
            <a:r>
              <a:rPr lang="en-IN" dirty="0"/>
              <a:t>Grove-LCD RGB backlight enables you to set the colour to whatever you like via the simple and concise Grove interface. It takes I2C as communication method with your microcontroller. So number of pins required for data exchange and backlight control shrinks from ~10 to 2, relieving IOs for other challenging </a:t>
            </a:r>
            <a:r>
              <a:rPr lang="en-IN" dirty="0" err="1"/>
              <a:t>tasks.Grove</a:t>
            </a:r>
            <a:r>
              <a:rPr lang="en-IN" dirty="0"/>
              <a:t> - LCD RGB Backlight supports user-defined characters.</a:t>
            </a:r>
          </a:p>
          <a:p>
            <a:pPr marL="0" indent="0">
              <a:buNone/>
            </a:pPr>
            <a:r>
              <a:rPr lang="en-IN" dirty="0"/>
              <a:t>Here lcd is used to display the values when detected.</a:t>
            </a:r>
          </a:p>
          <a:p>
            <a:pPr marL="0" indent="0">
              <a:buNone/>
            </a:pPr>
            <a:endParaRPr lang="en-IN" dirty="0"/>
          </a:p>
        </p:txBody>
      </p:sp>
      <p:pic>
        <p:nvPicPr>
          <p:cNvPr id="5" name="Picture 4">
            <a:extLst>
              <a:ext uri="{FF2B5EF4-FFF2-40B4-BE49-F238E27FC236}">
                <a16:creationId xmlns:a16="http://schemas.microsoft.com/office/drawing/2014/main" id="{ADB771B8-8936-9670-45DF-63E6B015AC01}"/>
              </a:ext>
            </a:extLst>
          </p:cNvPr>
          <p:cNvPicPr>
            <a:picLocks noChangeAspect="1"/>
          </p:cNvPicPr>
          <p:nvPr/>
        </p:nvPicPr>
        <p:blipFill>
          <a:blip r:embed="rId2"/>
          <a:stretch>
            <a:fillRect/>
          </a:stretch>
        </p:blipFill>
        <p:spPr>
          <a:xfrm>
            <a:off x="2743199" y="4513718"/>
            <a:ext cx="5115339" cy="2110077"/>
          </a:xfrm>
          <a:prstGeom prst="rect">
            <a:avLst/>
          </a:prstGeom>
        </p:spPr>
      </p:pic>
    </p:spTree>
    <p:extLst>
      <p:ext uri="{BB962C8B-B14F-4D97-AF65-F5344CB8AC3E}">
        <p14:creationId xmlns:p14="http://schemas.microsoft.com/office/powerpoint/2010/main" val="418179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06CC-CC23-D1A5-7208-C28652BAADDF}"/>
              </a:ext>
            </a:extLst>
          </p:cNvPr>
          <p:cNvSpPr>
            <a:spLocks noGrp="1"/>
          </p:cNvSpPr>
          <p:nvPr>
            <p:ph type="title"/>
          </p:nvPr>
        </p:nvSpPr>
        <p:spPr/>
        <p:txBody>
          <a:bodyPr/>
          <a:lstStyle/>
          <a:p>
            <a:r>
              <a:rPr lang="en-IN" dirty="0"/>
              <a:t>KY-008 LASER EMITTER</a:t>
            </a:r>
          </a:p>
        </p:txBody>
      </p:sp>
      <p:sp>
        <p:nvSpPr>
          <p:cNvPr id="3" name="Content Placeholder 2">
            <a:extLst>
              <a:ext uri="{FF2B5EF4-FFF2-40B4-BE49-F238E27FC236}">
                <a16:creationId xmlns:a16="http://schemas.microsoft.com/office/drawing/2014/main" id="{01F4A5B9-F9DC-B9FD-C556-988DB599DD18}"/>
              </a:ext>
            </a:extLst>
          </p:cNvPr>
          <p:cNvSpPr>
            <a:spLocks noGrp="1"/>
          </p:cNvSpPr>
          <p:nvPr>
            <p:ph idx="1"/>
          </p:nvPr>
        </p:nvSpPr>
        <p:spPr/>
        <p:txBody>
          <a:bodyPr/>
          <a:lstStyle/>
          <a:p>
            <a:r>
              <a:rPr lang="en-IN" dirty="0"/>
              <a:t>The KY-008 Laser Transmitter module can be used as a laser pointer. It emits a dot shaped, red laser beam.</a:t>
            </a:r>
          </a:p>
          <a:p>
            <a:r>
              <a:rPr lang="en-IN" dirty="0"/>
              <a:t>Here the laser emitter is used to pin point the location of the detected metal.</a:t>
            </a:r>
          </a:p>
          <a:p>
            <a:pPr marL="0" indent="0">
              <a:buNone/>
            </a:pPr>
            <a:endParaRPr lang="en-IN" dirty="0"/>
          </a:p>
        </p:txBody>
      </p:sp>
      <p:pic>
        <p:nvPicPr>
          <p:cNvPr id="5" name="Picture 4">
            <a:extLst>
              <a:ext uri="{FF2B5EF4-FFF2-40B4-BE49-F238E27FC236}">
                <a16:creationId xmlns:a16="http://schemas.microsoft.com/office/drawing/2014/main" id="{5EE25891-34D0-6B59-7052-C5DC98277863}"/>
              </a:ext>
            </a:extLst>
          </p:cNvPr>
          <p:cNvPicPr>
            <a:picLocks noChangeAspect="1"/>
          </p:cNvPicPr>
          <p:nvPr/>
        </p:nvPicPr>
        <p:blipFill>
          <a:blip r:embed="rId2"/>
          <a:stretch>
            <a:fillRect/>
          </a:stretch>
        </p:blipFill>
        <p:spPr>
          <a:xfrm>
            <a:off x="4280452" y="3900488"/>
            <a:ext cx="2724357" cy="2724357"/>
          </a:xfrm>
          <a:prstGeom prst="rect">
            <a:avLst/>
          </a:prstGeom>
        </p:spPr>
      </p:pic>
    </p:spTree>
    <p:extLst>
      <p:ext uri="{BB962C8B-B14F-4D97-AF65-F5344CB8AC3E}">
        <p14:creationId xmlns:p14="http://schemas.microsoft.com/office/powerpoint/2010/main" val="151557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4A04-9954-D212-03AB-96B1D7E31E25}"/>
              </a:ext>
            </a:extLst>
          </p:cNvPr>
          <p:cNvSpPr>
            <a:spLocks noGrp="1"/>
          </p:cNvSpPr>
          <p:nvPr>
            <p:ph type="title"/>
          </p:nvPr>
        </p:nvSpPr>
        <p:spPr/>
        <p:txBody>
          <a:bodyPr/>
          <a:lstStyle/>
          <a:p>
            <a:r>
              <a:rPr lang="en-IN" dirty="0"/>
              <a:t>KY 009 SMD RGB</a:t>
            </a:r>
          </a:p>
        </p:txBody>
      </p:sp>
      <p:sp>
        <p:nvSpPr>
          <p:cNvPr id="3" name="Content Placeholder 2">
            <a:extLst>
              <a:ext uri="{FF2B5EF4-FFF2-40B4-BE49-F238E27FC236}">
                <a16:creationId xmlns:a16="http://schemas.microsoft.com/office/drawing/2014/main" id="{93BE0336-08A5-0557-2484-EBA58335C0D2}"/>
              </a:ext>
            </a:extLst>
          </p:cNvPr>
          <p:cNvSpPr>
            <a:spLocks noGrp="1"/>
          </p:cNvSpPr>
          <p:nvPr>
            <p:ph idx="1"/>
          </p:nvPr>
        </p:nvSpPr>
        <p:spPr/>
        <p:txBody>
          <a:bodyPr/>
          <a:lstStyle/>
          <a:p>
            <a:r>
              <a:rPr lang="en-IN" dirty="0"/>
              <a:t>The KY-009 RGB Full Colour LED module emits a range of colours by mixing red, green, and blue light. Each colour is adjusted by using PWM.</a:t>
            </a:r>
          </a:p>
          <a:p>
            <a:pPr marL="0" indent="0">
              <a:buNone/>
            </a:pPr>
            <a:endParaRPr lang="en-IN" dirty="0"/>
          </a:p>
        </p:txBody>
      </p:sp>
      <p:pic>
        <p:nvPicPr>
          <p:cNvPr id="5" name="Picture 4">
            <a:extLst>
              <a:ext uri="{FF2B5EF4-FFF2-40B4-BE49-F238E27FC236}">
                <a16:creationId xmlns:a16="http://schemas.microsoft.com/office/drawing/2014/main" id="{7EA5DA3D-214D-83A3-0889-BB34A7E45208}"/>
              </a:ext>
            </a:extLst>
          </p:cNvPr>
          <p:cNvPicPr>
            <a:picLocks noChangeAspect="1"/>
          </p:cNvPicPr>
          <p:nvPr/>
        </p:nvPicPr>
        <p:blipFill>
          <a:blip r:embed="rId2"/>
          <a:stretch>
            <a:fillRect/>
          </a:stretch>
        </p:blipFill>
        <p:spPr>
          <a:xfrm>
            <a:off x="3803373" y="3288803"/>
            <a:ext cx="2950679" cy="2950679"/>
          </a:xfrm>
          <a:prstGeom prst="rect">
            <a:avLst/>
          </a:prstGeom>
        </p:spPr>
      </p:pic>
    </p:spTree>
    <p:extLst>
      <p:ext uri="{BB962C8B-B14F-4D97-AF65-F5344CB8AC3E}">
        <p14:creationId xmlns:p14="http://schemas.microsoft.com/office/powerpoint/2010/main" val="317149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B2BA-30F7-6189-63A8-E585AFFF03E5}"/>
              </a:ext>
            </a:extLst>
          </p:cNvPr>
          <p:cNvSpPr>
            <a:spLocks noGrp="1"/>
          </p:cNvSpPr>
          <p:nvPr>
            <p:ph type="title"/>
          </p:nvPr>
        </p:nvSpPr>
        <p:spPr>
          <a:xfrm>
            <a:off x="1143001" y="135902"/>
            <a:ext cx="9905998" cy="930897"/>
          </a:xfrm>
        </p:spPr>
        <p:txBody>
          <a:bodyPr/>
          <a:lstStyle/>
          <a:p>
            <a:r>
              <a:rPr lang="en-IN" dirty="0"/>
              <a:t>BUZZER</a:t>
            </a:r>
          </a:p>
        </p:txBody>
      </p:sp>
      <p:sp>
        <p:nvSpPr>
          <p:cNvPr id="3" name="Content Placeholder 2">
            <a:extLst>
              <a:ext uri="{FF2B5EF4-FFF2-40B4-BE49-F238E27FC236}">
                <a16:creationId xmlns:a16="http://schemas.microsoft.com/office/drawing/2014/main" id="{732F1B52-3FC6-8371-BBBB-1A58BDB2BC51}"/>
              </a:ext>
            </a:extLst>
          </p:cNvPr>
          <p:cNvSpPr>
            <a:spLocks noGrp="1"/>
          </p:cNvSpPr>
          <p:nvPr>
            <p:ph idx="1"/>
          </p:nvPr>
        </p:nvSpPr>
        <p:spPr>
          <a:xfrm>
            <a:off x="424070" y="1192696"/>
            <a:ext cx="11237843" cy="5340626"/>
          </a:xfrm>
        </p:spPr>
        <p:txBody>
          <a:bodyPr/>
          <a:lstStyle/>
          <a:p>
            <a:pPr marL="0" indent="0">
              <a:buNone/>
            </a:pPr>
            <a:r>
              <a:rPr lang="en-IN" dirty="0"/>
              <a:t>The Buzzer module can produce a range of sound tones depending on the input signal frequency(</a:t>
            </a:r>
            <a:r>
              <a:rPr lang="en-IN" dirty="0" err="1"/>
              <a:t>ie</a:t>
            </a:r>
            <a:r>
              <a:rPr lang="en-IN" dirty="0"/>
              <a:t> HIGH or LOW).</a:t>
            </a:r>
          </a:p>
          <a:p>
            <a:pPr marL="0" indent="0">
              <a:buNone/>
            </a:pPr>
            <a:endParaRPr lang="en-IN" dirty="0"/>
          </a:p>
        </p:txBody>
      </p:sp>
      <p:pic>
        <p:nvPicPr>
          <p:cNvPr id="5" name="Picture 4">
            <a:extLst>
              <a:ext uri="{FF2B5EF4-FFF2-40B4-BE49-F238E27FC236}">
                <a16:creationId xmlns:a16="http://schemas.microsoft.com/office/drawing/2014/main" id="{34C05BDB-04DF-B5E6-5095-587EF7B110FE}"/>
              </a:ext>
            </a:extLst>
          </p:cNvPr>
          <p:cNvPicPr>
            <a:picLocks noChangeAspect="1"/>
          </p:cNvPicPr>
          <p:nvPr/>
        </p:nvPicPr>
        <p:blipFill>
          <a:blip r:embed="rId2"/>
          <a:stretch>
            <a:fillRect/>
          </a:stretch>
        </p:blipFill>
        <p:spPr>
          <a:xfrm>
            <a:off x="3661327" y="2334454"/>
            <a:ext cx="3971925" cy="3477641"/>
          </a:xfrm>
          <a:prstGeom prst="rect">
            <a:avLst/>
          </a:prstGeom>
        </p:spPr>
      </p:pic>
    </p:spTree>
    <p:extLst>
      <p:ext uri="{BB962C8B-B14F-4D97-AF65-F5344CB8AC3E}">
        <p14:creationId xmlns:p14="http://schemas.microsoft.com/office/powerpoint/2010/main" val="105036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D811-CB2A-8E41-4B0C-733FA66ABA47}"/>
              </a:ext>
            </a:extLst>
          </p:cNvPr>
          <p:cNvSpPr>
            <a:spLocks noGrp="1"/>
          </p:cNvSpPr>
          <p:nvPr>
            <p:ph type="title"/>
          </p:nvPr>
        </p:nvSpPr>
        <p:spPr>
          <a:xfrm>
            <a:off x="463826" y="271670"/>
            <a:ext cx="9905998" cy="1036914"/>
          </a:xfrm>
        </p:spPr>
        <p:txBody>
          <a:bodyPr/>
          <a:lstStyle/>
          <a:p>
            <a:r>
              <a:rPr lang="en-IN" dirty="0"/>
              <a:t>ESP32 WROOM 32D</a:t>
            </a:r>
          </a:p>
        </p:txBody>
      </p:sp>
      <p:sp>
        <p:nvSpPr>
          <p:cNvPr id="3" name="Content Placeholder 2">
            <a:extLst>
              <a:ext uri="{FF2B5EF4-FFF2-40B4-BE49-F238E27FC236}">
                <a16:creationId xmlns:a16="http://schemas.microsoft.com/office/drawing/2014/main" id="{17148D99-46AD-1306-A9F4-C8061D641F3A}"/>
              </a:ext>
            </a:extLst>
          </p:cNvPr>
          <p:cNvSpPr>
            <a:spLocks noGrp="1"/>
          </p:cNvSpPr>
          <p:nvPr>
            <p:ph idx="1"/>
          </p:nvPr>
        </p:nvSpPr>
        <p:spPr>
          <a:xfrm>
            <a:off x="291548" y="1192696"/>
            <a:ext cx="11463130" cy="5393634"/>
          </a:xfrm>
        </p:spPr>
        <p:txBody>
          <a:bodyPr>
            <a:normAutofit/>
          </a:bodyPr>
          <a:lstStyle/>
          <a:p>
            <a:pPr marL="0" indent="0">
              <a:buNone/>
            </a:pPr>
            <a:r>
              <a:rPr lang="en-IN" sz="1800" dirty="0"/>
              <a:t>ESP32-WROOM-32D and ESP32-WROOM-32U are powerful, generic Wi-Fi + Bluetooth + Bluetooth LE MCU modules that target a wide variety of applications, ranging from low-power sensor networks to the most demanding tasks, such as voice encoding, music streaming and MP3 decoding. At the core of the two modules is the ESP32-D0WD chip that belongs to the ESP32 series* of chips. The chip embedded is designed to be scalable and adaptive. There are two CPU cores that can be individually controlled, and the CPU clock frequency is adjustable from 80 MHz to 240 </a:t>
            </a:r>
            <a:r>
              <a:rPr lang="en-IN" sz="1800" dirty="0" err="1"/>
              <a:t>MHz.</a:t>
            </a:r>
            <a:r>
              <a:rPr lang="en-IN" sz="1800" dirty="0"/>
              <a:t> The chip also has a low-power coprocessor that can be used instead of the CPU to save power while performing tasks that do not require much computing power, such as monitoring of peripherals. ESP32 integrates a rich set of peripherals, ranging from capacitive touch sensors, Hall sensors, SD card interface, Ethernet, high-speed SPI, UART, I2S and I2C.</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58601161-B3E3-78D0-26B4-ECFBA5412589}"/>
              </a:ext>
            </a:extLst>
          </p:cNvPr>
          <p:cNvPicPr>
            <a:picLocks noChangeAspect="1"/>
          </p:cNvPicPr>
          <p:nvPr/>
        </p:nvPicPr>
        <p:blipFill>
          <a:blip r:embed="rId2"/>
          <a:stretch>
            <a:fillRect/>
          </a:stretch>
        </p:blipFill>
        <p:spPr>
          <a:xfrm>
            <a:off x="2835964" y="4276492"/>
            <a:ext cx="4651513" cy="2328810"/>
          </a:xfrm>
          <a:prstGeom prst="rect">
            <a:avLst/>
          </a:prstGeom>
        </p:spPr>
      </p:pic>
    </p:spTree>
    <p:extLst>
      <p:ext uri="{BB962C8B-B14F-4D97-AF65-F5344CB8AC3E}">
        <p14:creationId xmlns:p14="http://schemas.microsoft.com/office/powerpoint/2010/main" val="294312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DE3-CD72-7E48-4715-ED51836A6BC5}"/>
              </a:ext>
            </a:extLst>
          </p:cNvPr>
          <p:cNvSpPr>
            <a:spLocks noGrp="1"/>
          </p:cNvSpPr>
          <p:nvPr>
            <p:ph type="title"/>
          </p:nvPr>
        </p:nvSpPr>
        <p:spPr>
          <a:xfrm>
            <a:off x="1141412" y="161247"/>
            <a:ext cx="9905998" cy="640439"/>
          </a:xfrm>
        </p:spPr>
        <p:txBody>
          <a:bodyPr/>
          <a:lstStyle/>
          <a:p>
            <a:r>
              <a:rPr lang="en-IN" dirty="0"/>
              <a:t>BLOCK DIAGRAM</a:t>
            </a:r>
          </a:p>
        </p:txBody>
      </p:sp>
      <p:sp>
        <p:nvSpPr>
          <p:cNvPr id="4" name="Rectangle 3">
            <a:extLst>
              <a:ext uri="{FF2B5EF4-FFF2-40B4-BE49-F238E27FC236}">
                <a16:creationId xmlns:a16="http://schemas.microsoft.com/office/drawing/2014/main" id="{9DAE816F-93A4-F2E3-E75C-B457F6F24518}"/>
              </a:ext>
            </a:extLst>
          </p:cNvPr>
          <p:cNvSpPr/>
          <p:nvPr/>
        </p:nvSpPr>
        <p:spPr>
          <a:xfrm>
            <a:off x="4611757" y="2464904"/>
            <a:ext cx="2040834" cy="18784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ESP32 WROOM 32D</a:t>
            </a:r>
          </a:p>
        </p:txBody>
      </p:sp>
      <p:sp>
        <p:nvSpPr>
          <p:cNvPr id="5" name="Rectangle 4">
            <a:extLst>
              <a:ext uri="{FF2B5EF4-FFF2-40B4-BE49-F238E27FC236}">
                <a16:creationId xmlns:a16="http://schemas.microsoft.com/office/drawing/2014/main" id="{C973ACFD-7376-E858-4BAC-79428FFD6DEE}"/>
              </a:ext>
            </a:extLst>
          </p:cNvPr>
          <p:cNvSpPr/>
          <p:nvPr/>
        </p:nvSpPr>
        <p:spPr>
          <a:xfrm>
            <a:off x="7911548" y="2387048"/>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LCD</a:t>
            </a:r>
          </a:p>
        </p:txBody>
      </p:sp>
      <p:sp>
        <p:nvSpPr>
          <p:cNvPr id="6" name="Rectangle 5">
            <a:extLst>
              <a:ext uri="{FF2B5EF4-FFF2-40B4-BE49-F238E27FC236}">
                <a16:creationId xmlns:a16="http://schemas.microsoft.com/office/drawing/2014/main" id="{8406979D-50FC-ACC0-662B-EF254BBDAD79}"/>
              </a:ext>
            </a:extLst>
          </p:cNvPr>
          <p:cNvSpPr/>
          <p:nvPr/>
        </p:nvSpPr>
        <p:spPr>
          <a:xfrm>
            <a:off x="7911548" y="3472070"/>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LED</a:t>
            </a:r>
          </a:p>
        </p:txBody>
      </p:sp>
      <p:sp>
        <p:nvSpPr>
          <p:cNvPr id="7" name="Rectangle 6">
            <a:extLst>
              <a:ext uri="{FF2B5EF4-FFF2-40B4-BE49-F238E27FC236}">
                <a16:creationId xmlns:a16="http://schemas.microsoft.com/office/drawing/2014/main" id="{5D0E2A5B-AEA7-A89F-4E23-C3BA423598E1}"/>
              </a:ext>
            </a:extLst>
          </p:cNvPr>
          <p:cNvSpPr/>
          <p:nvPr/>
        </p:nvSpPr>
        <p:spPr>
          <a:xfrm>
            <a:off x="5010184" y="5092218"/>
            <a:ext cx="124398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BUZZER</a:t>
            </a:r>
          </a:p>
        </p:txBody>
      </p:sp>
      <p:sp>
        <p:nvSpPr>
          <p:cNvPr id="8" name="Rectangle 7">
            <a:extLst>
              <a:ext uri="{FF2B5EF4-FFF2-40B4-BE49-F238E27FC236}">
                <a16:creationId xmlns:a16="http://schemas.microsoft.com/office/drawing/2014/main" id="{59F4C395-C763-49CC-CE20-37C803894388}"/>
              </a:ext>
            </a:extLst>
          </p:cNvPr>
          <p:cNvSpPr/>
          <p:nvPr/>
        </p:nvSpPr>
        <p:spPr>
          <a:xfrm>
            <a:off x="2471532" y="2299182"/>
            <a:ext cx="1027042" cy="831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HALL SENSOR</a:t>
            </a:r>
          </a:p>
        </p:txBody>
      </p:sp>
      <p:sp>
        <p:nvSpPr>
          <p:cNvPr id="9" name="Rectangle 8">
            <a:extLst>
              <a:ext uri="{FF2B5EF4-FFF2-40B4-BE49-F238E27FC236}">
                <a16:creationId xmlns:a16="http://schemas.microsoft.com/office/drawing/2014/main" id="{369AF64F-B4F9-DB3B-8817-13E4D211F4AF}"/>
              </a:ext>
            </a:extLst>
          </p:cNvPr>
          <p:cNvSpPr/>
          <p:nvPr/>
        </p:nvSpPr>
        <p:spPr>
          <a:xfrm>
            <a:off x="2491408" y="3472070"/>
            <a:ext cx="11926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LASER</a:t>
            </a:r>
          </a:p>
        </p:txBody>
      </p:sp>
      <p:sp>
        <p:nvSpPr>
          <p:cNvPr id="10" name="Cloud 9">
            <a:extLst>
              <a:ext uri="{FF2B5EF4-FFF2-40B4-BE49-F238E27FC236}">
                <a16:creationId xmlns:a16="http://schemas.microsoft.com/office/drawing/2014/main" id="{257BE057-2EAF-74FD-C609-2BFF8B7E1534}"/>
              </a:ext>
            </a:extLst>
          </p:cNvPr>
          <p:cNvSpPr/>
          <p:nvPr/>
        </p:nvSpPr>
        <p:spPr>
          <a:xfrm>
            <a:off x="7156172" y="1046851"/>
            <a:ext cx="1219201" cy="9144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BLYNK</a:t>
            </a:r>
          </a:p>
        </p:txBody>
      </p:sp>
      <p:sp>
        <p:nvSpPr>
          <p:cNvPr id="11" name="Flowchart: Connector 10">
            <a:extLst>
              <a:ext uri="{FF2B5EF4-FFF2-40B4-BE49-F238E27FC236}">
                <a16:creationId xmlns:a16="http://schemas.microsoft.com/office/drawing/2014/main" id="{650C9432-2E04-C107-F04C-4846228FD5F8}"/>
              </a:ext>
            </a:extLst>
          </p:cNvPr>
          <p:cNvSpPr/>
          <p:nvPr/>
        </p:nvSpPr>
        <p:spPr>
          <a:xfrm>
            <a:off x="6423991" y="2108681"/>
            <a:ext cx="228600" cy="1905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5B2F4C90-88EE-C07B-B7EE-F891C4D5E009}"/>
              </a:ext>
            </a:extLst>
          </p:cNvPr>
          <p:cNvSpPr/>
          <p:nvPr/>
        </p:nvSpPr>
        <p:spPr>
          <a:xfrm>
            <a:off x="6891130" y="1720914"/>
            <a:ext cx="265043" cy="33793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Arrow: Right 13">
            <a:extLst>
              <a:ext uri="{FF2B5EF4-FFF2-40B4-BE49-F238E27FC236}">
                <a16:creationId xmlns:a16="http://schemas.microsoft.com/office/drawing/2014/main" id="{A764ADBD-E12F-14D1-0528-8B0D5B6D3E9B}"/>
              </a:ext>
            </a:extLst>
          </p:cNvPr>
          <p:cNvSpPr/>
          <p:nvPr/>
        </p:nvSpPr>
        <p:spPr>
          <a:xfrm>
            <a:off x="6783788" y="264619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D9BE3733-C2DF-12FF-C8BD-562AAC65B4B5}"/>
              </a:ext>
            </a:extLst>
          </p:cNvPr>
          <p:cNvSpPr/>
          <p:nvPr/>
        </p:nvSpPr>
        <p:spPr>
          <a:xfrm>
            <a:off x="6783788" y="366103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3ED2E738-A149-8810-7CA0-AF05ABB09620}"/>
              </a:ext>
            </a:extLst>
          </p:cNvPr>
          <p:cNvSpPr/>
          <p:nvPr/>
        </p:nvSpPr>
        <p:spPr>
          <a:xfrm>
            <a:off x="5389858" y="4426261"/>
            <a:ext cx="484632" cy="583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F9647ADB-21C5-E133-B7B2-D55C27B6C74D}"/>
              </a:ext>
            </a:extLst>
          </p:cNvPr>
          <p:cNvSpPr/>
          <p:nvPr/>
        </p:nvSpPr>
        <p:spPr>
          <a:xfrm>
            <a:off x="3629771" y="255701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Left 19">
            <a:extLst>
              <a:ext uri="{FF2B5EF4-FFF2-40B4-BE49-F238E27FC236}">
                <a16:creationId xmlns:a16="http://schemas.microsoft.com/office/drawing/2014/main" id="{99EB5CCB-5C96-9D3A-46E0-F6E4E639E97D}"/>
              </a:ext>
            </a:extLst>
          </p:cNvPr>
          <p:cNvSpPr/>
          <p:nvPr/>
        </p:nvSpPr>
        <p:spPr>
          <a:xfrm>
            <a:off x="3684103" y="3745233"/>
            <a:ext cx="814610" cy="4004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5100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8F9B-999E-4A78-BC8D-E6B433A59800}"/>
              </a:ext>
            </a:extLst>
          </p:cNvPr>
          <p:cNvSpPr>
            <a:spLocks noGrp="1"/>
          </p:cNvSpPr>
          <p:nvPr>
            <p:ph type="title"/>
          </p:nvPr>
        </p:nvSpPr>
        <p:spPr>
          <a:xfrm>
            <a:off x="1141413" y="618518"/>
            <a:ext cx="9905998" cy="746456"/>
          </a:xfrm>
        </p:spPr>
        <p:txBody>
          <a:bodyPr/>
          <a:lstStyle/>
          <a:p>
            <a:r>
              <a:rPr lang="en-IN" dirty="0"/>
              <a:t>circuit</a:t>
            </a:r>
          </a:p>
        </p:txBody>
      </p:sp>
      <p:pic>
        <p:nvPicPr>
          <p:cNvPr id="5" name="Content Placeholder 4">
            <a:extLst>
              <a:ext uri="{FF2B5EF4-FFF2-40B4-BE49-F238E27FC236}">
                <a16:creationId xmlns:a16="http://schemas.microsoft.com/office/drawing/2014/main" id="{25F389FA-3C8E-5401-9447-644957899F2A}"/>
              </a:ext>
            </a:extLst>
          </p:cNvPr>
          <p:cNvPicPr>
            <a:picLocks noGrp="1" noChangeAspect="1"/>
          </p:cNvPicPr>
          <p:nvPr>
            <p:ph idx="1"/>
          </p:nvPr>
        </p:nvPicPr>
        <p:blipFill>
          <a:blip r:embed="rId2"/>
          <a:stretch>
            <a:fillRect/>
          </a:stretch>
        </p:blipFill>
        <p:spPr>
          <a:xfrm rot="16200000">
            <a:off x="3276461" y="-475283"/>
            <a:ext cx="4760912" cy="9031007"/>
          </a:xfrm>
        </p:spPr>
      </p:pic>
    </p:spTree>
    <p:extLst>
      <p:ext uri="{BB962C8B-B14F-4D97-AF65-F5344CB8AC3E}">
        <p14:creationId xmlns:p14="http://schemas.microsoft.com/office/powerpoint/2010/main" val="291317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C42B-CB60-2021-7471-9D13595080D3}"/>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16EF4F4D-1609-80D7-EE07-846C9AE237E1}"/>
              </a:ext>
            </a:extLst>
          </p:cNvPr>
          <p:cNvSpPr>
            <a:spLocks noGrp="1"/>
          </p:cNvSpPr>
          <p:nvPr>
            <p:ph idx="1"/>
          </p:nvPr>
        </p:nvSpPr>
        <p:spPr/>
        <p:txBody>
          <a:bodyPr/>
          <a:lstStyle/>
          <a:p>
            <a:r>
              <a:rPr lang="en-IN" dirty="0"/>
              <a:t>Airport and building security</a:t>
            </a:r>
          </a:p>
          <a:p>
            <a:r>
              <a:rPr lang="en-IN" dirty="0"/>
              <a:t>Ferrous metal detector</a:t>
            </a:r>
          </a:p>
          <a:p>
            <a:r>
              <a:rPr lang="en-IN" dirty="0"/>
              <a:t>In construction industry</a:t>
            </a:r>
          </a:p>
          <a:p>
            <a:r>
              <a:rPr lang="en-IN" dirty="0"/>
              <a:t>Geological research and Archaeology exploration</a:t>
            </a:r>
          </a:p>
        </p:txBody>
      </p:sp>
    </p:spTree>
    <p:extLst>
      <p:ext uri="{BB962C8B-B14F-4D97-AF65-F5344CB8AC3E}">
        <p14:creationId xmlns:p14="http://schemas.microsoft.com/office/powerpoint/2010/main" val="31943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9A7E-4424-9233-7DB2-4D6E7FEC3DD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5496A34-A314-6D07-C9E9-35EE469208A7}"/>
              </a:ext>
            </a:extLst>
          </p:cNvPr>
          <p:cNvSpPr>
            <a:spLocks noGrp="1"/>
          </p:cNvSpPr>
          <p:nvPr>
            <p:ph idx="1"/>
          </p:nvPr>
        </p:nvSpPr>
        <p:spPr/>
        <p:txBody>
          <a:bodyPr/>
          <a:lstStyle/>
          <a:p>
            <a:r>
              <a:rPr lang="en-IN" dirty="0"/>
              <a:t>Equipment is compact, simple in design and can be used practically anywhere needed.</a:t>
            </a:r>
          </a:p>
          <a:p>
            <a:r>
              <a:rPr lang="en-IN" dirty="0"/>
              <a:t>The metal detector gives a range </a:t>
            </a:r>
            <a:r>
              <a:rPr lang="en-IN" dirty="0" err="1"/>
              <a:t>upto</a:t>
            </a:r>
            <a:r>
              <a:rPr lang="en-IN" dirty="0"/>
              <a:t> 10mm.</a:t>
            </a:r>
          </a:p>
        </p:txBody>
      </p:sp>
    </p:spTree>
    <p:extLst>
      <p:ext uri="{BB962C8B-B14F-4D97-AF65-F5344CB8AC3E}">
        <p14:creationId xmlns:p14="http://schemas.microsoft.com/office/powerpoint/2010/main" val="388116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B4BC-1E0C-1EED-06A3-B892A356C1E8}"/>
              </a:ext>
            </a:extLst>
          </p:cNvPr>
          <p:cNvSpPr>
            <a:spLocks noGrp="1"/>
          </p:cNvSpPr>
          <p:nvPr>
            <p:ph type="title"/>
          </p:nvPr>
        </p:nvSpPr>
        <p:spPr>
          <a:xfrm>
            <a:off x="685801" y="689849"/>
            <a:ext cx="10131425" cy="753902"/>
          </a:xfrm>
        </p:spPr>
        <p:txBody>
          <a:bodyPr/>
          <a:lstStyle/>
          <a:p>
            <a:r>
              <a:rPr lang="en-IN" dirty="0"/>
              <a:t>TABLE OF CONTENTS</a:t>
            </a:r>
          </a:p>
        </p:txBody>
      </p:sp>
      <p:sp>
        <p:nvSpPr>
          <p:cNvPr id="3" name="Content Placeholder 2">
            <a:extLst>
              <a:ext uri="{FF2B5EF4-FFF2-40B4-BE49-F238E27FC236}">
                <a16:creationId xmlns:a16="http://schemas.microsoft.com/office/drawing/2014/main" id="{43B5A357-4214-ED27-63F5-E169F992467E}"/>
              </a:ext>
            </a:extLst>
          </p:cNvPr>
          <p:cNvSpPr>
            <a:spLocks noGrp="1"/>
          </p:cNvSpPr>
          <p:nvPr>
            <p:ph idx="1"/>
          </p:nvPr>
        </p:nvSpPr>
        <p:spPr>
          <a:xfrm>
            <a:off x="685801" y="1775791"/>
            <a:ext cx="10131425" cy="4392360"/>
          </a:xfrm>
        </p:spPr>
        <p:txBody>
          <a:bodyPr>
            <a:normAutofit lnSpcReduction="10000"/>
          </a:bodyPr>
          <a:lstStyle/>
          <a:p>
            <a:r>
              <a:rPr lang="en-IN" dirty="0"/>
              <a:t>INTRODUCTION</a:t>
            </a:r>
          </a:p>
          <a:p>
            <a:r>
              <a:rPr lang="en-IN" dirty="0"/>
              <a:t>PRINCIPLE OF OPERATION</a:t>
            </a:r>
          </a:p>
          <a:p>
            <a:r>
              <a:rPr lang="en-IN" dirty="0"/>
              <a:t>METAL DETECTORS  </a:t>
            </a:r>
          </a:p>
          <a:p>
            <a:r>
              <a:rPr lang="en-IN" dirty="0"/>
              <a:t>SENSORS NEEDED</a:t>
            </a:r>
          </a:p>
          <a:p>
            <a:r>
              <a:rPr lang="en-IN" dirty="0"/>
              <a:t>BLOCK DIAGRAM</a:t>
            </a:r>
          </a:p>
          <a:p>
            <a:r>
              <a:rPr lang="en-IN" dirty="0"/>
              <a:t>APPLICATION</a:t>
            </a:r>
          </a:p>
          <a:p>
            <a:r>
              <a:rPr lang="en-IN" dirty="0"/>
              <a:t>CONCLUSION</a:t>
            </a:r>
          </a:p>
          <a:p>
            <a:r>
              <a:rPr lang="en-IN" dirty="0"/>
              <a:t>BIBLIOGRAPHY</a:t>
            </a:r>
          </a:p>
          <a:p>
            <a:endParaRPr lang="en-IN" dirty="0"/>
          </a:p>
          <a:p>
            <a:endParaRPr lang="en-IN" dirty="0"/>
          </a:p>
          <a:p>
            <a:endParaRPr lang="en-IN" dirty="0"/>
          </a:p>
        </p:txBody>
      </p:sp>
    </p:spTree>
    <p:extLst>
      <p:ext uri="{BB962C8B-B14F-4D97-AF65-F5344CB8AC3E}">
        <p14:creationId xmlns:p14="http://schemas.microsoft.com/office/powerpoint/2010/main" val="73595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0D98-CF5F-D56E-F530-B8AA422AA87C}"/>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7A2A6452-190D-2E4F-69CF-6DF6DCE99261}"/>
              </a:ext>
            </a:extLst>
          </p:cNvPr>
          <p:cNvSpPr>
            <a:spLocks noGrp="1"/>
          </p:cNvSpPr>
          <p:nvPr>
            <p:ph idx="1"/>
          </p:nvPr>
        </p:nvSpPr>
        <p:spPr/>
        <p:txBody>
          <a:bodyPr/>
          <a:lstStyle/>
          <a:p>
            <a:pPr marL="457200" indent="-457200">
              <a:buAutoNum type="arabicParenBoth"/>
            </a:pPr>
            <a:r>
              <a:rPr lang="en-IN" dirty="0"/>
              <a:t>Wiki.seedstudio.com</a:t>
            </a:r>
          </a:p>
          <a:p>
            <a:pPr marL="457200" indent="-457200">
              <a:buAutoNum type="arabicParenBoth"/>
            </a:pPr>
            <a:r>
              <a:rPr lang="en-IN" dirty="0">
                <a:hlinkClick r:id="rId2"/>
              </a:rPr>
              <a:t>www.Wikipedia.com</a:t>
            </a:r>
            <a:endParaRPr lang="en-IN" dirty="0"/>
          </a:p>
          <a:p>
            <a:pPr marL="457200" indent="-457200">
              <a:buAutoNum type="arabicParenBoth"/>
            </a:pPr>
            <a:r>
              <a:rPr lang="en-IN" dirty="0"/>
              <a:t>www.expressif.com</a:t>
            </a:r>
          </a:p>
        </p:txBody>
      </p:sp>
    </p:spTree>
    <p:extLst>
      <p:ext uri="{BB962C8B-B14F-4D97-AF65-F5344CB8AC3E}">
        <p14:creationId xmlns:p14="http://schemas.microsoft.com/office/powerpoint/2010/main" val="311253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2E03-F586-759F-5B5E-1D89EB441F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57CB6E8-70AB-B113-B44E-B25FC7751A5C}"/>
              </a:ext>
            </a:extLst>
          </p:cNvPr>
          <p:cNvSpPr>
            <a:spLocks noGrp="1"/>
          </p:cNvSpPr>
          <p:nvPr>
            <p:ph idx="1"/>
          </p:nvPr>
        </p:nvSpPr>
        <p:spPr/>
        <p:txBody>
          <a:bodyPr>
            <a:normAutofit fontScale="85000" lnSpcReduction="10000"/>
          </a:bodyPr>
          <a:lstStyle/>
          <a:p>
            <a:pPr marL="0" indent="0">
              <a:buNone/>
            </a:pPr>
            <a:r>
              <a:rPr lang="en-IN" dirty="0"/>
              <a:t>Metal detector is a device that can detect metal, the basics can make a sound when it is near some metal.</a:t>
            </a:r>
          </a:p>
          <a:p>
            <a:pPr marL="0" indent="0">
              <a:buNone/>
            </a:pPr>
            <a:r>
              <a:rPr lang="en-IN" dirty="0"/>
              <a:t> In 1881, </a:t>
            </a:r>
            <a:r>
              <a:rPr lang="en-IN" dirty="0">
                <a:hlinkClick r:id="rId2"/>
              </a:rPr>
              <a:t>Alexander Graham Bell</a:t>
            </a:r>
            <a:r>
              <a:rPr lang="en-IN" dirty="0"/>
              <a:t> invented the first metal detector. As </a:t>
            </a:r>
            <a:r>
              <a:rPr lang="en-IN" dirty="0">
                <a:hlinkClick r:id="rId3"/>
              </a:rPr>
              <a:t>President James Garfield</a:t>
            </a:r>
            <a:r>
              <a:rPr lang="en-IN" dirty="0"/>
              <a:t> lay dying of an assassin's bullet, Bell hurriedly invented a crude metal detector in an unsuccessful attempt to locate the fatal slug. Bell's metal detector was an electromagnetic device he called the induction balance. The need for detection is very clear to protect our self from any kind of danger.</a:t>
            </a:r>
          </a:p>
          <a:p>
            <a:pPr marL="0" indent="0">
              <a:buNone/>
            </a:pPr>
            <a:r>
              <a:rPr lang="en-IN" dirty="0"/>
              <a:t>In 1925, Gerhard </a:t>
            </a:r>
            <a:r>
              <a:rPr lang="en-IN" dirty="0" err="1"/>
              <a:t>Fischar</a:t>
            </a:r>
            <a:r>
              <a:rPr lang="en-IN" dirty="0"/>
              <a:t> invented a portable metal detector. </a:t>
            </a:r>
            <a:r>
              <a:rPr lang="en-IN" dirty="0" err="1"/>
              <a:t>Fischar's</a:t>
            </a:r>
            <a:r>
              <a:rPr lang="en-IN" dirty="0"/>
              <a:t> model was first sold commercially in 1931 and </a:t>
            </a:r>
            <a:r>
              <a:rPr lang="en-IN" dirty="0" err="1"/>
              <a:t>Fischar</a:t>
            </a:r>
            <a:r>
              <a:rPr lang="en-IN" dirty="0"/>
              <a:t> was behind the first large-scale production of metal detectors.</a:t>
            </a:r>
          </a:p>
          <a:p>
            <a:pPr marL="0" indent="0">
              <a:buNone/>
            </a:pPr>
            <a:endParaRPr lang="en-IN" dirty="0"/>
          </a:p>
        </p:txBody>
      </p:sp>
    </p:spTree>
    <p:extLst>
      <p:ext uri="{BB962C8B-B14F-4D97-AF65-F5344CB8AC3E}">
        <p14:creationId xmlns:p14="http://schemas.microsoft.com/office/powerpoint/2010/main" val="316673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6BAF-1395-A3BB-8A01-44E7C598557D}"/>
              </a:ext>
            </a:extLst>
          </p:cNvPr>
          <p:cNvSpPr>
            <a:spLocks noGrp="1"/>
          </p:cNvSpPr>
          <p:nvPr>
            <p:ph type="title"/>
          </p:nvPr>
        </p:nvSpPr>
        <p:spPr/>
        <p:txBody>
          <a:bodyPr/>
          <a:lstStyle/>
          <a:p>
            <a:r>
              <a:rPr lang="en-IN" dirty="0"/>
              <a:t>NEED FOR METAL DETECTORS</a:t>
            </a:r>
          </a:p>
        </p:txBody>
      </p:sp>
      <p:sp>
        <p:nvSpPr>
          <p:cNvPr id="3" name="Content Placeholder 2">
            <a:extLst>
              <a:ext uri="{FF2B5EF4-FFF2-40B4-BE49-F238E27FC236}">
                <a16:creationId xmlns:a16="http://schemas.microsoft.com/office/drawing/2014/main" id="{D20E2AAB-2EB1-F73D-1794-AB08C0B27233}"/>
              </a:ext>
            </a:extLst>
          </p:cNvPr>
          <p:cNvSpPr>
            <a:spLocks noGrp="1"/>
          </p:cNvSpPr>
          <p:nvPr>
            <p:ph idx="1"/>
          </p:nvPr>
        </p:nvSpPr>
        <p:spPr/>
        <p:txBody>
          <a:bodyPr/>
          <a:lstStyle/>
          <a:p>
            <a:pPr marL="0" indent="0">
              <a:buNone/>
            </a:pPr>
            <a:r>
              <a:rPr lang="en-IN" dirty="0"/>
              <a:t>The metal detector should always work in an accurate &amp; precise manner. These find wide usage in many industrial processes. They are tremendously used in important sites like airport, railways, hotels, military facility, and various other government buildings for providing security. They are usually used in detecting weapons, gold or any other metal at these sites. They also find applications in civil engineering. It is widely used in archaeology to search relics.</a:t>
            </a:r>
          </a:p>
          <a:p>
            <a:pPr marL="0" indent="0">
              <a:buNone/>
            </a:pPr>
            <a:endParaRPr lang="en-IN" dirty="0"/>
          </a:p>
        </p:txBody>
      </p:sp>
    </p:spTree>
    <p:extLst>
      <p:ext uri="{BB962C8B-B14F-4D97-AF65-F5344CB8AC3E}">
        <p14:creationId xmlns:p14="http://schemas.microsoft.com/office/powerpoint/2010/main" val="211693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F4F1-DD4D-4335-C177-A19EE66F899A}"/>
              </a:ext>
            </a:extLst>
          </p:cNvPr>
          <p:cNvSpPr>
            <a:spLocks noGrp="1"/>
          </p:cNvSpPr>
          <p:nvPr>
            <p:ph type="title"/>
          </p:nvPr>
        </p:nvSpPr>
        <p:spPr>
          <a:xfrm>
            <a:off x="407505" y="180171"/>
            <a:ext cx="10131425" cy="923330"/>
          </a:xfrm>
        </p:spPr>
        <p:txBody>
          <a:bodyPr/>
          <a:lstStyle/>
          <a:p>
            <a:r>
              <a:rPr lang="en-IN" dirty="0"/>
              <a:t>PRINCIPLE OF OPERATION</a:t>
            </a:r>
          </a:p>
        </p:txBody>
      </p:sp>
      <p:sp>
        <p:nvSpPr>
          <p:cNvPr id="4" name="Rectangle 1">
            <a:extLst>
              <a:ext uri="{FF2B5EF4-FFF2-40B4-BE49-F238E27FC236}">
                <a16:creationId xmlns:a16="http://schemas.microsoft.com/office/drawing/2014/main" id="{F2C4838E-7AF3-8458-3454-EFA55184AAB0}"/>
              </a:ext>
            </a:extLst>
          </p:cNvPr>
          <p:cNvSpPr>
            <a:spLocks noGrp="1" noChangeArrowheads="1"/>
          </p:cNvSpPr>
          <p:nvPr>
            <p:ph idx="1"/>
          </p:nvPr>
        </p:nvSpPr>
        <p:spPr bwMode="auto">
          <a:xfrm>
            <a:off x="230257" y="1747815"/>
            <a:ext cx="117314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operation of metal detectors is based upon the principles of electromagnetic induction.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Metal detectors contain one or more inductor coils that are used to interact with metallic elements on the ground.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single-coil detector illustrated below is a simplified version of one used in a real metal detector.</a:t>
            </a:r>
          </a:p>
        </p:txBody>
      </p:sp>
      <p:pic>
        <p:nvPicPr>
          <p:cNvPr id="8" name="Picture 7">
            <a:extLst>
              <a:ext uri="{FF2B5EF4-FFF2-40B4-BE49-F238E27FC236}">
                <a16:creationId xmlns:a16="http://schemas.microsoft.com/office/drawing/2014/main" id="{F80C3DA2-6CBE-366C-59CC-F8C7119000DB}"/>
              </a:ext>
            </a:extLst>
          </p:cNvPr>
          <p:cNvPicPr>
            <a:picLocks noChangeAspect="1"/>
          </p:cNvPicPr>
          <p:nvPr/>
        </p:nvPicPr>
        <p:blipFill>
          <a:blip r:embed="rId2"/>
          <a:stretch>
            <a:fillRect/>
          </a:stretch>
        </p:blipFill>
        <p:spPr>
          <a:xfrm>
            <a:off x="2622273" y="2990957"/>
            <a:ext cx="6153516" cy="2166731"/>
          </a:xfrm>
          <a:prstGeom prst="rect">
            <a:avLst/>
          </a:prstGeom>
        </p:spPr>
      </p:pic>
      <p:sp>
        <p:nvSpPr>
          <p:cNvPr id="9" name="TextBox 8">
            <a:extLst>
              <a:ext uri="{FF2B5EF4-FFF2-40B4-BE49-F238E27FC236}">
                <a16:creationId xmlns:a16="http://schemas.microsoft.com/office/drawing/2014/main" id="{C2936BAD-C235-E9D1-0A60-CEFB80FD8111}"/>
              </a:ext>
            </a:extLst>
          </p:cNvPr>
          <p:cNvSpPr txBox="1"/>
          <p:nvPr/>
        </p:nvSpPr>
        <p:spPr>
          <a:xfrm>
            <a:off x="230258" y="5157688"/>
            <a:ext cx="11731486" cy="1200329"/>
          </a:xfrm>
          <a:prstGeom prst="rect">
            <a:avLst/>
          </a:prstGeom>
          <a:noFill/>
        </p:spPr>
        <p:txBody>
          <a:bodyPr wrap="square" rtlCol="0">
            <a:spAutoFit/>
          </a:bodyPr>
          <a:lstStyle/>
          <a:p>
            <a:r>
              <a:rPr lang="en-IN" dirty="0"/>
              <a:t>A pulsing current is applied the coil, which then induces a magnetic field. When the magnetic field of the coil moves across the coil, the field induces an electric current(called eddy currents) in the metal. The eddy currents induce their own magnetic field , which generates an opposite an opposite current in the coil, which induces a signal indicating the presence of metal.</a:t>
            </a:r>
          </a:p>
        </p:txBody>
      </p:sp>
    </p:spTree>
    <p:extLst>
      <p:ext uri="{BB962C8B-B14F-4D97-AF65-F5344CB8AC3E}">
        <p14:creationId xmlns:p14="http://schemas.microsoft.com/office/powerpoint/2010/main" val="405426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40AE-9E05-D515-A6CC-3373D46829B0}"/>
              </a:ext>
            </a:extLst>
          </p:cNvPr>
          <p:cNvSpPr>
            <a:spLocks noGrp="1"/>
          </p:cNvSpPr>
          <p:nvPr>
            <p:ph type="title"/>
          </p:nvPr>
        </p:nvSpPr>
        <p:spPr/>
        <p:txBody>
          <a:bodyPr/>
          <a:lstStyle/>
          <a:p>
            <a:r>
              <a:rPr lang="en-IN" dirty="0"/>
              <a:t>SENSORS </a:t>
            </a:r>
          </a:p>
        </p:txBody>
      </p:sp>
      <p:sp>
        <p:nvSpPr>
          <p:cNvPr id="3" name="Content Placeholder 2">
            <a:extLst>
              <a:ext uri="{FF2B5EF4-FFF2-40B4-BE49-F238E27FC236}">
                <a16:creationId xmlns:a16="http://schemas.microsoft.com/office/drawing/2014/main" id="{D4552EF0-288C-5814-A252-36803B1A7EDE}"/>
              </a:ext>
            </a:extLst>
          </p:cNvPr>
          <p:cNvSpPr>
            <a:spLocks noGrp="1"/>
          </p:cNvSpPr>
          <p:nvPr>
            <p:ph idx="1"/>
          </p:nvPr>
        </p:nvSpPr>
        <p:spPr/>
        <p:txBody>
          <a:bodyPr>
            <a:normAutofit fontScale="70000" lnSpcReduction="20000"/>
          </a:bodyPr>
          <a:lstStyle/>
          <a:p>
            <a:r>
              <a:rPr lang="en-IN" dirty="0"/>
              <a:t>KY-024 LINEAR HALL MAGNETIC SENSOR</a:t>
            </a:r>
          </a:p>
          <a:p>
            <a:pPr marL="0" indent="0">
              <a:buNone/>
            </a:pPr>
            <a:r>
              <a:rPr lang="en-IN" dirty="0"/>
              <a:t> </a:t>
            </a:r>
          </a:p>
          <a:p>
            <a:r>
              <a:rPr lang="en-IN" dirty="0"/>
              <a:t>KY-035 ANALOG HALL SENSOR</a:t>
            </a:r>
          </a:p>
          <a:p>
            <a:pPr marL="0" indent="0">
              <a:buNone/>
            </a:pPr>
            <a:endParaRPr lang="en-IN" dirty="0"/>
          </a:p>
          <a:p>
            <a:r>
              <a:rPr lang="en-IN" dirty="0"/>
              <a:t>KY-003 HALL MAGNETIC  SENSOR</a:t>
            </a:r>
          </a:p>
          <a:p>
            <a:pPr marL="0" indent="0">
              <a:buNone/>
            </a:pPr>
            <a:endParaRPr lang="en-IN" dirty="0"/>
          </a:p>
          <a:p>
            <a:r>
              <a:rPr lang="en-IN" dirty="0"/>
              <a:t>KY-025 REED SWITCH</a:t>
            </a:r>
          </a:p>
          <a:p>
            <a:endParaRPr lang="en-IN" dirty="0"/>
          </a:p>
          <a:p>
            <a:r>
              <a:rPr lang="en-IN" dirty="0"/>
              <a:t>INBUILT HALL SENSOR ESP32</a:t>
            </a:r>
          </a:p>
          <a:p>
            <a:pPr marL="0" indent="0">
              <a:buNone/>
            </a:pPr>
            <a:endParaRPr lang="en-IN" dirty="0"/>
          </a:p>
        </p:txBody>
      </p:sp>
      <p:pic>
        <p:nvPicPr>
          <p:cNvPr id="13" name="Picture 12">
            <a:extLst>
              <a:ext uri="{FF2B5EF4-FFF2-40B4-BE49-F238E27FC236}">
                <a16:creationId xmlns:a16="http://schemas.microsoft.com/office/drawing/2014/main" id="{354A4DF2-3A6D-4B8E-FB05-0A0ED90B5F3D}"/>
              </a:ext>
            </a:extLst>
          </p:cNvPr>
          <p:cNvPicPr>
            <a:picLocks noChangeAspect="1"/>
          </p:cNvPicPr>
          <p:nvPr/>
        </p:nvPicPr>
        <p:blipFill>
          <a:blip r:embed="rId2"/>
          <a:stretch>
            <a:fillRect/>
          </a:stretch>
        </p:blipFill>
        <p:spPr>
          <a:xfrm>
            <a:off x="5178742" y="3215811"/>
            <a:ext cx="1834516" cy="1834516"/>
          </a:xfrm>
          <a:prstGeom prst="rect">
            <a:avLst/>
          </a:prstGeom>
        </p:spPr>
      </p:pic>
      <p:pic>
        <p:nvPicPr>
          <p:cNvPr id="15" name="Picture 14">
            <a:extLst>
              <a:ext uri="{FF2B5EF4-FFF2-40B4-BE49-F238E27FC236}">
                <a16:creationId xmlns:a16="http://schemas.microsoft.com/office/drawing/2014/main" id="{27E266CB-C774-ED5D-F758-F1ED293D4D1F}"/>
              </a:ext>
            </a:extLst>
          </p:cNvPr>
          <p:cNvPicPr>
            <a:picLocks noChangeAspect="1"/>
          </p:cNvPicPr>
          <p:nvPr/>
        </p:nvPicPr>
        <p:blipFill>
          <a:blip r:embed="rId3"/>
          <a:stretch>
            <a:fillRect/>
          </a:stretch>
        </p:blipFill>
        <p:spPr>
          <a:xfrm>
            <a:off x="8212976" y="2828706"/>
            <a:ext cx="2150133" cy="1489166"/>
          </a:xfrm>
          <a:prstGeom prst="rect">
            <a:avLst/>
          </a:prstGeom>
        </p:spPr>
      </p:pic>
      <p:pic>
        <p:nvPicPr>
          <p:cNvPr id="17" name="Picture 16">
            <a:extLst>
              <a:ext uri="{FF2B5EF4-FFF2-40B4-BE49-F238E27FC236}">
                <a16:creationId xmlns:a16="http://schemas.microsoft.com/office/drawing/2014/main" id="{BAD0C450-A000-CD17-E192-15A80B4BFF06}"/>
              </a:ext>
            </a:extLst>
          </p:cNvPr>
          <p:cNvPicPr>
            <a:picLocks noChangeAspect="1"/>
          </p:cNvPicPr>
          <p:nvPr/>
        </p:nvPicPr>
        <p:blipFill>
          <a:blip r:embed="rId4"/>
          <a:stretch>
            <a:fillRect/>
          </a:stretch>
        </p:blipFill>
        <p:spPr>
          <a:xfrm>
            <a:off x="9019897" y="1068704"/>
            <a:ext cx="1951347" cy="1300898"/>
          </a:xfrm>
          <a:prstGeom prst="rect">
            <a:avLst/>
          </a:prstGeom>
        </p:spPr>
      </p:pic>
      <p:pic>
        <p:nvPicPr>
          <p:cNvPr id="19" name="Picture 18">
            <a:extLst>
              <a:ext uri="{FF2B5EF4-FFF2-40B4-BE49-F238E27FC236}">
                <a16:creationId xmlns:a16="http://schemas.microsoft.com/office/drawing/2014/main" id="{3DA0AF2B-806A-F7D9-2727-650BCCA27BF8}"/>
              </a:ext>
            </a:extLst>
          </p:cNvPr>
          <p:cNvPicPr>
            <a:picLocks noChangeAspect="1"/>
          </p:cNvPicPr>
          <p:nvPr/>
        </p:nvPicPr>
        <p:blipFill>
          <a:blip r:embed="rId5"/>
          <a:stretch>
            <a:fillRect/>
          </a:stretch>
        </p:blipFill>
        <p:spPr>
          <a:xfrm>
            <a:off x="5124566" y="884341"/>
            <a:ext cx="3088410" cy="1834516"/>
          </a:xfrm>
          <a:prstGeom prst="rect">
            <a:avLst/>
          </a:prstGeom>
        </p:spPr>
      </p:pic>
      <p:pic>
        <p:nvPicPr>
          <p:cNvPr id="23" name="Picture 22">
            <a:extLst>
              <a:ext uri="{FF2B5EF4-FFF2-40B4-BE49-F238E27FC236}">
                <a16:creationId xmlns:a16="http://schemas.microsoft.com/office/drawing/2014/main" id="{27A76639-F60C-0B06-33B7-393E5FFCEBAF}"/>
              </a:ext>
            </a:extLst>
          </p:cNvPr>
          <p:cNvPicPr>
            <a:picLocks noChangeAspect="1"/>
          </p:cNvPicPr>
          <p:nvPr/>
        </p:nvPicPr>
        <p:blipFill>
          <a:blip r:embed="rId6"/>
          <a:stretch>
            <a:fillRect/>
          </a:stretch>
        </p:blipFill>
        <p:spPr>
          <a:xfrm>
            <a:off x="7305654" y="4549084"/>
            <a:ext cx="3209510" cy="2099282"/>
          </a:xfrm>
          <a:prstGeom prst="rect">
            <a:avLst/>
          </a:prstGeom>
        </p:spPr>
      </p:pic>
    </p:spTree>
    <p:extLst>
      <p:ext uri="{BB962C8B-B14F-4D97-AF65-F5344CB8AC3E}">
        <p14:creationId xmlns:p14="http://schemas.microsoft.com/office/powerpoint/2010/main" val="180645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65B8-545B-DE4F-AA3D-29500C4D7CA7}"/>
              </a:ext>
            </a:extLst>
          </p:cNvPr>
          <p:cNvSpPr>
            <a:spLocks noGrp="1"/>
          </p:cNvSpPr>
          <p:nvPr>
            <p:ph type="title"/>
          </p:nvPr>
        </p:nvSpPr>
        <p:spPr/>
        <p:txBody>
          <a:bodyPr/>
          <a:lstStyle/>
          <a:p>
            <a:r>
              <a:rPr lang="en-IN" dirty="0"/>
              <a:t>HALL effect sensors</a:t>
            </a:r>
          </a:p>
        </p:txBody>
      </p:sp>
      <p:sp>
        <p:nvSpPr>
          <p:cNvPr id="3" name="Content Placeholder 2">
            <a:extLst>
              <a:ext uri="{FF2B5EF4-FFF2-40B4-BE49-F238E27FC236}">
                <a16:creationId xmlns:a16="http://schemas.microsoft.com/office/drawing/2014/main" id="{81ADDBDC-16A0-391D-B791-1C0ECB651671}"/>
              </a:ext>
            </a:extLst>
          </p:cNvPr>
          <p:cNvSpPr>
            <a:spLocks noGrp="1"/>
          </p:cNvSpPr>
          <p:nvPr>
            <p:ph idx="1"/>
          </p:nvPr>
        </p:nvSpPr>
        <p:spPr/>
        <p:txBody>
          <a:bodyPr>
            <a:normAutofit fontScale="85000" lnSpcReduction="10000"/>
          </a:bodyPr>
          <a:lstStyle/>
          <a:p>
            <a:pPr marL="0" indent="0">
              <a:buNone/>
            </a:pPr>
            <a:r>
              <a:rPr lang="en-IN" dirty="0"/>
              <a:t>The hall effect sensor is a type of magnetic sensor which can be used for detecting the strength and direction of a magnetic field produced from a permanent magnet or an electromagnet with its output varying in proportion to the strength of the magnetic field being detected.</a:t>
            </a:r>
          </a:p>
          <a:p>
            <a:pPr marL="0" indent="0">
              <a:buNone/>
            </a:pPr>
            <a:r>
              <a:rPr lang="en-IN" dirty="0"/>
              <a:t>Hall Effect Sensors are devices which are activated by an external magnetic field. We know that a magnetic field has two important characteristics flux density, (B) and polarity (North and South Poles).</a:t>
            </a:r>
          </a:p>
          <a:p>
            <a:pPr marL="0" indent="0">
              <a:buNone/>
            </a:pPr>
            <a:r>
              <a:rPr lang="en-IN" dirty="0"/>
              <a:t>The output signal from a Hall effect sensor is the function of magnetic field density around the device. When the magnetic flux density around the sensor exceeds a certain pre-set threshold, the sensor detects it and generates an output voltage called the </a:t>
            </a:r>
            <a:r>
              <a:rPr lang="en-IN" b="1" dirty="0"/>
              <a:t>Hall Voltage, V</a:t>
            </a:r>
            <a:r>
              <a:rPr lang="en-IN" b="1" baseline="-25000" dirty="0"/>
              <a:t>H</a:t>
            </a:r>
            <a:r>
              <a:rPr lang="en-IN" dirty="0"/>
              <a:t>. </a:t>
            </a:r>
          </a:p>
          <a:p>
            <a:pPr marL="0" indent="0">
              <a:buNone/>
            </a:pPr>
            <a:endParaRPr lang="en-IN" dirty="0"/>
          </a:p>
        </p:txBody>
      </p:sp>
    </p:spTree>
    <p:extLst>
      <p:ext uri="{BB962C8B-B14F-4D97-AF65-F5344CB8AC3E}">
        <p14:creationId xmlns:p14="http://schemas.microsoft.com/office/powerpoint/2010/main" val="67059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895E-95F2-A390-3331-F842877F124E}"/>
              </a:ext>
            </a:extLst>
          </p:cNvPr>
          <p:cNvSpPr>
            <a:spLocks noGrp="1"/>
          </p:cNvSpPr>
          <p:nvPr>
            <p:ph type="title"/>
          </p:nvPr>
        </p:nvSpPr>
        <p:spPr>
          <a:xfrm>
            <a:off x="513523" y="266449"/>
            <a:ext cx="10131425" cy="1004288"/>
          </a:xfrm>
        </p:spPr>
        <p:txBody>
          <a:bodyPr/>
          <a:lstStyle/>
          <a:p>
            <a:r>
              <a:rPr lang="en-IN" dirty="0"/>
              <a:t>HALL  EFFECT SENSOR PRINCIPLE</a:t>
            </a:r>
          </a:p>
        </p:txBody>
      </p:sp>
      <p:sp>
        <p:nvSpPr>
          <p:cNvPr id="3" name="Content Placeholder 2">
            <a:extLst>
              <a:ext uri="{FF2B5EF4-FFF2-40B4-BE49-F238E27FC236}">
                <a16:creationId xmlns:a16="http://schemas.microsoft.com/office/drawing/2014/main" id="{2CEC5815-514C-D7AD-08FE-963DC62483E5}"/>
              </a:ext>
            </a:extLst>
          </p:cNvPr>
          <p:cNvSpPr>
            <a:spLocks noGrp="1"/>
          </p:cNvSpPr>
          <p:nvPr>
            <p:ph idx="1"/>
          </p:nvPr>
        </p:nvSpPr>
        <p:spPr>
          <a:xfrm>
            <a:off x="318053" y="1270737"/>
            <a:ext cx="11648660" cy="5434863"/>
          </a:xfrm>
        </p:spPr>
        <p:txBody>
          <a:bodyPr>
            <a:normAutofit fontScale="62500" lnSpcReduction="20000"/>
          </a:bodyPr>
          <a:lstStyle/>
          <a:p>
            <a:pPr marL="0" indent="0">
              <a:buNone/>
            </a:pPr>
            <a:r>
              <a:rPr lang="en-IN" b="1" dirty="0"/>
              <a:t>Hall Effect Sensors</a:t>
            </a:r>
            <a:r>
              <a:rPr lang="en-IN" dirty="0"/>
              <a:t> consist basically of a thin piece of rectangular p-type semiconductor material such as gallium arsenide (GaAs), indium antimonide (</a:t>
            </a:r>
            <a:r>
              <a:rPr lang="en-IN" dirty="0" err="1"/>
              <a:t>InSb</a:t>
            </a:r>
            <a:r>
              <a:rPr lang="en-IN" dirty="0"/>
              <a:t>) or indium arsenide (</a:t>
            </a:r>
            <a:r>
              <a:rPr lang="en-IN" dirty="0" err="1"/>
              <a:t>InAs</a:t>
            </a:r>
            <a:r>
              <a:rPr lang="en-IN" dirty="0"/>
              <a:t>) passing a continuous current through itself. When the device is placed within a magnetic field, the magnetic flux lines exert a force on the semiconductor material which deflects the charge carriers, electrons and holes, to either side of the semiconductor slab. This movement of charge carriers is a result of the magnetic force they experience passing through the semiconductor material.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As these electrons and holes move side wards a potential difference is produced between the two sides of the semiconductor material by the build-up of these charge carriers. Then the movement of electrons through the semiconductor material is affected by the presence of an external magnetic field which is at right angles to it and this effect is greater in a flat rectangular shaped material. The effect of generating a measurable voltage by using a magnetic field is called the </a:t>
            </a:r>
            <a:r>
              <a:rPr lang="en-IN" b="1" dirty="0"/>
              <a:t>Hall Effect.</a:t>
            </a:r>
            <a:endParaRPr lang="en-IN" dirty="0"/>
          </a:p>
          <a:p>
            <a:endParaRPr lang="en-IN" dirty="0"/>
          </a:p>
        </p:txBody>
      </p:sp>
      <p:pic>
        <p:nvPicPr>
          <p:cNvPr id="7" name="Picture 6">
            <a:extLst>
              <a:ext uri="{FF2B5EF4-FFF2-40B4-BE49-F238E27FC236}">
                <a16:creationId xmlns:a16="http://schemas.microsoft.com/office/drawing/2014/main" id="{49675C4D-E010-8B59-373B-AA51AE10411D}"/>
              </a:ext>
            </a:extLst>
          </p:cNvPr>
          <p:cNvPicPr>
            <a:picLocks noChangeAspect="1"/>
          </p:cNvPicPr>
          <p:nvPr/>
        </p:nvPicPr>
        <p:blipFill>
          <a:blip r:embed="rId2"/>
          <a:stretch>
            <a:fillRect/>
          </a:stretch>
        </p:blipFill>
        <p:spPr>
          <a:xfrm>
            <a:off x="2928729" y="2451653"/>
            <a:ext cx="4465984" cy="2640666"/>
          </a:xfrm>
          <a:prstGeom prst="rect">
            <a:avLst/>
          </a:prstGeom>
        </p:spPr>
      </p:pic>
    </p:spTree>
    <p:extLst>
      <p:ext uri="{BB962C8B-B14F-4D97-AF65-F5344CB8AC3E}">
        <p14:creationId xmlns:p14="http://schemas.microsoft.com/office/powerpoint/2010/main" val="79799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9AF1-4059-0975-18B6-3DAAF8F3FACD}"/>
              </a:ext>
            </a:extLst>
          </p:cNvPr>
          <p:cNvSpPr>
            <a:spLocks noGrp="1"/>
          </p:cNvSpPr>
          <p:nvPr>
            <p:ph type="title"/>
          </p:nvPr>
        </p:nvSpPr>
        <p:spPr>
          <a:xfrm>
            <a:off x="394253" y="331304"/>
            <a:ext cx="10131425" cy="848139"/>
          </a:xfrm>
        </p:spPr>
        <p:txBody>
          <a:bodyPr/>
          <a:lstStyle/>
          <a:p>
            <a:r>
              <a:rPr lang="en-IN" dirty="0"/>
              <a:t>ANALOG HALL SENSOR</a:t>
            </a:r>
          </a:p>
        </p:txBody>
      </p:sp>
      <p:sp>
        <p:nvSpPr>
          <p:cNvPr id="16" name="Content Placeholder 15">
            <a:extLst>
              <a:ext uri="{FF2B5EF4-FFF2-40B4-BE49-F238E27FC236}">
                <a16:creationId xmlns:a16="http://schemas.microsoft.com/office/drawing/2014/main" id="{E3009DE9-6420-3179-B17C-9CA1F20D139F}"/>
              </a:ext>
            </a:extLst>
          </p:cNvPr>
          <p:cNvSpPr>
            <a:spLocks noGrp="1"/>
          </p:cNvSpPr>
          <p:nvPr>
            <p:ph idx="1"/>
          </p:nvPr>
        </p:nvSpPr>
        <p:spPr>
          <a:xfrm>
            <a:off x="513523" y="1307182"/>
            <a:ext cx="11055626" cy="2525430"/>
          </a:xfrm>
        </p:spPr>
        <p:txBody>
          <a:bodyPr>
            <a:normAutofit fontScale="85000" lnSpcReduction="10000"/>
          </a:bodyPr>
          <a:lstStyle/>
          <a:p>
            <a:pPr marL="0" indent="0">
              <a:buNone/>
            </a:pPr>
            <a:r>
              <a:rPr lang="en-IN" dirty="0"/>
              <a:t>It is important to detect and measure magnetic field of any component in many industrial applications. If you want to detect if the magnetic tip of the tool is still magnetized or if electromagnet you designed to separate magnetic objects from heap of scrap the test of magnetic field is a must and electromagnets are quite big in size so we need a sensor which is small and portable to be used everywhere in need. The KY-035 Hall Effect Magnetic Sensor Module is an </a:t>
            </a:r>
            <a:r>
              <a:rPr lang="en-IN" dirty="0" err="1"/>
              <a:t>analog</a:t>
            </a:r>
            <a:r>
              <a:rPr lang="en-IN" dirty="0"/>
              <a:t> sensor which reads the strength of magnetic field and outputs the corresponding voltage at the </a:t>
            </a:r>
            <a:r>
              <a:rPr lang="en-IN" dirty="0" err="1"/>
              <a:t>analog</a:t>
            </a:r>
            <a:r>
              <a:rPr lang="en-IN" dirty="0"/>
              <a:t> output pin. It is a 5V sensor and it can be used with Microcontrollers and development boards like ESP32,Arduino, Raspberry Pi, ARM and PIC etc.</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8" name="Picture 17">
            <a:extLst>
              <a:ext uri="{FF2B5EF4-FFF2-40B4-BE49-F238E27FC236}">
                <a16:creationId xmlns:a16="http://schemas.microsoft.com/office/drawing/2014/main" id="{7B3A752F-D559-3E48-2317-E6D1E4E20970}"/>
              </a:ext>
            </a:extLst>
          </p:cNvPr>
          <p:cNvPicPr>
            <a:picLocks noChangeAspect="1"/>
          </p:cNvPicPr>
          <p:nvPr/>
        </p:nvPicPr>
        <p:blipFill>
          <a:blip r:embed="rId2"/>
          <a:stretch>
            <a:fillRect/>
          </a:stretch>
        </p:blipFill>
        <p:spPr>
          <a:xfrm>
            <a:off x="394253" y="3832611"/>
            <a:ext cx="9955695" cy="2837373"/>
          </a:xfrm>
          <a:prstGeom prst="rect">
            <a:avLst/>
          </a:prstGeom>
        </p:spPr>
      </p:pic>
    </p:spTree>
    <p:extLst>
      <p:ext uri="{BB962C8B-B14F-4D97-AF65-F5344CB8AC3E}">
        <p14:creationId xmlns:p14="http://schemas.microsoft.com/office/powerpoint/2010/main" val="1101181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558</TotalTime>
  <Words>1416</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Circuit</vt:lpstr>
      <vt:lpstr>smart METAL Detector</vt:lpstr>
      <vt:lpstr>TABLE OF CONTENTS</vt:lpstr>
      <vt:lpstr>INTRODUCTION</vt:lpstr>
      <vt:lpstr>NEED FOR METAL DETECTORS</vt:lpstr>
      <vt:lpstr>PRINCIPLE OF OPERATION</vt:lpstr>
      <vt:lpstr>SENSORS </vt:lpstr>
      <vt:lpstr>HALL effect sensors</vt:lpstr>
      <vt:lpstr>HALL  EFFECT SENSOR PRINCIPLE</vt:lpstr>
      <vt:lpstr>ANALOG HALL SENSOR</vt:lpstr>
      <vt:lpstr>MAGNETIC HALL SENSOR</vt:lpstr>
      <vt:lpstr>GROVE –LCD RGB BACKLIGHT</vt:lpstr>
      <vt:lpstr>KY-008 LASER EMITTER</vt:lpstr>
      <vt:lpstr>KY 009 SMD RGB</vt:lpstr>
      <vt:lpstr>BUZZER</vt:lpstr>
      <vt:lpstr>ESP32 WROOM 32D</vt:lpstr>
      <vt:lpstr>BLOCK DIAGRAM</vt:lpstr>
      <vt:lpstr>circuit</vt:lpstr>
      <vt:lpstr>APPLICATIONS</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METAL Detector</dc:title>
  <dc:creator>sai gautham</dc:creator>
  <cp:lastModifiedBy>sai gautham</cp:lastModifiedBy>
  <cp:revision>16</cp:revision>
  <dcterms:created xsi:type="dcterms:W3CDTF">2022-08-25T14:01:04Z</dcterms:created>
  <dcterms:modified xsi:type="dcterms:W3CDTF">2022-08-26T04:33:54Z</dcterms:modified>
</cp:coreProperties>
</file>