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54" y="287399"/>
            <a:ext cx="7643629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>
                <a:latin typeface="Times New Roman"/>
                <a:ea typeface="+mj-lt"/>
                <a:cs typeface="+mj-lt"/>
              </a:rPr>
              <a:t>Arduino Based Smart Medical Pill Box With Voice And Display</a:t>
            </a:r>
            <a:br>
              <a:rPr lang="en-GB" sz="4400">
                <a:latin typeface="Times New Roman"/>
                <a:ea typeface="+mj-lt"/>
                <a:cs typeface="+mj-lt"/>
              </a:rPr>
            </a:br>
            <a:r>
              <a:rPr lang="en-GB" sz="4400">
                <a:latin typeface="Times New Roman"/>
                <a:ea typeface="+mj-lt"/>
                <a:cs typeface="+mj-lt"/>
              </a:rPr>
              <a:t> Remainder For Patients</a:t>
            </a:r>
            <a:endParaRPr lang="en-US" sz="4400">
              <a:latin typeface="Times New Roman"/>
              <a:cs typeface="Times New Roman"/>
            </a:endParaRPr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71B7AE73-CFA2-CC82-32F6-1882E7752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5" r="3" b="-164"/>
          <a:stretch/>
        </p:blipFill>
        <p:spPr>
          <a:xfrm>
            <a:off x="7967049" y="-1554"/>
            <a:ext cx="4230910" cy="686956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0F04871-D97A-7615-C80D-441AE1F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55" y="5087922"/>
            <a:ext cx="9300150" cy="156808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sz="1100" b="1" dirty="0">
                <a:latin typeface="Times New Roman"/>
                <a:cs typeface="Times New Roman"/>
              </a:rPr>
              <a:t>GUIDED BY                                                                                                                                                                                    SUBMITTED BY</a:t>
            </a:r>
          </a:p>
          <a:p>
            <a:r>
              <a:rPr lang="en-GB" sz="1100" b="1" dirty="0">
                <a:latin typeface="Times New Roman"/>
                <a:cs typeface="Times New Roman"/>
              </a:rPr>
              <a:t>            SHIMNA PK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GEETHIKA T</a:t>
            </a:r>
          </a:p>
          <a:p>
            <a:r>
              <a:rPr lang="en-GB" sz="1100" b="1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   SANATH K</a:t>
            </a:r>
          </a:p>
          <a:p>
            <a:r>
              <a:rPr lang="en-GB" sz="1100" b="1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   SAISHNA SHAMEJ</a:t>
            </a:r>
          </a:p>
          <a:p>
            <a:r>
              <a:rPr lang="en-GB" sz="1100" b="1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 SHILPA M NAIR  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6A9-EBC3-5F8E-0C7B-74AE11FA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86481"/>
            <a:ext cx="10325000" cy="14424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A8644B-C1CE-1852-BC11-3C3EFC713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500071"/>
              </p:ext>
            </p:extLst>
          </p:nvPr>
        </p:nvGraphicFramePr>
        <p:xfrm>
          <a:off x="0" y="2194560"/>
          <a:ext cx="12191999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540">
                  <a:extLst>
                    <a:ext uri="{9D8B030D-6E8A-4147-A177-3AD203B41FA5}">
                      <a16:colId xmlns:a16="http://schemas.microsoft.com/office/drawing/2014/main" val="4067475002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66838145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74607327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43107509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2237012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315677283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82245933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500220507"/>
                    </a:ext>
                  </a:extLst>
                </a:gridCol>
                <a:gridCol w="1013459">
                  <a:extLst>
                    <a:ext uri="{9D8B030D-6E8A-4147-A177-3AD203B41FA5}">
                      <a16:colId xmlns:a16="http://schemas.microsoft.com/office/drawing/2014/main" val="895489269"/>
                    </a:ext>
                  </a:extLst>
                </a:gridCol>
              </a:tblGrid>
              <a:tr h="62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76679"/>
                  </a:ext>
                </a:extLst>
              </a:tr>
              <a:tr h="62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66729"/>
                  </a:ext>
                </a:extLst>
              </a:tr>
              <a:tr h="62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RESEARCH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90487"/>
                  </a:ext>
                </a:extLst>
              </a:tr>
              <a:tr h="62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21956"/>
                  </a:ext>
                </a:extLst>
              </a:tr>
              <a:tr h="613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IMPLEMENTATION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59304"/>
                  </a:ext>
                </a:extLst>
              </a:tr>
              <a:tr h="62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 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875"/>
                  </a:ext>
                </a:extLst>
              </a:tr>
            </a:tbl>
          </a:graphicData>
        </a:graphic>
      </p:graphicFrame>
      <p:sp>
        <p:nvSpPr>
          <p:cNvPr id="8" name="Minus Sign 7">
            <a:extLst>
              <a:ext uri="{FF2B5EF4-FFF2-40B4-BE49-F238E27FC236}">
                <a16:creationId xmlns:a16="http://schemas.microsoft.com/office/drawing/2014/main" id="{25E27FAF-A234-C894-57FE-4F8D072ABC5F}"/>
              </a:ext>
            </a:extLst>
          </p:cNvPr>
          <p:cNvSpPr/>
          <p:nvPr/>
        </p:nvSpPr>
        <p:spPr>
          <a:xfrm>
            <a:off x="2045970" y="2697480"/>
            <a:ext cx="236601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B4E5159F-E287-2D7F-68AA-E8F9A0E8406B}"/>
              </a:ext>
            </a:extLst>
          </p:cNvPr>
          <p:cNvSpPr/>
          <p:nvPr/>
        </p:nvSpPr>
        <p:spPr>
          <a:xfrm>
            <a:off x="3112770" y="3337560"/>
            <a:ext cx="318516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2B0C7A7A-9339-A374-5448-9D06105FB30E}"/>
              </a:ext>
            </a:extLst>
          </p:cNvPr>
          <p:cNvSpPr/>
          <p:nvPr/>
        </p:nvSpPr>
        <p:spPr>
          <a:xfrm>
            <a:off x="5391150" y="3977640"/>
            <a:ext cx="473583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B4A681EF-09F5-F53B-9CF0-2928AE57250B}"/>
              </a:ext>
            </a:extLst>
          </p:cNvPr>
          <p:cNvSpPr/>
          <p:nvPr/>
        </p:nvSpPr>
        <p:spPr>
          <a:xfrm>
            <a:off x="7425689" y="4541520"/>
            <a:ext cx="3684271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93DF3533-7D27-14F8-55DC-FBB122E3C533}"/>
              </a:ext>
            </a:extLst>
          </p:cNvPr>
          <p:cNvSpPr/>
          <p:nvPr/>
        </p:nvSpPr>
        <p:spPr>
          <a:xfrm>
            <a:off x="9926955" y="5280660"/>
            <a:ext cx="236601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503-864B-F10A-FDA7-DD759BC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68751"/>
            <a:ext cx="10325000" cy="1442463"/>
          </a:xfrm>
        </p:spPr>
        <p:txBody>
          <a:bodyPr/>
          <a:lstStyle/>
          <a:p>
            <a:r>
              <a:rPr lang="en-GB" b="1" dirty="0">
                <a:latin typeface="Times New Roman"/>
                <a:ea typeface="+mj-lt"/>
                <a:cs typeface="+mj-lt"/>
              </a:rPr>
              <a:t>References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B105-5343-5D85-439B-3429744D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ea typeface="+mn-lt"/>
                <a:cs typeface="+mn-lt"/>
              </a:rPr>
              <a:t>Reach G. Can technology improve adherence to long-term therapies? Journal of Diabetes Science and Technology. 2009; 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Abbey B, Alipour A, Camp C, Hofer C. he smart pill box. </a:t>
            </a:r>
            <a:r>
              <a:rPr lang="en-GB" sz="2400" dirty="0" err="1">
                <a:latin typeface="Times New Roman"/>
                <a:ea typeface="+mn-lt"/>
                <a:cs typeface="+mn-lt"/>
              </a:rPr>
              <a:t>Resna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annual conference; 2012;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A Smart Pill Box Uses Face Recognition Tech to Ensure We Take Our Meds. Popular Science Magazine. 2011 Jan 28</a:t>
            </a:r>
            <a:endParaRPr lang="en-GB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100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D40A-8D0E-A4FF-9576-238369F1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1" y="2117949"/>
            <a:ext cx="10501177" cy="1401231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329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759-C7BA-A7DC-5E80-7F3D94C1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3BCF-AEF1-0FDE-1183-9DA72262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43100"/>
            <a:ext cx="10325000" cy="4434840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latin typeface="Times New Roman"/>
                <a:ea typeface="+mj-lt"/>
                <a:cs typeface="+mj-lt"/>
              </a:rPr>
              <a:t> LITERATURE STUDY</a:t>
            </a:r>
          </a:p>
          <a:p>
            <a:r>
              <a:rPr lang="en-GB" sz="2400" b="1" dirty="0">
                <a:latin typeface="Times New Roman"/>
                <a:cs typeface="Times New Roman"/>
              </a:rPr>
              <a:t>OBJECTIVE</a:t>
            </a:r>
          </a:p>
          <a:p>
            <a:r>
              <a:rPr lang="en-GB" sz="2400" b="1" dirty="0">
                <a:latin typeface="Times New Roman"/>
                <a:ea typeface="+mj-lt"/>
                <a:cs typeface="+mj-lt"/>
              </a:rPr>
              <a:t>HARDWARE COMPONENTS </a:t>
            </a:r>
          </a:p>
          <a:p>
            <a:r>
              <a:rPr lang="en-GB" sz="24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SOFTWARES </a:t>
            </a:r>
          </a:p>
          <a:p>
            <a:r>
              <a:rPr lang="en-GB" sz="24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BLOCK DIAGRAM</a:t>
            </a:r>
          </a:p>
          <a:p>
            <a:r>
              <a:rPr lang="en-GB" sz="24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ADVANTAGES</a:t>
            </a:r>
          </a:p>
          <a:p>
            <a:r>
              <a:rPr lang="en-GB" sz="24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FUTURE SCOPE</a:t>
            </a:r>
          </a:p>
          <a:p>
            <a:r>
              <a:rPr lang="en-GB" sz="24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GANTT CHART</a:t>
            </a:r>
          </a:p>
          <a:p>
            <a:r>
              <a:rPr lang="en-GB" sz="24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</a:t>
            </a:r>
          </a:p>
          <a:p>
            <a:endParaRPr lang="en-GB" b="1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  <a:p>
            <a:endParaRPr lang="en-GB" b="1" dirty="0">
              <a:latin typeface="Times New Roman"/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A0BF-11AE-CB4C-93F5-AEC5F38A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98" y="468630"/>
            <a:ext cx="10325000" cy="1442463"/>
          </a:xfrm>
        </p:spPr>
        <p:txBody>
          <a:bodyPr/>
          <a:lstStyle/>
          <a:p>
            <a:r>
              <a:rPr lang="en-GB" b="1" dirty="0">
                <a:latin typeface="Times New Roman"/>
                <a:ea typeface="+mj-lt"/>
                <a:cs typeface="+mj-lt"/>
              </a:rPr>
              <a:t> </a:t>
            </a:r>
            <a:r>
              <a:rPr lang="en-GB" sz="4400" b="1" dirty="0">
                <a:latin typeface="Times New Roman"/>
                <a:ea typeface="+mj-lt"/>
                <a:cs typeface="+mj-lt"/>
              </a:rPr>
              <a:t>LITERATURE STUDY</a:t>
            </a:r>
            <a:br>
              <a:rPr lang="en-GB" sz="4400" b="1" dirty="0">
                <a:latin typeface="Times New Roman"/>
                <a:ea typeface="+mj-lt"/>
                <a:cs typeface="+mj-lt"/>
              </a:rPr>
            </a:br>
            <a:endParaRPr lang="en-GB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7CE6-F63E-B0BB-7CB4-673FA2D3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98" y="2124082"/>
            <a:ext cx="10325000" cy="4265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412624">
                  <a:lumMod val="50000"/>
                  <a:lumOff val="50000"/>
                </a:srgbClr>
              </a:buClr>
            </a:pPr>
            <a:r>
              <a:rPr lang="en-GB" sz="2400" dirty="0">
                <a:latin typeface="Times New Roman"/>
                <a:cs typeface="Times New Roman"/>
              </a:rPr>
              <a:t>According to the world health organisation about ,over 80% of people suffer from various types of diseases, among them only 40-60% of people have the issue to forget about the medicine to be consumed.</a:t>
            </a:r>
          </a:p>
          <a:p>
            <a:pPr>
              <a:buClr>
                <a:srgbClr val="412624">
                  <a:lumMod val="50000"/>
                  <a:lumOff val="50000"/>
                </a:srgbClr>
              </a:buClr>
            </a:pPr>
            <a:r>
              <a:rPr lang="en-GB" sz="2400" dirty="0">
                <a:latin typeface="Times New Roman"/>
                <a:cs typeface="Times New Roman"/>
              </a:rPr>
              <a:t>The rate of consumption of medicines has highly increased due to the wide spreading of different diseases and illnesses across the globe. While some diseases are temporary, many diseases have a toll on human health for a lifetime. In the pursuit of maintaining a healthy lifestyle, we often find ourselves to be sick.</a:t>
            </a:r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8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C07-7B8E-0B54-01B8-1E5B1692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20" y="322539"/>
            <a:ext cx="10325000" cy="1442463"/>
          </a:xfrm>
        </p:spPr>
        <p:txBody>
          <a:bodyPr/>
          <a:lstStyle/>
          <a:p>
            <a:r>
              <a:rPr lang="en-GB" sz="4400" b="1" dirty="0">
                <a:latin typeface="Times New Roman"/>
                <a:cs typeface="Times New Roman"/>
              </a:rPr>
              <a:t>OBJECTIVE</a:t>
            </a:r>
            <a:br>
              <a:rPr lang="en-GB" sz="4400" b="1" dirty="0">
                <a:latin typeface="Times New Roman"/>
                <a:cs typeface="Times New Roman"/>
              </a:rPr>
            </a:br>
            <a:endParaRPr lang="en-GB" b="1" dirty="0">
              <a:latin typeface="Grandview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3B8C-3CCB-5249-D88C-8CB13BAC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cs typeface="Times New Roman"/>
              </a:rPr>
              <a:t>The  smart medicine pill box  reminds the  elderly people that helps them consume the medicines right on time.</a:t>
            </a: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cs typeface="Times New Roman"/>
              </a:rPr>
              <a:t>The pill box will also give us the information for the re filling of the box.</a:t>
            </a: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cs typeface="Times New Roman"/>
              </a:rPr>
              <a:t>The box will help us to detect the over dosage of the medicine or the wrong dosage that is been used.</a:t>
            </a: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B67F7B"/>
              </a:buClr>
            </a:pP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00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6FCF-E35C-82B2-AA79-231FE252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25901"/>
            <a:ext cx="10325000" cy="1442463"/>
          </a:xfrm>
        </p:spPr>
        <p:txBody>
          <a:bodyPr/>
          <a:lstStyle/>
          <a:p>
            <a:r>
              <a:rPr lang="en-GB" b="1" dirty="0">
                <a:latin typeface="Times New Roman"/>
                <a:ea typeface="+mj-lt"/>
                <a:cs typeface="+mj-lt"/>
              </a:rPr>
              <a:t>HARDWARE COMPONENTS USED</a:t>
            </a:r>
            <a:r>
              <a:rPr lang="en-GB" b="1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56EBE-3320-32E3-5E79-8EE8E476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400" dirty="0">
                <a:latin typeface="Times New Roman"/>
                <a:ea typeface="+mn-lt"/>
                <a:cs typeface="+mn-lt"/>
              </a:rPr>
              <a:t>NODE-MCU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457200" indent="-457200">
              <a:buClr>
                <a:srgbClr val="B67F7B"/>
              </a:buClr>
              <a:buFont typeface="Wingdings" panose="05000000000000000000" pitchFamily="2" charset="2"/>
              <a:buAutoNum type="arabicPeriod"/>
            </a:pPr>
            <a:r>
              <a:rPr lang="en-GB" sz="2400" dirty="0">
                <a:latin typeface="Times New Roman"/>
                <a:ea typeface="+mn-lt"/>
                <a:cs typeface="+mn-lt"/>
              </a:rPr>
              <a:t> ARDUINO</a:t>
            </a:r>
          </a:p>
          <a:p>
            <a:pPr marL="457200" indent="-457200">
              <a:buClr>
                <a:srgbClr val="B67F7B"/>
              </a:buClr>
              <a:buAutoNum type="arabicPeriod"/>
            </a:pPr>
            <a:r>
              <a:rPr lang="en-GB" sz="2400" dirty="0">
                <a:latin typeface="Times New Roman"/>
                <a:ea typeface="+mn-lt"/>
                <a:cs typeface="+mn-lt"/>
              </a:rPr>
              <a:t> LED  DISPLAY</a:t>
            </a:r>
          </a:p>
          <a:p>
            <a:pPr marL="457200" indent="-457200">
              <a:buClr>
                <a:srgbClr val="B67F7B"/>
              </a:buClr>
              <a:buAutoNum type="arabicPeriod"/>
            </a:pPr>
            <a:r>
              <a:rPr lang="en-GB" sz="2400" dirty="0">
                <a:latin typeface="Times New Roman"/>
                <a:ea typeface="+mn-lt"/>
                <a:cs typeface="+mn-lt"/>
              </a:rPr>
              <a:t>LCD DISPLAY</a:t>
            </a:r>
          </a:p>
          <a:p>
            <a:pPr marL="457200" indent="-457200">
              <a:buClr>
                <a:srgbClr val="B67F7B"/>
              </a:buClr>
              <a:buFont typeface="Wingdings" panose="05000000000000000000" pitchFamily="2" charset="2"/>
              <a:buAutoNum type="arabicPeriod"/>
            </a:pPr>
            <a:r>
              <a:rPr lang="en-GB" sz="2400" dirty="0">
                <a:latin typeface="Times New Roman"/>
                <a:ea typeface="+mn-lt"/>
                <a:cs typeface="+mn-lt"/>
              </a:rPr>
              <a:t>RTC MODULE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457200" indent="-457200">
              <a:buClr>
                <a:srgbClr val="B67F7B"/>
              </a:buClr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5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D17C-03FD-D320-BE5A-6C0F93C0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28" y="277598"/>
            <a:ext cx="10325000" cy="14424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SOFTWARES USED</a:t>
            </a:r>
            <a:r>
              <a:rPr lang="en-GB" b="1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59DA-D420-E157-AED3-98AEA8D7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ea typeface="+mn-lt"/>
                <a:cs typeface="+mn-lt"/>
              </a:rPr>
              <a:t>ARDUINO IDE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 NODE-RED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 MIT APP INVENTOR HARDWARES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 NODE MCU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02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A8C9-E526-BFB6-EECC-5893F431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68751"/>
            <a:ext cx="10325000" cy="144246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D8F8-FA78-AC21-FAE6-DB6DEA8E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4285"/>
            <a:ext cx="10325000" cy="391612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2249B-AA6A-D155-A959-F6ED4B9583D5}"/>
              </a:ext>
            </a:extLst>
          </p:cNvPr>
          <p:cNvSpPr/>
          <p:nvPr/>
        </p:nvSpPr>
        <p:spPr>
          <a:xfrm>
            <a:off x="1811215" y="3229707"/>
            <a:ext cx="1547446" cy="879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  <a:p>
            <a:pPr algn="ctr"/>
            <a:r>
              <a:rPr lang="en-GB" dirty="0"/>
              <a:t>SIGNAL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CB654A-F7B6-D7EF-D1F6-5921F6A9A3A8}"/>
              </a:ext>
            </a:extLst>
          </p:cNvPr>
          <p:cNvSpPr/>
          <p:nvPr/>
        </p:nvSpPr>
        <p:spPr>
          <a:xfrm>
            <a:off x="8294076" y="2995245"/>
            <a:ext cx="1793630" cy="879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DOSAGE </a:t>
            </a:r>
          </a:p>
          <a:p>
            <a:pPr algn="ctr"/>
            <a:r>
              <a:rPr lang="en-GB" dirty="0"/>
              <a:t>RECOGNITION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254287-8090-C6AC-6011-68FF16DD8147}"/>
              </a:ext>
            </a:extLst>
          </p:cNvPr>
          <p:cNvSpPr/>
          <p:nvPr/>
        </p:nvSpPr>
        <p:spPr>
          <a:xfrm>
            <a:off x="4636476" y="2901460"/>
            <a:ext cx="2426676" cy="24266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MEDICAL PILL BOX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0254A1-01DA-A858-0388-1754C026C016}"/>
              </a:ext>
            </a:extLst>
          </p:cNvPr>
          <p:cNvSpPr/>
          <p:nvPr/>
        </p:nvSpPr>
        <p:spPr>
          <a:xfrm>
            <a:off x="1811214" y="4284783"/>
            <a:ext cx="1547446" cy="879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POWER </a:t>
            </a:r>
          </a:p>
          <a:p>
            <a:pPr algn="ctr"/>
            <a:r>
              <a:rPr lang="en-GB" dirty="0"/>
              <a:t>SUPPLY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9DA1E9-1D4C-0C67-9187-D5C95D021AE4}"/>
              </a:ext>
            </a:extLst>
          </p:cNvPr>
          <p:cNvSpPr/>
          <p:nvPr/>
        </p:nvSpPr>
        <p:spPr>
          <a:xfrm>
            <a:off x="8294076" y="4308229"/>
            <a:ext cx="1793630" cy="8206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REMINDER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FA2A82-A820-FA8F-030F-6E3637B032D1}"/>
              </a:ext>
            </a:extLst>
          </p:cNvPr>
          <p:cNvSpPr/>
          <p:nvPr/>
        </p:nvSpPr>
        <p:spPr>
          <a:xfrm>
            <a:off x="3645877" y="3511061"/>
            <a:ext cx="762000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86E62C-8086-ACDE-A322-E6167CBA093E}"/>
              </a:ext>
            </a:extLst>
          </p:cNvPr>
          <p:cNvSpPr/>
          <p:nvPr/>
        </p:nvSpPr>
        <p:spPr>
          <a:xfrm>
            <a:off x="3645876" y="4460629"/>
            <a:ext cx="762000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8E202C-8CB6-0381-578F-19EA7DD8A455}"/>
              </a:ext>
            </a:extLst>
          </p:cNvPr>
          <p:cNvSpPr/>
          <p:nvPr/>
        </p:nvSpPr>
        <p:spPr>
          <a:xfrm>
            <a:off x="7291753" y="3253153"/>
            <a:ext cx="762000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2058228-E445-6E34-8BE2-7FAA784980C8}"/>
              </a:ext>
            </a:extLst>
          </p:cNvPr>
          <p:cNvSpPr/>
          <p:nvPr/>
        </p:nvSpPr>
        <p:spPr>
          <a:xfrm>
            <a:off x="7291753" y="4460629"/>
            <a:ext cx="762000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8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E47C-7CCA-D112-4A1E-8951DBD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68751"/>
            <a:ext cx="10325000" cy="1442463"/>
          </a:xfrm>
        </p:spPr>
        <p:txBody>
          <a:bodyPr/>
          <a:lstStyle/>
          <a:p>
            <a:r>
              <a:rPr lang="en-GB" b="1" dirty="0">
                <a:latin typeface="Times New Roman"/>
                <a:ea typeface="+mj-lt"/>
                <a:cs typeface="+mj-lt"/>
              </a:rPr>
              <a:t>ADVANTAGES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B16B-049D-5028-187D-021EE04D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4285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ea typeface="+mn-lt"/>
                <a:cs typeface="+mn-lt"/>
              </a:rPr>
              <a:t>Cost-Efficient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Needs no prior technical knowledge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Sound reminder enables the user to take medicines at regular times.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Easy to maintain.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Provide comfort and health.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Reusable.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943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0F93-F3DF-7ADF-9BD5-45E3642F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94" y="268751"/>
            <a:ext cx="10325000" cy="1442463"/>
          </a:xfrm>
        </p:spPr>
        <p:txBody>
          <a:bodyPr>
            <a:normAutofit/>
          </a:bodyPr>
          <a:lstStyle/>
          <a:p>
            <a:r>
              <a:rPr lang="en-GB" b="1" i="1" dirty="0">
                <a:latin typeface="Times New Roman"/>
                <a:ea typeface="+mj-lt"/>
                <a:cs typeface="+mj-lt"/>
              </a:rPr>
              <a:t>FUTURE SCOPE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A728-80B1-D120-36B5-833F04E6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ea typeface="+mn-lt"/>
                <a:cs typeface="+mn-lt"/>
              </a:rPr>
              <a:t>A button on the device, on pressed can send an alert call/text to the caregiver if the user is ill or needs help.</a:t>
            </a:r>
          </a:p>
          <a:p>
            <a:pPr>
              <a:buClr>
                <a:srgbClr val="B67F7B"/>
              </a:buClr>
            </a:pPr>
            <a:r>
              <a:rPr lang="en-GB" sz="2400" dirty="0">
                <a:latin typeface="Times New Roman"/>
                <a:ea typeface="+mn-lt"/>
                <a:cs typeface="+mn-lt"/>
              </a:rPr>
              <a:t>A button, when not pressed after the notification, sends a message to the user and the caregiver an alert prompt</a:t>
            </a:r>
            <a:br>
              <a:rPr lang="en-GB" sz="2400" dirty="0">
                <a:latin typeface="Times New Roman"/>
                <a:ea typeface="+mn-lt"/>
                <a:cs typeface="+mn-lt"/>
              </a:rPr>
            </a:br>
            <a:r>
              <a:rPr lang="en-GB" sz="2400" dirty="0">
                <a:latin typeface="Times New Roman"/>
                <a:ea typeface="+mn-lt"/>
                <a:cs typeface="+mn-lt"/>
              </a:rPr>
              <a:t>                “MEDICINE NOT TAKEN. PLEASE TAKE.”</a:t>
            </a:r>
            <a:endParaRPr lang="en-GB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2645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3"/>
      </a:lt2>
      <a:accent1>
        <a:srgbClr val="E379CB"/>
      </a:accent1>
      <a:accent2>
        <a:srgbClr val="DD5C8A"/>
      </a:accent2>
      <a:accent3>
        <a:srgbClr val="E38079"/>
      </a:accent3>
      <a:accent4>
        <a:srgbClr val="DB9351"/>
      </a:accent4>
      <a:accent5>
        <a:srgbClr val="ACA45C"/>
      </a:accent5>
      <a:accent6>
        <a:srgbClr val="8EAE48"/>
      </a:accent6>
      <a:hlink>
        <a:srgbClr val="568E63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429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Grandview</vt:lpstr>
      <vt:lpstr>Times New Roman</vt:lpstr>
      <vt:lpstr>Wingdings</vt:lpstr>
      <vt:lpstr>CosineVTI</vt:lpstr>
      <vt:lpstr>Arduino Based Smart Medical Pill Box With Voice And Display  Remainder For Patients</vt:lpstr>
      <vt:lpstr>CONTENTS</vt:lpstr>
      <vt:lpstr> LITERATURE STUDY </vt:lpstr>
      <vt:lpstr>OBJECTIVE </vt:lpstr>
      <vt:lpstr>HARDWARE COMPONENTS USED:</vt:lpstr>
      <vt:lpstr>SOFTWARES USED:</vt:lpstr>
      <vt:lpstr>BLOCK DIAGRAM</vt:lpstr>
      <vt:lpstr>ADVANTAGES</vt:lpstr>
      <vt:lpstr>FUTURE SCOPE</vt:lpstr>
      <vt:lpstr>Gantt chart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Shilpa M Nair</cp:lastModifiedBy>
  <cp:revision>341</cp:revision>
  <cp:lastPrinted>2022-11-16T03:53:44Z</cp:lastPrinted>
  <dcterms:created xsi:type="dcterms:W3CDTF">2022-11-09T04:47:44Z</dcterms:created>
  <dcterms:modified xsi:type="dcterms:W3CDTF">2022-11-16T04:22:17Z</dcterms:modified>
</cp:coreProperties>
</file>