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Thosar" initials="AT" lastIdx="1" clrIdx="0">
    <p:extLst>
      <p:ext uri="{19B8F6BF-5375-455C-9EA6-DF929625EA0E}">
        <p15:presenceInfo xmlns:p15="http://schemas.microsoft.com/office/powerpoint/2012/main" userId="acacfa4299387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364" autoAdjust="0"/>
  </p:normalViewPr>
  <p:slideViewPr>
    <p:cSldViewPr snapToGrid="0">
      <p:cViewPr varScale="1">
        <p:scale>
          <a:sx n="72" d="100"/>
          <a:sy n="72" d="100"/>
        </p:scale>
        <p:origin x="8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a:t>
            </a:r>
            <a:r>
              <a:rPr lang="en-US" baseline="0"/>
              <a:t> Series Plot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98882371429854"/>
          <c:y val="0.1948609813603808"/>
          <c:w val="0.83880269243171979"/>
          <c:h val="0.6788720901412747"/>
        </c:manualLayout>
      </c:layout>
      <c:lineChart>
        <c:grouping val="standard"/>
        <c:varyColors val="0"/>
        <c:ser>
          <c:idx val="0"/>
          <c:order val="0"/>
          <c:tx>
            <c:v>California Parks</c:v>
          </c:tx>
          <c:spPr>
            <a:ln w="19050" cap="rnd">
              <a:solidFill>
                <a:schemeClr val="accent1"/>
              </a:solidFill>
              <a:round/>
            </a:ln>
            <a:effectLst/>
          </c:spPr>
          <c:marker>
            <c:symbol val="circle"/>
            <c:size val="4"/>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'footfall prediction'!$K$12:$K$29</c:f>
              <c:numCache>
                <c:formatCode>General</c:formatCode>
                <c:ptCount val="18"/>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numCache>
            </c:numRef>
          </c:cat>
          <c:val>
            <c:numRef>
              <c:f>'footfall prediction'!$N$12:$N$29</c:f>
              <c:numCache>
                <c:formatCode>General</c:formatCode>
                <c:ptCount val="18"/>
                <c:pt idx="0">
                  <c:v>13.7</c:v>
                </c:pt>
                <c:pt idx="1">
                  <c:v>13.5</c:v>
                </c:pt>
                <c:pt idx="2">
                  <c:v>13.9</c:v>
                </c:pt>
                <c:pt idx="3">
                  <c:v>17.3</c:v>
                </c:pt>
                <c:pt idx="4">
                  <c:v>17.399999999999999</c:v>
                </c:pt>
                <c:pt idx="5">
                  <c:v>18</c:v>
                </c:pt>
                <c:pt idx="6">
                  <c:v>18.899999999999999</c:v>
                </c:pt>
                <c:pt idx="7">
                  <c:v>20.3</c:v>
                </c:pt>
                <c:pt idx="8">
                  <c:v>20.7</c:v>
                </c:pt>
                <c:pt idx="9">
                  <c:v>20.6</c:v>
                </c:pt>
                <c:pt idx="10">
                  <c:v>20.299999999999997</c:v>
                </c:pt>
                <c:pt idx="11">
                  <c:v>22</c:v>
                </c:pt>
                <c:pt idx="12">
                  <c:v>22.3</c:v>
                </c:pt>
                <c:pt idx="13">
                  <c:v>22.400000000000002</c:v>
                </c:pt>
                <c:pt idx="14">
                  <c:v>23.8</c:v>
                </c:pt>
                <c:pt idx="15">
                  <c:v>24.7</c:v>
                </c:pt>
                <c:pt idx="16">
                  <c:v>25.6</c:v>
                </c:pt>
                <c:pt idx="17">
                  <c:v>27.700000000000003</c:v>
                </c:pt>
              </c:numCache>
            </c:numRef>
          </c:val>
          <c:smooth val="0"/>
          <c:extLst>
            <c:ext xmlns:c16="http://schemas.microsoft.com/office/drawing/2014/chart" uri="{C3380CC4-5D6E-409C-BE32-E72D297353CC}">
              <c16:uniqueId val="{00000000-8D0E-4F18-B419-62406A229875}"/>
            </c:ext>
          </c:extLst>
        </c:ser>
        <c:ser>
          <c:idx val="1"/>
          <c:order val="1"/>
          <c:tx>
            <c:v>Florida Parks</c:v>
          </c:tx>
          <c:spPr>
            <a:ln w="19050" cap="rnd">
              <a:solidFill>
                <a:schemeClr val="accent2"/>
              </a:solidFill>
              <a:round/>
            </a:ln>
            <a:effectLst/>
          </c:spPr>
          <c:marker>
            <c:symbol val="diamond"/>
            <c:size val="4"/>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'footfall prediction'!$K$12:$K$29</c:f>
              <c:numCache>
                <c:formatCode>General</c:formatCode>
                <c:ptCount val="18"/>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numCache>
            </c:numRef>
          </c:cat>
          <c:val>
            <c:numRef>
              <c:f>'footfall prediction'!$F$12:$F$29</c:f>
              <c:numCache>
                <c:formatCode>General</c:formatCode>
                <c:ptCount val="18"/>
                <c:pt idx="0">
                  <c:v>41.3</c:v>
                </c:pt>
                <c:pt idx="1">
                  <c:v>42.800000000000004</c:v>
                </c:pt>
                <c:pt idx="2">
                  <c:v>43.3</c:v>
                </c:pt>
                <c:pt idx="3">
                  <c:v>43.2</c:v>
                </c:pt>
                <c:pt idx="4">
                  <c:v>40.900000000000006</c:v>
                </c:pt>
                <c:pt idx="5">
                  <c:v>41.1</c:v>
                </c:pt>
                <c:pt idx="6">
                  <c:v>44.099999999999994</c:v>
                </c:pt>
                <c:pt idx="7">
                  <c:v>46.499999999999993</c:v>
                </c:pt>
                <c:pt idx="8">
                  <c:v>49.1</c:v>
                </c:pt>
                <c:pt idx="9">
                  <c:v>51</c:v>
                </c:pt>
                <c:pt idx="10">
                  <c:v>51.1</c:v>
                </c:pt>
                <c:pt idx="11">
                  <c:v>51.5</c:v>
                </c:pt>
                <c:pt idx="12">
                  <c:v>50.999999999999993</c:v>
                </c:pt>
                <c:pt idx="13">
                  <c:v>51.500000000000007</c:v>
                </c:pt>
                <c:pt idx="14">
                  <c:v>52.5</c:v>
                </c:pt>
                <c:pt idx="15">
                  <c:v>54.199999999999996</c:v>
                </c:pt>
                <c:pt idx="16">
                  <c:v>55.7</c:v>
                </c:pt>
                <c:pt idx="17">
                  <c:v>58.399999999999991</c:v>
                </c:pt>
              </c:numCache>
            </c:numRef>
          </c:val>
          <c:smooth val="0"/>
          <c:extLst>
            <c:ext xmlns:c16="http://schemas.microsoft.com/office/drawing/2014/chart" uri="{C3380CC4-5D6E-409C-BE32-E72D297353CC}">
              <c16:uniqueId val="{00000001-8D0E-4F18-B419-62406A229875}"/>
            </c:ext>
          </c:extLst>
        </c:ser>
        <c:ser>
          <c:idx val="2"/>
          <c:order val="2"/>
          <c:tx>
            <c:v>Total</c:v>
          </c:tx>
          <c:spPr>
            <a:ln w="19050" cap="rnd">
              <a:solidFill>
                <a:schemeClr val="accent3"/>
              </a:solidFill>
              <a:round/>
            </a:ln>
            <a:effectLst/>
          </c:spPr>
          <c:marker>
            <c:symbol val="triangle"/>
            <c:size val="4"/>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'footfall prediction'!$K$12:$K$29</c:f>
              <c:numCache>
                <c:formatCode>General</c:formatCode>
                <c:ptCount val="18"/>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numCache>
            </c:numRef>
          </c:cat>
          <c:val>
            <c:numRef>
              <c:f>Sheet2!$O$4:$O$21</c:f>
              <c:numCache>
                <c:formatCode>General</c:formatCode>
                <c:ptCount val="18"/>
                <c:pt idx="0">
                  <c:v>84.2</c:v>
                </c:pt>
                <c:pt idx="1">
                  <c:v>86.3</c:v>
                </c:pt>
                <c:pt idx="2">
                  <c:v>85.7</c:v>
                </c:pt>
                <c:pt idx="3">
                  <c:v>94.4</c:v>
                </c:pt>
                <c:pt idx="4">
                  <c:v>96.4</c:v>
                </c:pt>
                <c:pt idx="5">
                  <c:v>96.9</c:v>
                </c:pt>
                <c:pt idx="6">
                  <c:v>101</c:v>
                </c:pt>
                <c:pt idx="7">
                  <c:v>104</c:v>
                </c:pt>
                <c:pt idx="8">
                  <c:v>113</c:v>
                </c:pt>
                <c:pt idx="9">
                  <c:v>117</c:v>
                </c:pt>
                <c:pt idx="10">
                  <c:v>118</c:v>
                </c:pt>
                <c:pt idx="11">
                  <c:v>119</c:v>
                </c:pt>
                <c:pt idx="12">
                  <c:v>121</c:v>
                </c:pt>
                <c:pt idx="13">
                  <c:v>125</c:v>
                </c:pt>
                <c:pt idx="14">
                  <c:v>127</c:v>
                </c:pt>
                <c:pt idx="15">
                  <c:v>133</c:v>
                </c:pt>
                <c:pt idx="16">
                  <c:v>134</c:v>
                </c:pt>
                <c:pt idx="17">
                  <c:v>138</c:v>
                </c:pt>
              </c:numCache>
            </c:numRef>
          </c:val>
          <c:smooth val="0"/>
          <c:extLst>
            <c:ext xmlns:c16="http://schemas.microsoft.com/office/drawing/2014/chart" uri="{C3380CC4-5D6E-409C-BE32-E72D297353CC}">
              <c16:uniqueId val="{00000002-8D0E-4F18-B419-62406A229875}"/>
            </c:ext>
          </c:extLst>
        </c:ser>
        <c:dLbls>
          <c:dLblPos val="t"/>
          <c:showLegendKey val="0"/>
          <c:showVal val="1"/>
          <c:showCatName val="0"/>
          <c:showSerName val="0"/>
          <c:showPercent val="0"/>
          <c:showBubbleSize val="0"/>
        </c:dLbls>
        <c:marker val="1"/>
        <c:smooth val="0"/>
        <c:axId val="993447168"/>
        <c:axId val="993441184"/>
      </c:lineChart>
      <c:catAx>
        <c:axId val="993447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441184"/>
        <c:crosses val="autoZero"/>
        <c:auto val="1"/>
        <c:lblAlgn val="ctr"/>
        <c:lblOffset val="100"/>
        <c:noMultiLvlLbl val="0"/>
      </c:catAx>
      <c:valAx>
        <c:axId val="993441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Footfall</a:t>
                </a:r>
                <a:r>
                  <a:rPr lang="en-US" baseline="0"/>
                  <a:t> in million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447168"/>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2133792192059907"/>
          <c:y val="6.8637048104204332E-2"/>
          <c:w val="0.41186950057816196"/>
          <c:h val="7.599396996205014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12-05T14:39:31.280"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194BA-9F0E-4152-A7DE-258922780C35}"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93859-00C8-4989-902F-5AF6F2BB18CB}" type="slidenum">
              <a:rPr lang="en-US" smtClean="0"/>
              <a:t>‹#›</a:t>
            </a:fld>
            <a:endParaRPr lang="en-US"/>
          </a:p>
        </p:txBody>
      </p:sp>
    </p:spTree>
    <p:extLst>
      <p:ext uri="{BB962C8B-B14F-4D97-AF65-F5344CB8AC3E}">
        <p14:creationId xmlns:p14="http://schemas.microsoft.com/office/powerpoint/2010/main" val="211898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93859-00C8-4989-902F-5AF6F2BB18CB}" type="slidenum">
              <a:rPr lang="en-US" smtClean="0"/>
              <a:t>1</a:t>
            </a:fld>
            <a:endParaRPr lang="en-US"/>
          </a:p>
        </p:txBody>
      </p:sp>
    </p:spTree>
    <p:extLst>
      <p:ext uri="{BB962C8B-B14F-4D97-AF65-F5344CB8AC3E}">
        <p14:creationId xmlns:p14="http://schemas.microsoft.com/office/powerpoint/2010/main" val="36311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hypothesis tests are in congruence with our</a:t>
            </a:r>
            <a:r>
              <a:rPr lang="en-US" baseline="0" dirty="0"/>
              <a:t> prediction intervals, therefore our prediction intervals for 2016 would be reasonably accurate.</a:t>
            </a:r>
            <a:endParaRPr lang="en-US" dirty="0"/>
          </a:p>
        </p:txBody>
      </p:sp>
      <p:sp>
        <p:nvSpPr>
          <p:cNvPr id="4" name="Slide Number Placeholder 3"/>
          <p:cNvSpPr>
            <a:spLocks noGrp="1"/>
          </p:cNvSpPr>
          <p:nvPr>
            <p:ph type="sldNum" sz="quarter" idx="10"/>
          </p:nvPr>
        </p:nvSpPr>
        <p:spPr/>
        <p:txBody>
          <a:bodyPr/>
          <a:lstStyle/>
          <a:p>
            <a:fld id="{AB293859-00C8-4989-902F-5AF6F2BB18CB}" type="slidenum">
              <a:rPr lang="en-US" smtClean="0"/>
              <a:t>8</a:t>
            </a:fld>
            <a:endParaRPr lang="en-US"/>
          </a:p>
        </p:txBody>
      </p:sp>
    </p:spTree>
    <p:extLst>
      <p:ext uri="{BB962C8B-B14F-4D97-AF65-F5344CB8AC3E}">
        <p14:creationId xmlns:p14="http://schemas.microsoft.com/office/powerpoint/2010/main" val="360870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critical element of any business decision is its financial aspect. Having calculated the prediction intervals of footfall data for the years 2015 and 2016, we need to understand the significance of this footfall data. For this purpose, we found the correlation between footfall data and net income of theme park business of Walt Disney Company. </a:t>
            </a:r>
          </a:p>
        </p:txBody>
      </p:sp>
      <p:sp>
        <p:nvSpPr>
          <p:cNvPr id="4" name="Slide Number Placeholder 3"/>
          <p:cNvSpPr>
            <a:spLocks noGrp="1"/>
          </p:cNvSpPr>
          <p:nvPr>
            <p:ph type="sldNum" sz="quarter" idx="10"/>
          </p:nvPr>
        </p:nvSpPr>
        <p:spPr/>
        <p:txBody>
          <a:bodyPr/>
          <a:lstStyle/>
          <a:p>
            <a:fld id="{AB293859-00C8-4989-902F-5AF6F2BB18CB}" type="slidenum">
              <a:rPr lang="en-US" smtClean="0"/>
              <a:t>9</a:t>
            </a:fld>
            <a:endParaRPr lang="en-US"/>
          </a:p>
        </p:txBody>
      </p:sp>
    </p:spTree>
    <p:extLst>
      <p:ext uri="{BB962C8B-B14F-4D97-AF65-F5344CB8AC3E}">
        <p14:creationId xmlns:p14="http://schemas.microsoft.com/office/powerpoint/2010/main" val="374695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Revenue – Expenditure = Net Income</a:t>
            </a:r>
          </a:p>
          <a:p>
            <a:r>
              <a:rPr lang="en-US" dirty="0"/>
              <a:t>From the above equation we can say, the Net Income is adversely affected by the expenditure per footfall. In other words, the expenses per footfall are not in proportion with the revenue per footfall. The business strategy should especially concentrate on reducing the expenditure per footfall and in turn increase the net income.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Few other sources like annual fees from lease contracts, parking lots, food joints, annual passes, etc. contribute to the revenue independent of the footfall.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customers should be more attracted to resorts, where the annual Operations and Maintenance costs are fairly marginal and constant as compared to that of amusement parks.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B293859-00C8-4989-902F-5AF6F2BB18CB}" type="slidenum">
              <a:rPr lang="en-US" smtClean="0"/>
              <a:t>10</a:t>
            </a:fld>
            <a:endParaRPr lang="en-US"/>
          </a:p>
        </p:txBody>
      </p:sp>
    </p:spTree>
    <p:extLst>
      <p:ext uri="{BB962C8B-B14F-4D97-AF65-F5344CB8AC3E}">
        <p14:creationId xmlns:p14="http://schemas.microsoft.com/office/powerpoint/2010/main" val="428970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29548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164322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99F01-2F19-44A9-8933-5CCA670567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0841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374823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99F01-2F19-44A9-8933-5CCA670567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858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3123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323878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340112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72738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06540-2084-4288-9355-C1B53FE1E88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165968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222105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06540-2084-4288-9355-C1B53FE1E88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335139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06540-2084-4288-9355-C1B53FE1E88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402591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06540-2084-4288-9355-C1B53FE1E88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78582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289358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06540-2084-4288-9355-C1B53FE1E88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99F01-2F19-44A9-8933-5CCA670567A5}" type="slidenum">
              <a:rPr lang="en-US" smtClean="0"/>
              <a:t>‹#›</a:t>
            </a:fld>
            <a:endParaRPr lang="en-US"/>
          </a:p>
        </p:txBody>
      </p:sp>
    </p:spTree>
    <p:extLst>
      <p:ext uri="{BB962C8B-B14F-4D97-AF65-F5344CB8AC3E}">
        <p14:creationId xmlns:p14="http://schemas.microsoft.com/office/powerpoint/2010/main" val="54424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806540-2084-4288-9355-C1B53FE1E882}" type="datetimeFigureOut">
              <a:rPr lang="en-US" smtClean="0"/>
              <a:t>12/5/2016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799F01-2F19-44A9-8933-5CCA670567A5}" type="slidenum">
              <a:rPr lang="en-US" smtClean="0"/>
              <a:t>‹#›</a:t>
            </a:fld>
            <a:endParaRPr lang="en-US"/>
          </a:p>
        </p:txBody>
      </p:sp>
    </p:spTree>
    <p:extLst>
      <p:ext uri="{BB962C8B-B14F-4D97-AF65-F5344CB8AC3E}">
        <p14:creationId xmlns:p14="http://schemas.microsoft.com/office/powerpoint/2010/main" val="408750600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696" y="1330379"/>
            <a:ext cx="10006149" cy="1212802"/>
          </a:xfrm>
        </p:spPr>
        <p:txBody>
          <a:bodyPr/>
          <a:lstStyle/>
          <a:p>
            <a:pPr algn="ctr"/>
            <a:r>
              <a:rPr lang="en-US" sz="2000" b="1" dirty="0">
                <a:solidFill>
                  <a:schemeClr val="tx1"/>
                </a:solidFill>
                <a:latin typeface="Arial Black" panose="020B0A04020102020204" pitchFamily="34" charset="0"/>
              </a:rPr>
              <a:t>Statistical Analysis on-</a:t>
            </a:r>
            <a:br>
              <a:rPr lang="en-US" sz="2400" b="1" dirty="0">
                <a:solidFill>
                  <a:schemeClr val="accent3">
                    <a:lumMod val="50000"/>
                  </a:schemeClr>
                </a:solidFill>
                <a:latin typeface="Arial Black" panose="020B0A04020102020204" pitchFamily="34" charset="0"/>
              </a:rPr>
            </a:br>
            <a:r>
              <a:rPr lang="en-US" sz="2300" b="1" cap="none" dirty="0">
                <a:solidFill>
                  <a:schemeClr val="accent3"/>
                </a:solidFill>
                <a:latin typeface="Arial Black" panose="020B0A04020102020204" pitchFamily="34" charset="0"/>
              </a:rPr>
              <a:t>Disneyland: Footfall and net income</a:t>
            </a:r>
            <a:endParaRPr lang="en-US" sz="2300" dirty="0">
              <a:solidFill>
                <a:schemeClr val="accent3"/>
              </a:solidFill>
            </a:endParaRPr>
          </a:p>
        </p:txBody>
      </p:sp>
      <p:sp>
        <p:nvSpPr>
          <p:cNvPr id="3" name="Subtitle 2"/>
          <p:cNvSpPr>
            <a:spLocks noGrp="1"/>
          </p:cNvSpPr>
          <p:nvPr>
            <p:ph type="subTitle" idx="1"/>
          </p:nvPr>
        </p:nvSpPr>
        <p:spPr>
          <a:xfrm>
            <a:off x="1" y="6387341"/>
            <a:ext cx="12192000" cy="596537"/>
          </a:xfrm>
        </p:spPr>
        <p:txBody>
          <a:bodyPr>
            <a:normAutofit/>
          </a:bodyPr>
          <a:lstStyle/>
          <a:p>
            <a:pPr algn="ctr"/>
            <a:r>
              <a:rPr lang="en-US" sz="1600" dirty="0">
                <a:solidFill>
                  <a:schemeClr val="tx1"/>
                </a:solidFill>
              </a:rPr>
              <a:t>Members:  Abhishek </a:t>
            </a:r>
            <a:r>
              <a:rPr lang="en-US" sz="1600" dirty="0" err="1">
                <a:solidFill>
                  <a:schemeClr val="tx1"/>
                </a:solidFill>
              </a:rPr>
              <a:t>Thosar</a:t>
            </a:r>
            <a:r>
              <a:rPr lang="en-US" sz="1600" dirty="0">
                <a:solidFill>
                  <a:schemeClr val="tx1"/>
                </a:solidFill>
              </a:rPr>
              <a:t>, </a:t>
            </a:r>
            <a:r>
              <a:rPr lang="en-US" sz="1600" dirty="0" err="1">
                <a:solidFill>
                  <a:schemeClr val="tx1"/>
                </a:solidFill>
              </a:rPr>
              <a:t>Saish</a:t>
            </a:r>
            <a:r>
              <a:rPr lang="en-US" sz="1600" dirty="0">
                <a:solidFill>
                  <a:schemeClr val="tx1"/>
                </a:solidFill>
              </a:rPr>
              <a:t> </a:t>
            </a:r>
            <a:r>
              <a:rPr lang="en-US" sz="1600" dirty="0" err="1">
                <a:solidFill>
                  <a:schemeClr val="tx1"/>
                </a:solidFill>
              </a:rPr>
              <a:t>Pai</a:t>
            </a:r>
            <a:r>
              <a:rPr lang="en-US" sz="1600" dirty="0">
                <a:solidFill>
                  <a:schemeClr val="tx1"/>
                </a:solidFill>
              </a:rPr>
              <a:t>, </a:t>
            </a:r>
            <a:r>
              <a:rPr lang="en-US" sz="1600" dirty="0" err="1">
                <a:solidFill>
                  <a:schemeClr val="tx1"/>
                </a:solidFill>
              </a:rPr>
              <a:t>Sanket</a:t>
            </a:r>
            <a:r>
              <a:rPr lang="en-US" sz="1600" dirty="0">
                <a:solidFill>
                  <a:schemeClr val="tx1"/>
                </a:solidFill>
              </a:rPr>
              <a:t> Kulkarni, </a:t>
            </a:r>
            <a:r>
              <a:rPr lang="en-US" sz="1600" dirty="0" err="1">
                <a:solidFill>
                  <a:schemeClr val="tx1"/>
                </a:solidFill>
              </a:rPr>
              <a:t>Swenal</a:t>
            </a:r>
            <a:r>
              <a:rPr lang="en-US" sz="1600" dirty="0">
                <a:solidFill>
                  <a:schemeClr val="tx1"/>
                </a:solidFill>
              </a:rPr>
              <a:t> </a:t>
            </a:r>
            <a:r>
              <a:rPr lang="en-US" sz="1600" dirty="0" err="1">
                <a:solidFill>
                  <a:schemeClr val="tx1"/>
                </a:solidFill>
              </a:rPr>
              <a:t>Fargose</a:t>
            </a:r>
            <a:endParaRPr lang="en-US" sz="1600" dirty="0">
              <a:solidFill>
                <a:schemeClr val="tx1"/>
              </a:solidFill>
            </a:endParaRP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45" y="253161"/>
            <a:ext cx="1111051" cy="1136074"/>
          </a:xfrm>
          <a:prstGeom prst="rect">
            <a:avLst/>
          </a:prstGeom>
        </p:spPr>
      </p:pic>
      <p:sp>
        <p:nvSpPr>
          <p:cNvPr id="6" name="TextBox 5"/>
          <p:cNvSpPr txBox="1"/>
          <p:nvPr/>
        </p:nvSpPr>
        <p:spPr>
          <a:xfrm>
            <a:off x="1593542" y="253161"/>
            <a:ext cx="6888480" cy="1077218"/>
          </a:xfrm>
          <a:prstGeom prst="rect">
            <a:avLst/>
          </a:prstGeom>
          <a:noFill/>
        </p:spPr>
        <p:txBody>
          <a:bodyPr wrap="square" rtlCol="0">
            <a:spAutoFit/>
          </a:bodyPr>
          <a:lstStyle/>
          <a:p>
            <a:r>
              <a:rPr lang="en-US" sz="1600" b="1" dirty="0">
                <a:latin typeface="Book Antiqua" panose="02040602050305030304" pitchFamily="18" charset="0"/>
              </a:rPr>
              <a:t>IE6200</a:t>
            </a:r>
          </a:p>
          <a:p>
            <a:r>
              <a:rPr lang="en-US" sz="1600" b="1" dirty="0">
                <a:latin typeface="Book Antiqua" panose="02040602050305030304" pitchFamily="18" charset="0"/>
              </a:rPr>
              <a:t>Engineering Probability and Statistic SEC 01 Fall2016</a:t>
            </a:r>
          </a:p>
          <a:p>
            <a:endParaRPr lang="en-US" sz="1600" b="1" dirty="0">
              <a:latin typeface="Book Antiqua" panose="02040602050305030304" pitchFamily="18" charset="0"/>
            </a:endParaRPr>
          </a:p>
          <a:p>
            <a:r>
              <a:rPr lang="en-US" sz="1600" b="1" dirty="0">
                <a:latin typeface="Book Antiqua" panose="02040602050305030304" pitchFamily="18" charset="0"/>
              </a:rPr>
              <a:t>Professor: Rajesh </a:t>
            </a:r>
            <a:r>
              <a:rPr lang="en-US" sz="1600" b="1" dirty="0" err="1">
                <a:latin typeface="Book Antiqua" panose="02040602050305030304" pitchFamily="18" charset="0"/>
              </a:rPr>
              <a:t>Jugulum</a:t>
            </a:r>
            <a:endParaRPr lang="en-US" sz="1600" b="1" dirty="0">
              <a:latin typeface="Book Antiqua" panose="02040602050305030304"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3414" y="2525122"/>
            <a:ext cx="5956916" cy="3723073"/>
          </a:xfrm>
          <a:prstGeom prst="rect">
            <a:avLst/>
          </a:prstGeom>
        </p:spPr>
      </p:pic>
    </p:spTree>
    <p:extLst>
      <p:ext uri="{BB962C8B-B14F-4D97-AF65-F5344CB8AC3E}">
        <p14:creationId xmlns:p14="http://schemas.microsoft.com/office/powerpoint/2010/main" val="308019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23365" y="667030"/>
            <a:ext cx="3427541" cy="369332"/>
          </a:xfrm>
          <a:prstGeom prst="rect">
            <a:avLst/>
          </a:prstGeom>
          <a:noFill/>
        </p:spPr>
        <p:txBody>
          <a:bodyPr wrap="none" rtlCol="0">
            <a:spAutoFit/>
          </a:bodyPr>
          <a:lstStyle/>
          <a:p>
            <a:r>
              <a:rPr lang="en-US" b="1" u="sng" dirty="0"/>
              <a:t>Conclusions and Suggestions</a:t>
            </a:r>
          </a:p>
        </p:txBody>
      </p:sp>
      <p:sp>
        <p:nvSpPr>
          <p:cNvPr id="5" name="TextBox 4"/>
          <p:cNvSpPr txBox="1"/>
          <p:nvPr/>
        </p:nvSpPr>
        <p:spPr>
          <a:xfrm>
            <a:off x="1979721" y="1352753"/>
            <a:ext cx="10079564" cy="5078313"/>
          </a:xfrm>
          <a:prstGeom prst="rect">
            <a:avLst/>
          </a:prstGeom>
          <a:noFill/>
        </p:spPr>
        <p:txBody>
          <a:bodyPr wrap="square" rtlCol="0">
            <a:spAutoFit/>
          </a:bodyPr>
          <a:lstStyle/>
          <a:p>
            <a:pPr marL="285750" lvl="0" indent="-285750">
              <a:lnSpc>
                <a:spcPct val="150000"/>
              </a:lnSpc>
              <a:buFont typeface="Wingdings" panose="05000000000000000000" pitchFamily="2" charset="2"/>
              <a:buChar char="§"/>
            </a:pPr>
            <a:r>
              <a:rPr lang="en-US" dirty="0"/>
              <a:t>The footfall future predictions will help you plan the business policies and allocation of resources.</a:t>
            </a:r>
          </a:p>
          <a:p>
            <a:pPr marL="285750" lvl="0" indent="-285750">
              <a:lnSpc>
                <a:spcPct val="150000"/>
              </a:lnSpc>
              <a:buFont typeface="Wingdings" panose="05000000000000000000" pitchFamily="2" charset="2"/>
              <a:buChar char="§"/>
            </a:pPr>
            <a:r>
              <a:rPr lang="en-US" dirty="0"/>
              <a:t>74.9% correlation between footfall data and net income implies that the net income will increase with increase in footfall, but not all sources of income depend on the footfall alone.</a:t>
            </a:r>
          </a:p>
          <a:p>
            <a:pPr marL="285750" lvl="0" indent="-285750">
              <a:lnSpc>
                <a:spcPct val="150000"/>
              </a:lnSpc>
              <a:buFont typeface="Wingdings" panose="05000000000000000000" pitchFamily="2" charset="2"/>
              <a:buChar char="§"/>
            </a:pPr>
            <a:r>
              <a:rPr lang="en-US" dirty="0"/>
              <a:t>The revenue for the business of theme parks and resorts is strongly correlated to the number of people visiting. But, as we see here, the correlation between footfall and net income is only moderately strong. </a:t>
            </a:r>
          </a:p>
          <a:p>
            <a:pPr marL="285750" indent="-285750">
              <a:lnSpc>
                <a:spcPct val="150000"/>
              </a:lnSpc>
              <a:buFont typeface="Wingdings" panose="05000000000000000000" pitchFamily="2" charset="2"/>
              <a:buChar char="§"/>
            </a:pPr>
            <a:r>
              <a:rPr lang="en-US" dirty="0"/>
              <a:t>The expenses per footfall for Walt Disney can be reduced by attracting customers to avenues of income where the annual costs are less as compared to other sources of income. </a:t>
            </a:r>
          </a:p>
          <a:p>
            <a:pPr marL="285750" indent="-285750">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56672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6692" y="2663300"/>
            <a:ext cx="5202314" cy="101566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6000" b="1" dirty="0">
                <a:ln/>
                <a:solidFill>
                  <a:schemeClr val="accent3"/>
                </a:solidFill>
              </a:rPr>
              <a:t>THANK YOU!</a:t>
            </a:r>
          </a:p>
        </p:txBody>
      </p:sp>
    </p:spTree>
    <p:extLst>
      <p:ext uri="{BB962C8B-B14F-4D97-AF65-F5344CB8AC3E}">
        <p14:creationId xmlns:p14="http://schemas.microsoft.com/office/powerpoint/2010/main" val="141394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701" y="915307"/>
            <a:ext cx="7518400" cy="5504543"/>
          </a:xfrm>
        </p:spPr>
        <p:txBody>
          <a:bodyPr>
            <a:normAutofit/>
          </a:bodyPr>
          <a:lstStyle/>
          <a:p>
            <a:pPr marL="0" indent="0">
              <a:buNone/>
            </a:pPr>
            <a:endParaRPr lang="en-US" u="sng" dirty="0">
              <a:solidFill>
                <a:schemeClr val="accent3"/>
              </a:solidFill>
              <a:latin typeface="Rockwell" panose="02060603020205020403" pitchFamily="18" charset="0"/>
            </a:endParaRPr>
          </a:p>
          <a:p>
            <a:pPr marL="0" indent="0">
              <a:buNone/>
            </a:pPr>
            <a:r>
              <a:rPr lang="en-US" u="sng" dirty="0">
                <a:solidFill>
                  <a:schemeClr val="accent3"/>
                </a:solidFill>
                <a:latin typeface="Rockwell" panose="02060603020205020403" pitchFamily="18" charset="0"/>
              </a:rPr>
              <a:t>INTRODUCTION:</a:t>
            </a:r>
          </a:p>
          <a:p>
            <a:pPr marL="0" indent="0">
              <a:lnSpc>
                <a:spcPct val="150000"/>
              </a:lnSpc>
              <a:buNone/>
            </a:pPr>
            <a:r>
              <a:rPr lang="en-US" sz="1600" dirty="0">
                <a:latin typeface="Rockwell" panose="02060603020205020403" pitchFamily="18" charset="0"/>
              </a:rPr>
              <a:t>The Walt Disney company is a world leader in the entertainment and amusement park business. Although the amusement park business is expanding rapidly, there is room for improvement in the operational efficiency of Disney. This project aims to suggest a way to tackle the above problem.</a:t>
            </a:r>
          </a:p>
          <a:p>
            <a:pPr marL="0" indent="0">
              <a:buNone/>
            </a:pPr>
            <a:endParaRPr lang="en-US" dirty="0">
              <a:latin typeface="Rockwell" panose="02060603020205020403" pitchFamily="18" charset="0"/>
            </a:endParaRPr>
          </a:p>
          <a:p>
            <a:pPr marL="0" indent="0">
              <a:buNone/>
            </a:pPr>
            <a:endParaRPr lang="en-US" u="sng" dirty="0">
              <a:solidFill>
                <a:schemeClr val="accent3"/>
              </a:solidFill>
              <a:latin typeface="Rockwell" panose="02060603020205020403" pitchFamily="18" charset="0"/>
            </a:endParaRPr>
          </a:p>
          <a:p>
            <a:pPr marL="0" indent="0">
              <a:buNone/>
            </a:pPr>
            <a:r>
              <a:rPr lang="en-US" u="sng" dirty="0">
                <a:solidFill>
                  <a:schemeClr val="accent3"/>
                </a:solidFill>
                <a:latin typeface="Rockwell" panose="02060603020205020403" pitchFamily="18" charset="0"/>
              </a:rPr>
              <a:t>OBJECTIVE:</a:t>
            </a:r>
          </a:p>
          <a:p>
            <a:pPr>
              <a:buFont typeface="Wingdings" panose="05000000000000000000" pitchFamily="2" charset="2"/>
              <a:buChar char="§"/>
            </a:pPr>
            <a:r>
              <a:rPr lang="en-US" sz="1600" dirty="0">
                <a:latin typeface="Rockwell" panose="02060603020205020403" pitchFamily="18" charset="0"/>
              </a:rPr>
              <a:t>To predict the footfall numbers of the Disneyland theme parks for the upcoming year.</a:t>
            </a:r>
          </a:p>
          <a:p>
            <a:pPr>
              <a:buFont typeface="Wingdings" panose="05000000000000000000" pitchFamily="2" charset="2"/>
              <a:buChar char="§"/>
            </a:pPr>
            <a:r>
              <a:rPr lang="en-US" sz="1600" dirty="0">
                <a:latin typeface="Rockwell" panose="02060603020205020403" pitchFamily="18" charset="0"/>
              </a:rPr>
              <a:t>Find how the footfall and net income are correlated. </a:t>
            </a:r>
            <a:endParaRPr lang="en-US" dirty="0">
              <a:latin typeface="Rockwell" panose="02060603020205020403" pitchFamily="18" charset="0"/>
            </a:endParaRPr>
          </a:p>
        </p:txBody>
      </p:sp>
    </p:spTree>
    <p:extLst>
      <p:ext uri="{BB962C8B-B14F-4D97-AF65-F5344CB8AC3E}">
        <p14:creationId xmlns:p14="http://schemas.microsoft.com/office/powerpoint/2010/main" val="2475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59430" y="493485"/>
            <a:ext cx="9208024" cy="5740399"/>
          </a:xfrm>
        </p:spPr>
        <p:txBody>
          <a:bodyPr/>
          <a:lstStyle/>
          <a:p>
            <a:pPr algn="ctr"/>
            <a:r>
              <a:rPr lang="en-US" dirty="0">
                <a:latin typeface="Rockwell" panose="02060603020205020403" pitchFamily="18" charset="0"/>
              </a:rPr>
              <a:t>PARAMETER DIAGRAM</a:t>
            </a:r>
          </a:p>
          <a:p>
            <a:pPr marL="0" indent="0" algn="ctr">
              <a:buNone/>
            </a:pPr>
            <a:endParaRPr lang="en-US" dirty="0">
              <a:latin typeface="Rockwell" panose="02060603020205020403" pitchFamily="18" charset="0"/>
            </a:endParaRPr>
          </a:p>
        </p:txBody>
      </p:sp>
      <p:pic>
        <p:nvPicPr>
          <p:cNvPr id="6" name="Picture 5"/>
          <p:cNvPicPr>
            <a:picLocks noChangeAspect="1"/>
          </p:cNvPicPr>
          <p:nvPr/>
        </p:nvPicPr>
        <p:blipFill>
          <a:blip r:embed="rId2"/>
          <a:stretch>
            <a:fillRect/>
          </a:stretch>
        </p:blipFill>
        <p:spPr>
          <a:xfrm>
            <a:off x="1959430" y="1214664"/>
            <a:ext cx="9275313" cy="4917620"/>
          </a:xfrm>
          <a:prstGeom prst="rect">
            <a:avLst/>
          </a:prstGeom>
        </p:spPr>
      </p:pic>
    </p:spTree>
    <p:extLst>
      <p:ext uri="{BB962C8B-B14F-4D97-AF65-F5344CB8AC3E}">
        <p14:creationId xmlns:p14="http://schemas.microsoft.com/office/powerpoint/2010/main" val="281795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1648380"/>
              </p:ext>
            </p:extLst>
          </p:nvPr>
        </p:nvGraphicFramePr>
        <p:xfrm>
          <a:off x="2432050" y="215900"/>
          <a:ext cx="8839200" cy="6521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705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19500" y="978932"/>
            <a:ext cx="7321550" cy="5129768"/>
          </a:xfrm>
          <a:prstGeom prst="rect">
            <a:avLst/>
          </a:prstGeom>
          <a:noFill/>
          <a:ln>
            <a:noFill/>
          </a:ln>
        </p:spPr>
      </p:pic>
      <p:sp>
        <p:nvSpPr>
          <p:cNvPr id="5" name="TextBox 4"/>
          <p:cNvSpPr txBox="1"/>
          <p:nvPr/>
        </p:nvSpPr>
        <p:spPr>
          <a:xfrm>
            <a:off x="4591050" y="209550"/>
            <a:ext cx="5378450" cy="369332"/>
          </a:xfrm>
          <a:prstGeom prst="rect">
            <a:avLst/>
          </a:prstGeom>
          <a:noFill/>
        </p:spPr>
        <p:txBody>
          <a:bodyPr wrap="square" rtlCol="0">
            <a:spAutoFit/>
          </a:bodyPr>
          <a:lstStyle/>
          <a:p>
            <a:r>
              <a:rPr lang="en-US" dirty="0"/>
              <a:t>Box Plot of Florida and California Theme Parks</a:t>
            </a:r>
          </a:p>
        </p:txBody>
      </p:sp>
    </p:spTree>
    <p:extLst>
      <p:ext uri="{BB962C8B-B14F-4D97-AF65-F5344CB8AC3E}">
        <p14:creationId xmlns:p14="http://schemas.microsoft.com/office/powerpoint/2010/main" val="136612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52512" y="1755775"/>
            <a:ext cx="5286375" cy="352425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299" y="1755775"/>
            <a:ext cx="5272087" cy="352425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408906608"/>
              </p:ext>
            </p:extLst>
          </p:nvPr>
        </p:nvGraphicFramePr>
        <p:xfrm>
          <a:off x="2946399" y="5560218"/>
          <a:ext cx="7543801" cy="1031082"/>
        </p:xfrm>
        <a:graphic>
          <a:graphicData uri="http://schemas.openxmlformats.org/drawingml/2006/table">
            <a:tbl>
              <a:tblPr firstRow="1" firstCol="1" bandRow="1">
                <a:tableStyleId>{5C22544A-7EE6-4342-B048-85BDC9FD1C3A}</a:tableStyleId>
              </a:tblPr>
              <a:tblGrid>
                <a:gridCol w="1215165">
                  <a:extLst>
                    <a:ext uri="{9D8B030D-6E8A-4147-A177-3AD203B41FA5}">
                      <a16:colId xmlns:a16="http://schemas.microsoft.com/office/drawing/2014/main" val="1197321725"/>
                    </a:ext>
                  </a:extLst>
                </a:gridCol>
                <a:gridCol w="1215165">
                  <a:extLst>
                    <a:ext uri="{9D8B030D-6E8A-4147-A177-3AD203B41FA5}">
                      <a16:colId xmlns:a16="http://schemas.microsoft.com/office/drawing/2014/main" val="421454429"/>
                    </a:ext>
                  </a:extLst>
                </a:gridCol>
                <a:gridCol w="1216205">
                  <a:extLst>
                    <a:ext uri="{9D8B030D-6E8A-4147-A177-3AD203B41FA5}">
                      <a16:colId xmlns:a16="http://schemas.microsoft.com/office/drawing/2014/main" val="4270260926"/>
                    </a:ext>
                  </a:extLst>
                </a:gridCol>
                <a:gridCol w="1216205">
                  <a:extLst>
                    <a:ext uri="{9D8B030D-6E8A-4147-A177-3AD203B41FA5}">
                      <a16:colId xmlns:a16="http://schemas.microsoft.com/office/drawing/2014/main" val="2315534249"/>
                    </a:ext>
                  </a:extLst>
                </a:gridCol>
                <a:gridCol w="1464856">
                  <a:extLst>
                    <a:ext uri="{9D8B030D-6E8A-4147-A177-3AD203B41FA5}">
                      <a16:colId xmlns:a16="http://schemas.microsoft.com/office/drawing/2014/main" val="4159739322"/>
                    </a:ext>
                  </a:extLst>
                </a:gridCol>
                <a:gridCol w="1216205">
                  <a:extLst>
                    <a:ext uri="{9D8B030D-6E8A-4147-A177-3AD203B41FA5}">
                      <a16:colId xmlns:a16="http://schemas.microsoft.com/office/drawing/2014/main" val="2432551012"/>
                    </a:ext>
                  </a:extLst>
                </a:gridCol>
              </a:tblGrid>
              <a:tr h="529718">
                <a:tc>
                  <a:txBody>
                    <a:bodyPr/>
                    <a:lstStyle/>
                    <a:p>
                      <a:pPr marL="0" marR="0" algn="ctr">
                        <a:lnSpc>
                          <a:spcPct val="107000"/>
                        </a:lnSpc>
                        <a:spcBef>
                          <a:spcPts val="0"/>
                        </a:spcBef>
                        <a:spcAft>
                          <a:spcPts val="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Mean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Std. dev.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95% CI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T</a:t>
                      </a:r>
                      <a:r>
                        <a:rPr lang="en-US" sz="1400" baseline="-25000" dirty="0">
                          <a:effectLst/>
                        </a:rPr>
                        <a:t>α/2, n-1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374340"/>
                  </a:ext>
                </a:extLst>
              </a:tr>
              <a:tr h="501364">
                <a:tc>
                  <a:txBody>
                    <a:bodyPr/>
                    <a:lstStyle/>
                    <a:p>
                      <a:pPr marL="0" marR="0" algn="ctr">
                        <a:lnSpc>
                          <a:spcPct val="107000"/>
                        </a:lnSpc>
                        <a:spcBef>
                          <a:spcPts val="0"/>
                        </a:spcBef>
                        <a:spcAft>
                          <a:spcPts val="0"/>
                        </a:spcAft>
                      </a:pPr>
                      <a:r>
                        <a:rPr lang="en-US" sz="1400" dirty="0">
                          <a:effectLst/>
                        </a:rPr>
                        <a:t>California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19.729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3.717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(11.61, 27.89)</a:t>
                      </a:r>
                    </a:p>
                  </a:txBody>
                  <a:tcPr marL="68580" marR="68580" marT="0" marB="0" anchor="ctr"/>
                </a:tc>
                <a:tc>
                  <a:txBody>
                    <a:bodyPr/>
                    <a:lstStyle/>
                    <a:p>
                      <a:pPr marL="0" marR="0" algn="ctr">
                        <a:lnSpc>
                          <a:spcPct val="107000"/>
                        </a:lnSpc>
                        <a:spcBef>
                          <a:spcPts val="0"/>
                        </a:spcBef>
                        <a:spcAft>
                          <a:spcPts val="0"/>
                        </a:spcAft>
                      </a:pPr>
                      <a:r>
                        <a:rPr lang="en-US" sz="1400" dirty="0">
                          <a:effectLst/>
                        </a:rPr>
                        <a:t>2.110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6629289"/>
                  </a:ext>
                </a:extLst>
              </a:tr>
            </a:tbl>
          </a:graphicData>
        </a:graphic>
      </p:graphicFrame>
      <p:sp>
        <p:nvSpPr>
          <p:cNvPr id="7" name="TextBox 6"/>
          <p:cNvSpPr txBox="1"/>
          <p:nvPr/>
        </p:nvSpPr>
        <p:spPr>
          <a:xfrm>
            <a:off x="3365500" y="533400"/>
            <a:ext cx="7124700" cy="369332"/>
          </a:xfrm>
          <a:prstGeom prst="rect">
            <a:avLst/>
          </a:prstGeom>
          <a:noFill/>
        </p:spPr>
        <p:txBody>
          <a:bodyPr wrap="square" rtlCol="0">
            <a:spAutoFit/>
          </a:bodyPr>
          <a:lstStyle/>
          <a:p>
            <a:r>
              <a:rPr lang="en-US" dirty="0"/>
              <a:t>Descriptive Statistical Parameters of Footfall at California Parks</a:t>
            </a:r>
          </a:p>
        </p:txBody>
      </p:sp>
      <p:sp>
        <p:nvSpPr>
          <p:cNvPr id="8" name="TextBox 7"/>
          <p:cNvSpPr txBox="1"/>
          <p:nvPr/>
        </p:nvSpPr>
        <p:spPr>
          <a:xfrm>
            <a:off x="4800600" y="1144587"/>
            <a:ext cx="3725700" cy="369332"/>
          </a:xfrm>
          <a:prstGeom prst="rect">
            <a:avLst/>
          </a:prstGeom>
          <a:noFill/>
        </p:spPr>
        <p:txBody>
          <a:bodyPr wrap="none" rtlCol="0">
            <a:spAutoFit/>
          </a:bodyPr>
          <a:lstStyle/>
          <a:p>
            <a:r>
              <a:rPr lang="en-US" dirty="0"/>
              <a:t>Anderson-Darling Normality Test</a:t>
            </a:r>
          </a:p>
        </p:txBody>
      </p:sp>
    </p:spTree>
    <p:extLst>
      <p:ext uri="{BB962C8B-B14F-4D97-AF65-F5344CB8AC3E}">
        <p14:creationId xmlns:p14="http://schemas.microsoft.com/office/powerpoint/2010/main" val="80887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73232205"/>
              </p:ext>
            </p:extLst>
          </p:nvPr>
        </p:nvGraphicFramePr>
        <p:xfrm>
          <a:off x="2891549" y="5523468"/>
          <a:ext cx="7543801" cy="1031082"/>
        </p:xfrm>
        <a:graphic>
          <a:graphicData uri="http://schemas.openxmlformats.org/drawingml/2006/table">
            <a:tbl>
              <a:tblPr firstRow="1" firstCol="1" bandRow="1">
                <a:tableStyleId>{5C22544A-7EE6-4342-B048-85BDC9FD1C3A}</a:tableStyleId>
              </a:tblPr>
              <a:tblGrid>
                <a:gridCol w="1215165">
                  <a:extLst>
                    <a:ext uri="{9D8B030D-6E8A-4147-A177-3AD203B41FA5}">
                      <a16:colId xmlns:a16="http://schemas.microsoft.com/office/drawing/2014/main" val="3895623943"/>
                    </a:ext>
                  </a:extLst>
                </a:gridCol>
                <a:gridCol w="1215165">
                  <a:extLst>
                    <a:ext uri="{9D8B030D-6E8A-4147-A177-3AD203B41FA5}">
                      <a16:colId xmlns:a16="http://schemas.microsoft.com/office/drawing/2014/main" val="500424677"/>
                    </a:ext>
                  </a:extLst>
                </a:gridCol>
                <a:gridCol w="1216205">
                  <a:extLst>
                    <a:ext uri="{9D8B030D-6E8A-4147-A177-3AD203B41FA5}">
                      <a16:colId xmlns:a16="http://schemas.microsoft.com/office/drawing/2014/main" val="1513851917"/>
                    </a:ext>
                  </a:extLst>
                </a:gridCol>
                <a:gridCol w="1216205">
                  <a:extLst>
                    <a:ext uri="{9D8B030D-6E8A-4147-A177-3AD203B41FA5}">
                      <a16:colId xmlns:a16="http://schemas.microsoft.com/office/drawing/2014/main" val="4191576526"/>
                    </a:ext>
                  </a:extLst>
                </a:gridCol>
                <a:gridCol w="1464856">
                  <a:extLst>
                    <a:ext uri="{9D8B030D-6E8A-4147-A177-3AD203B41FA5}">
                      <a16:colId xmlns:a16="http://schemas.microsoft.com/office/drawing/2014/main" val="1597215730"/>
                    </a:ext>
                  </a:extLst>
                </a:gridCol>
                <a:gridCol w="1216205">
                  <a:extLst>
                    <a:ext uri="{9D8B030D-6E8A-4147-A177-3AD203B41FA5}">
                      <a16:colId xmlns:a16="http://schemas.microsoft.com/office/drawing/2014/main" val="1608936480"/>
                    </a:ext>
                  </a:extLst>
                </a:gridCol>
              </a:tblGrid>
              <a:tr h="529718">
                <a:tc>
                  <a:txBody>
                    <a:bodyPr/>
                    <a:lstStyle/>
                    <a:p>
                      <a:pPr marL="0" marR="0" algn="ctr">
                        <a:lnSpc>
                          <a:spcPct val="107000"/>
                        </a:lnSpc>
                        <a:spcBef>
                          <a:spcPts val="0"/>
                        </a:spcBef>
                        <a:spcAft>
                          <a:spcPts val="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Mean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Std. dev.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95% CI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T</a:t>
                      </a:r>
                      <a:r>
                        <a:rPr lang="en-US" sz="1400" baseline="-25000" dirty="0">
                          <a:effectLst/>
                        </a:rPr>
                        <a:t>α/2, n-1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5088970"/>
                  </a:ext>
                </a:extLst>
              </a:tr>
              <a:tr h="501364">
                <a:tc>
                  <a:txBody>
                    <a:bodyPr/>
                    <a:lstStyle/>
                    <a:p>
                      <a:pPr marL="0" marR="0" algn="ctr">
                        <a:lnSpc>
                          <a:spcPct val="107000"/>
                        </a:lnSpc>
                        <a:spcBef>
                          <a:spcPts val="0"/>
                        </a:spcBef>
                        <a:spcAft>
                          <a:spcPts val="0"/>
                        </a:spcAft>
                      </a:pPr>
                      <a:r>
                        <a:rPr lang="en-US" sz="1400" dirty="0">
                          <a:effectLst/>
                        </a:rPr>
                        <a:t>Florida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47.694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5.014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(36.76,58.63)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2.110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2394364"/>
                  </a:ext>
                </a:extLst>
              </a:tr>
            </a:tbl>
          </a:graphicData>
        </a:graphic>
      </p:graphicFrame>
      <p:sp>
        <p:nvSpPr>
          <p:cNvPr id="6" name="TextBox 5"/>
          <p:cNvSpPr txBox="1"/>
          <p:nvPr/>
        </p:nvSpPr>
        <p:spPr>
          <a:xfrm>
            <a:off x="3365500" y="533400"/>
            <a:ext cx="7124700" cy="369332"/>
          </a:xfrm>
          <a:prstGeom prst="rect">
            <a:avLst/>
          </a:prstGeom>
          <a:noFill/>
        </p:spPr>
        <p:txBody>
          <a:bodyPr wrap="square" rtlCol="0">
            <a:spAutoFit/>
          </a:bodyPr>
          <a:lstStyle/>
          <a:p>
            <a:r>
              <a:rPr lang="en-US" dirty="0"/>
              <a:t>Descriptive Statistical Parameters of Footfall at Florida Parks</a:t>
            </a:r>
          </a:p>
        </p:txBody>
      </p:sp>
      <p:sp>
        <p:nvSpPr>
          <p:cNvPr id="7" name="TextBox 6"/>
          <p:cNvSpPr txBox="1"/>
          <p:nvPr/>
        </p:nvSpPr>
        <p:spPr>
          <a:xfrm>
            <a:off x="4800600" y="1144587"/>
            <a:ext cx="3725700" cy="369332"/>
          </a:xfrm>
          <a:prstGeom prst="rect">
            <a:avLst/>
          </a:prstGeom>
          <a:noFill/>
        </p:spPr>
        <p:txBody>
          <a:bodyPr wrap="none" rtlCol="0">
            <a:spAutoFit/>
          </a:bodyPr>
          <a:lstStyle/>
          <a:p>
            <a:r>
              <a:rPr lang="en-US" dirty="0"/>
              <a:t>Anderson-Darling Normality Test</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062037" y="1725890"/>
            <a:ext cx="5267325" cy="3511550"/>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700" y="1725890"/>
            <a:ext cx="5118100" cy="3511550"/>
          </a:xfrm>
          <a:prstGeom prst="rect">
            <a:avLst/>
          </a:prstGeom>
          <a:noFill/>
          <a:ln>
            <a:noFill/>
          </a:ln>
        </p:spPr>
      </p:pic>
    </p:spTree>
    <p:extLst>
      <p:ext uri="{BB962C8B-B14F-4D97-AF65-F5344CB8AC3E}">
        <p14:creationId xmlns:p14="http://schemas.microsoft.com/office/powerpoint/2010/main" val="33168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150" y="1968500"/>
            <a:ext cx="3873500" cy="1569660"/>
          </a:xfrm>
          <a:prstGeom prst="rect">
            <a:avLst/>
          </a:prstGeom>
          <a:noFill/>
        </p:spPr>
        <p:txBody>
          <a:bodyPr wrap="square" rtlCol="0">
            <a:spAutoFit/>
          </a:bodyPr>
          <a:lstStyle/>
          <a:p>
            <a:r>
              <a:rPr lang="en-US" sz="1600" b="1" dirty="0"/>
              <a:t>Florida</a:t>
            </a:r>
            <a:r>
              <a:rPr lang="en-US" sz="1600" dirty="0"/>
              <a:t> -</a:t>
            </a:r>
          </a:p>
          <a:p>
            <a:r>
              <a:rPr lang="en-US" sz="1600" dirty="0"/>
              <a:t>H</a:t>
            </a:r>
            <a:r>
              <a:rPr lang="en-US" sz="1600" baseline="-25000" dirty="0"/>
              <a:t>o</a:t>
            </a:r>
            <a:r>
              <a:rPr lang="en-US" sz="1600" dirty="0"/>
              <a:t>: µ = μ</a:t>
            </a:r>
            <a:r>
              <a:rPr lang="en-US" sz="1600" baseline="-25000" dirty="0"/>
              <a:t>0</a:t>
            </a:r>
            <a:r>
              <a:rPr lang="en-US" sz="1600" dirty="0"/>
              <a:t> = 58.4 (In Million)</a:t>
            </a:r>
          </a:p>
          <a:p>
            <a:r>
              <a:rPr lang="en-US" sz="1600" dirty="0"/>
              <a:t>H</a:t>
            </a:r>
            <a:r>
              <a:rPr lang="en-US" sz="1600" baseline="-25000" dirty="0"/>
              <a:t>a</a:t>
            </a:r>
            <a:r>
              <a:rPr lang="en-US" sz="1600" dirty="0"/>
              <a:t>: µ ≠ μ</a:t>
            </a:r>
            <a:r>
              <a:rPr lang="en-US" sz="1600" baseline="-25000" dirty="0"/>
              <a:t>0</a:t>
            </a:r>
            <a:r>
              <a:rPr lang="en-US" sz="1600" dirty="0"/>
              <a:t>  Confidence interval (95%)</a:t>
            </a:r>
          </a:p>
          <a:p>
            <a:r>
              <a:rPr lang="en-US" sz="1600" dirty="0"/>
              <a:t>We calculate the t</a:t>
            </a:r>
            <a:r>
              <a:rPr lang="en-US" sz="1600" baseline="-25000" dirty="0"/>
              <a:t>0</a:t>
            </a:r>
            <a:r>
              <a:rPr lang="en-US" sz="1600" dirty="0"/>
              <a:t> and find,</a:t>
            </a:r>
          </a:p>
          <a:p>
            <a:r>
              <a:rPr lang="en-US" sz="1600" dirty="0"/>
              <a:t>t</a:t>
            </a:r>
            <a:r>
              <a:rPr lang="en-US" sz="1600" baseline="-25000" dirty="0"/>
              <a:t>0</a:t>
            </a:r>
            <a:r>
              <a:rPr lang="en-US" sz="1600" dirty="0"/>
              <a:t> = 2.075</a:t>
            </a:r>
          </a:p>
          <a:p>
            <a:r>
              <a:rPr lang="en-US" sz="1600" dirty="0"/>
              <a:t>Therefore, accept the null hypothesis.</a:t>
            </a:r>
          </a:p>
        </p:txBody>
      </p:sp>
      <p:sp>
        <p:nvSpPr>
          <p:cNvPr id="6" name="TextBox 5"/>
          <p:cNvSpPr txBox="1"/>
          <p:nvPr/>
        </p:nvSpPr>
        <p:spPr>
          <a:xfrm>
            <a:off x="6597650" y="1968500"/>
            <a:ext cx="4679950" cy="1569660"/>
          </a:xfrm>
          <a:prstGeom prst="rect">
            <a:avLst/>
          </a:prstGeom>
          <a:noFill/>
        </p:spPr>
        <p:txBody>
          <a:bodyPr wrap="square" rtlCol="0">
            <a:spAutoFit/>
          </a:bodyPr>
          <a:lstStyle/>
          <a:p>
            <a:r>
              <a:rPr lang="en-US" sz="1600" b="1" dirty="0"/>
              <a:t>California</a:t>
            </a:r>
            <a:r>
              <a:rPr lang="en-US" sz="1600" dirty="0"/>
              <a:t> –</a:t>
            </a:r>
          </a:p>
          <a:p>
            <a:r>
              <a:rPr lang="en-US" sz="1600" dirty="0"/>
              <a:t>H</a:t>
            </a:r>
            <a:r>
              <a:rPr lang="en-US" sz="1600" baseline="-25000" dirty="0"/>
              <a:t>0</a:t>
            </a:r>
            <a:r>
              <a:rPr lang="en-US" sz="1600" dirty="0"/>
              <a:t>: μ = μ</a:t>
            </a:r>
            <a:r>
              <a:rPr lang="en-US" sz="1600" baseline="-25000" dirty="0"/>
              <a:t>0</a:t>
            </a:r>
            <a:r>
              <a:rPr lang="en-US" sz="1600" dirty="0"/>
              <a:t> = 27.7 (In Million)</a:t>
            </a:r>
          </a:p>
          <a:p>
            <a:r>
              <a:rPr lang="en-US" sz="1600" dirty="0"/>
              <a:t>H</a:t>
            </a:r>
            <a:r>
              <a:rPr lang="en-US" sz="1600" baseline="-25000" dirty="0"/>
              <a:t>a</a:t>
            </a:r>
            <a:r>
              <a:rPr lang="en-US" sz="1600" dirty="0"/>
              <a:t>: μ ≠ μ</a:t>
            </a:r>
            <a:r>
              <a:rPr lang="en-US" sz="1600" baseline="-25000" dirty="0"/>
              <a:t>0</a:t>
            </a:r>
            <a:r>
              <a:rPr lang="en-US" sz="1600" dirty="0"/>
              <a:t> Confidence interval (95%)</a:t>
            </a:r>
          </a:p>
          <a:p>
            <a:r>
              <a:rPr lang="en-US" sz="1600" dirty="0"/>
              <a:t>We calculate the t</a:t>
            </a:r>
            <a:r>
              <a:rPr lang="en-US" sz="1600" baseline="-25000" dirty="0"/>
              <a:t>0</a:t>
            </a:r>
            <a:r>
              <a:rPr lang="en-US" sz="1600" dirty="0"/>
              <a:t> and find,</a:t>
            </a:r>
          </a:p>
          <a:p>
            <a:r>
              <a:rPr lang="en-US" sz="1600" dirty="0"/>
              <a:t>t</a:t>
            </a:r>
            <a:r>
              <a:rPr lang="en-US" sz="1600" baseline="-25000" dirty="0"/>
              <a:t>0</a:t>
            </a:r>
            <a:r>
              <a:rPr lang="en-US" sz="1600" dirty="0"/>
              <a:t> = 2.084</a:t>
            </a:r>
          </a:p>
          <a:p>
            <a:r>
              <a:rPr lang="en-US" sz="1600" dirty="0"/>
              <a:t>Therefore, we accept the null hypothesis.</a:t>
            </a:r>
          </a:p>
        </p:txBody>
      </p:sp>
      <p:sp>
        <p:nvSpPr>
          <p:cNvPr id="7" name="TextBox 6"/>
          <p:cNvSpPr txBox="1"/>
          <p:nvPr/>
        </p:nvSpPr>
        <p:spPr>
          <a:xfrm>
            <a:off x="4191000" y="450850"/>
            <a:ext cx="4902200" cy="369332"/>
          </a:xfrm>
          <a:prstGeom prst="rect">
            <a:avLst/>
          </a:prstGeom>
          <a:noFill/>
        </p:spPr>
        <p:txBody>
          <a:bodyPr wrap="square" rtlCol="0">
            <a:spAutoFit/>
          </a:bodyPr>
          <a:lstStyle/>
          <a:p>
            <a:r>
              <a:rPr lang="en-US" b="1" u="sng" dirty="0"/>
              <a:t>Hypothesis Testing of Footfall data for 2015</a:t>
            </a:r>
          </a:p>
        </p:txBody>
      </p:sp>
      <mc:AlternateContent xmlns:mc="http://schemas.openxmlformats.org/markup-compatibility/2006">
        <mc:Choice xmlns:a14="http://schemas.microsoft.com/office/drawing/2010/main" Requires="a14">
          <p:sp>
            <p:nvSpPr>
              <p:cNvPr id="8" name="TextBox 7"/>
              <p:cNvSpPr txBox="1"/>
              <p:nvPr/>
            </p:nvSpPr>
            <p:spPr>
              <a:xfrm>
                <a:off x="2089150" y="4006850"/>
                <a:ext cx="9188450" cy="1877437"/>
              </a:xfrm>
              <a:prstGeom prst="rect">
                <a:avLst/>
              </a:prstGeom>
              <a:noFill/>
            </p:spPr>
            <p:txBody>
              <a:bodyPr wrap="square" rtlCol="0">
                <a:spAutoFit/>
              </a:bodyPr>
              <a:lstStyle/>
              <a:p>
                <a:pPr algn="ctr"/>
                <a:r>
                  <a:rPr lang="en-US" b="1" u="sng" dirty="0"/>
                  <a:t>Prediction of footfall data for 2016</a:t>
                </a:r>
              </a:p>
              <a:p>
                <a:pPr algn="ctr"/>
                <a:endParaRPr lang="en-US" sz="1600" dirty="0"/>
              </a:p>
              <a:p>
                <a:pPr algn="ctr"/>
                <a:r>
                  <a:rPr lang="en-US" sz="1600" dirty="0"/>
                  <a:t>Florida			</a:t>
                </a:r>
                <a14:m>
                  <m:oMath xmlns:m="http://schemas.openxmlformats.org/officeDocument/2006/math">
                    <m:r>
                      <a:rPr lang="en-US" sz="1600" i="1"/>
                      <m:t>35.878 ≤</m:t>
                    </m:r>
                    <m:r>
                      <a:rPr lang="en-US" sz="1600" b="1" i="1"/>
                      <m:t>𝑿</m:t>
                    </m:r>
                    <m:r>
                      <a:rPr lang="en-US" sz="1600" i="1"/>
                      <m:t>𝑛</m:t>
                    </m:r>
                    <m:r>
                      <a:rPr lang="en-US" sz="1600" i="1"/>
                      <m:t>+1≤60.697</m:t>
                    </m:r>
                  </m:oMath>
                </a14:m>
                <a:endParaRPr lang="en-US" sz="1600" dirty="0"/>
              </a:p>
              <a:p>
                <a:pPr algn="ctr"/>
                <a:r>
                  <a:rPr lang="en-US" sz="1600" dirty="0"/>
                  <a:t> </a:t>
                </a:r>
              </a:p>
              <a:p>
                <a:pPr algn="ctr"/>
                <a:r>
                  <a:rPr lang="en-US" sz="1600" dirty="0"/>
                  <a:t>California		</a:t>
                </a:r>
                <a14:m>
                  <m:oMath xmlns:m="http://schemas.openxmlformats.org/officeDocument/2006/math">
                    <m:r>
                      <a:rPr lang="en-US" sz="1600" i="1"/>
                      <m:t>11.395 ≤</m:t>
                    </m:r>
                    <m:r>
                      <a:rPr lang="en-US" sz="1600" b="1" i="1"/>
                      <m:t>𝑿</m:t>
                    </m:r>
                    <m:r>
                      <a:rPr lang="en-US" sz="1600" i="1"/>
                      <m:t>𝑛</m:t>
                    </m:r>
                    <m:r>
                      <a:rPr lang="en-US" sz="1600" i="1"/>
                      <m:t>+1≤28.948</m:t>
                    </m:r>
                  </m:oMath>
                </a14:m>
                <a:endParaRPr lang="en-US" sz="1600" dirty="0"/>
              </a:p>
              <a:p>
                <a:pPr algn="ctr"/>
                <a:r>
                  <a:rPr lang="en-US" sz="1600" dirty="0"/>
                  <a:t> </a:t>
                </a:r>
              </a:p>
              <a:p>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089150" y="4006850"/>
                <a:ext cx="9188450" cy="1877437"/>
              </a:xfrm>
              <a:prstGeom prst="rect">
                <a:avLst/>
              </a:prstGeom>
              <a:blipFill>
                <a:blip r:embed="rId3"/>
                <a:stretch>
                  <a:fillRect t="-1623"/>
                </a:stretch>
              </a:blipFill>
            </p:spPr>
            <p:txBody>
              <a:bodyPr/>
              <a:lstStyle/>
              <a:p>
                <a:r>
                  <a:rPr lang="en-US">
                    <a:noFill/>
                  </a:rPr>
                  <a:t> </a:t>
                </a:r>
              </a:p>
            </p:txBody>
          </p:sp>
        </mc:Fallback>
      </mc:AlternateContent>
    </p:spTree>
    <p:extLst>
      <p:ext uri="{BB962C8B-B14F-4D97-AF65-F5344CB8AC3E}">
        <p14:creationId xmlns:p14="http://schemas.microsoft.com/office/powerpoint/2010/main" val="35524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500" y="5851326"/>
            <a:ext cx="9271000" cy="861774"/>
          </a:xfrm>
          <a:prstGeom prst="rect">
            <a:avLst/>
          </a:prstGeom>
          <a:noFill/>
        </p:spPr>
        <p:txBody>
          <a:bodyPr wrap="square" rtlCol="0">
            <a:spAutoFit/>
          </a:bodyPr>
          <a:lstStyle/>
          <a:p>
            <a:r>
              <a:rPr lang="en-US" sz="1600" dirty="0"/>
              <a:t>This indicates how income and footfall are related and thus help business to focus over the primary income generating factors. The correlation between the two is found to be </a:t>
            </a:r>
            <a:r>
              <a:rPr lang="en-US" sz="1600" b="1" dirty="0"/>
              <a:t>74.90%</a:t>
            </a:r>
            <a:r>
              <a:rPr lang="en-US" sz="1600" dirty="0"/>
              <a:t>.</a:t>
            </a:r>
          </a:p>
          <a:p>
            <a:endParaRPr lang="en-US" dirty="0"/>
          </a:p>
        </p:txBody>
      </p:sp>
      <p:sp>
        <p:nvSpPr>
          <p:cNvPr id="5" name="TextBox 4"/>
          <p:cNvSpPr txBox="1"/>
          <p:nvPr/>
        </p:nvSpPr>
        <p:spPr>
          <a:xfrm>
            <a:off x="3512217" y="701354"/>
            <a:ext cx="5928226" cy="369332"/>
          </a:xfrm>
          <a:prstGeom prst="rect">
            <a:avLst/>
          </a:prstGeom>
          <a:noFill/>
        </p:spPr>
        <p:txBody>
          <a:bodyPr wrap="none" rtlCol="0">
            <a:spAutoFit/>
          </a:bodyPr>
          <a:lstStyle/>
          <a:p>
            <a:r>
              <a:rPr lang="en-US" b="1" u="sng" dirty="0"/>
              <a:t>Correlation between Footfall Data and Net income</a:t>
            </a:r>
          </a:p>
        </p:txBody>
      </p:sp>
      <p:graphicFrame>
        <p:nvGraphicFramePr>
          <p:cNvPr id="6" name="Table 5"/>
          <p:cNvGraphicFramePr>
            <a:graphicFrameLocks noGrp="1"/>
          </p:cNvGraphicFramePr>
          <p:nvPr>
            <p:extLst>
              <p:ext uri="{D42A27DB-BD31-4B8C-83A1-F6EECF244321}">
                <p14:modId xmlns:p14="http://schemas.microsoft.com/office/powerpoint/2010/main" val="3170762121"/>
              </p:ext>
            </p:extLst>
          </p:nvPr>
        </p:nvGraphicFramePr>
        <p:xfrm>
          <a:off x="4752306" y="1163017"/>
          <a:ext cx="3448048" cy="3980425"/>
        </p:xfrm>
        <a:graphic>
          <a:graphicData uri="http://schemas.openxmlformats.org/drawingml/2006/table">
            <a:tbl>
              <a:tblPr>
                <a:tableStyleId>{5C22544A-7EE6-4342-B048-85BDC9FD1C3A}</a:tableStyleId>
              </a:tblPr>
              <a:tblGrid>
                <a:gridCol w="1173047">
                  <a:extLst>
                    <a:ext uri="{9D8B030D-6E8A-4147-A177-3AD203B41FA5}">
                      <a16:colId xmlns:a16="http://schemas.microsoft.com/office/drawing/2014/main" val="3236850999"/>
                    </a:ext>
                  </a:extLst>
                </a:gridCol>
                <a:gridCol w="1084180">
                  <a:extLst>
                    <a:ext uri="{9D8B030D-6E8A-4147-A177-3AD203B41FA5}">
                      <a16:colId xmlns:a16="http://schemas.microsoft.com/office/drawing/2014/main" val="2218135009"/>
                    </a:ext>
                  </a:extLst>
                </a:gridCol>
                <a:gridCol w="1190821">
                  <a:extLst>
                    <a:ext uri="{9D8B030D-6E8A-4147-A177-3AD203B41FA5}">
                      <a16:colId xmlns:a16="http://schemas.microsoft.com/office/drawing/2014/main" val="3232680677"/>
                    </a:ext>
                  </a:extLst>
                </a:gridCol>
              </a:tblGrid>
              <a:tr h="217417">
                <a:tc>
                  <a:txBody>
                    <a:bodyPr/>
                    <a:lstStyle/>
                    <a:p>
                      <a:pPr algn="l" fontAlgn="b"/>
                      <a:r>
                        <a:rPr lang="en-US" sz="1000" u="none" strike="noStrike" dirty="0">
                          <a:effectLst/>
                        </a:rPr>
                        <a:t>Years</a:t>
                      </a:r>
                      <a:endParaRPr lang="en-US" sz="1000" b="1" i="0" u="none" strike="noStrike" dirty="0">
                        <a:effectLst/>
                        <a:latin typeface="Arial" panose="020B0604020202020204" pitchFamily="34" charset="0"/>
                      </a:endParaRPr>
                    </a:p>
                  </a:txBody>
                  <a:tcPr marL="6350" marR="6350" marT="6350" marB="0" anchor="b"/>
                </a:tc>
                <a:tc>
                  <a:txBody>
                    <a:bodyPr/>
                    <a:lstStyle/>
                    <a:p>
                      <a:pPr algn="l" fontAlgn="b"/>
                      <a:r>
                        <a:rPr lang="en-US" sz="1000" u="none" strike="noStrike">
                          <a:effectLst/>
                        </a:rPr>
                        <a:t>Net income</a:t>
                      </a:r>
                      <a:endParaRPr lang="en-US" sz="1000" b="1" i="0" u="none" strike="noStrike">
                        <a:effectLst/>
                        <a:latin typeface="Arial" panose="020B0604020202020204" pitchFamily="34" charset="0"/>
                      </a:endParaRPr>
                    </a:p>
                  </a:txBody>
                  <a:tcPr marL="6350" marR="6350" marT="6350" marB="0" anchor="b"/>
                </a:tc>
                <a:tc>
                  <a:txBody>
                    <a:bodyPr/>
                    <a:lstStyle/>
                    <a:p>
                      <a:pPr algn="l" fontAlgn="b"/>
                      <a:r>
                        <a:rPr lang="en-US" sz="1000" u="none" strike="noStrike">
                          <a:effectLst/>
                        </a:rPr>
                        <a:t>Total Footfall</a:t>
                      </a:r>
                      <a:endParaRPr lang="en-US" sz="1000" b="1"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1732026449"/>
                  </a:ext>
                </a:extLst>
              </a:tr>
              <a:tr h="209056">
                <a:tc>
                  <a:txBody>
                    <a:bodyPr/>
                    <a:lstStyle/>
                    <a:p>
                      <a:pPr algn="ctr" fontAlgn="ctr"/>
                      <a:r>
                        <a:rPr lang="en-US" sz="1000" u="none" strike="noStrike">
                          <a:effectLst/>
                        </a:rPr>
                        <a:t>1998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1446</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84.2</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415837301"/>
                  </a:ext>
                </a:extLst>
              </a:tr>
              <a:tr h="209056">
                <a:tc>
                  <a:txBody>
                    <a:bodyPr/>
                    <a:lstStyle/>
                    <a:p>
                      <a:pPr algn="ctr" fontAlgn="ctr"/>
                      <a:r>
                        <a:rPr lang="en-US" sz="1000" u="none" strike="noStrike">
                          <a:effectLst/>
                        </a:rPr>
                        <a:t>1999</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1620</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86.3</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260657532"/>
                  </a:ext>
                </a:extLst>
              </a:tr>
              <a:tr h="209056">
                <a:tc>
                  <a:txBody>
                    <a:bodyPr/>
                    <a:lstStyle/>
                    <a:p>
                      <a:pPr algn="ctr" fontAlgn="ctr"/>
                      <a:r>
                        <a:rPr lang="en-US" sz="1000" u="none" strike="noStrike">
                          <a:effectLst/>
                        </a:rPr>
                        <a:t>2000</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1586</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85.7</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2218243646"/>
                  </a:ext>
                </a:extLst>
              </a:tr>
              <a:tr h="209056">
                <a:tc>
                  <a:txBody>
                    <a:bodyPr/>
                    <a:lstStyle/>
                    <a:p>
                      <a:pPr algn="ctr" fontAlgn="ctr"/>
                      <a:r>
                        <a:rPr lang="en-US" sz="1000" u="none" strike="noStrike">
                          <a:effectLst/>
                        </a:rPr>
                        <a:t>2001</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1169</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94.4</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703136802"/>
                  </a:ext>
                </a:extLst>
              </a:tr>
              <a:tr h="209056">
                <a:tc>
                  <a:txBody>
                    <a:bodyPr/>
                    <a:lstStyle/>
                    <a:p>
                      <a:pPr algn="ctr" fontAlgn="ctr"/>
                      <a:r>
                        <a:rPr lang="en-US" sz="1000" u="none" strike="noStrike">
                          <a:effectLst/>
                        </a:rPr>
                        <a:t>2002</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957</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96.4</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1842662211"/>
                  </a:ext>
                </a:extLst>
              </a:tr>
              <a:tr h="209056">
                <a:tc>
                  <a:txBody>
                    <a:bodyPr/>
                    <a:lstStyle/>
                    <a:p>
                      <a:pPr algn="ctr" fontAlgn="ctr"/>
                      <a:r>
                        <a:rPr lang="en-US" sz="1000" u="none" strike="noStrike">
                          <a:effectLst/>
                        </a:rPr>
                        <a:t>2003</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1123</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96.9</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1871503017"/>
                  </a:ext>
                </a:extLst>
              </a:tr>
              <a:tr h="209056">
                <a:tc>
                  <a:txBody>
                    <a:bodyPr/>
                    <a:lstStyle/>
                    <a:p>
                      <a:pPr algn="ctr" fontAlgn="ctr"/>
                      <a:r>
                        <a:rPr lang="en-US" sz="1000" u="none" strike="noStrike">
                          <a:effectLst/>
                        </a:rPr>
                        <a:t>2004</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1178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100.8</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1132772146"/>
                  </a:ext>
                </a:extLst>
              </a:tr>
              <a:tr h="209056">
                <a:tc>
                  <a:txBody>
                    <a:bodyPr/>
                    <a:lstStyle/>
                    <a:p>
                      <a:pPr algn="ctr" fontAlgn="ctr"/>
                      <a:r>
                        <a:rPr lang="en-US" sz="1000" u="none" strike="noStrike">
                          <a:effectLst/>
                        </a:rPr>
                        <a:t>2005</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1534</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104.1</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4223508589"/>
                  </a:ext>
                </a:extLst>
              </a:tr>
              <a:tr h="209056">
                <a:tc>
                  <a:txBody>
                    <a:bodyPr/>
                    <a:lstStyle/>
                    <a:p>
                      <a:pPr algn="ctr" fontAlgn="ctr"/>
                      <a:r>
                        <a:rPr lang="en-US" sz="1000" u="none" strike="noStrike">
                          <a:effectLst/>
                        </a:rPr>
                        <a:t>2006</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1710</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112.8</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1595491153"/>
                  </a:ext>
                </a:extLst>
              </a:tr>
              <a:tr h="209056">
                <a:tc>
                  <a:txBody>
                    <a:bodyPr/>
                    <a:lstStyle/>
                    <a:p>
                      <a:pPr algn="ctr" fontAlgn="ctr"/>
                      <a:r>
                        <a:rPr lang="en-US" sz="1000" u="none" strike="noStrike">
                          <a:effectLst/>
                        </a:rPr>
                        <a:t>2007</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1897</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116.6</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617727745"/>
                  </a:ext>
                </a:extLst>
              </a:tr>
              <a:tr h="209056">
                <a:tc>
                  <a:txBody>
                    <a:bodyPr/>
                    <a:lstStyle/>
                    <a:p>
                      <a:pPr algn="ctr" fontAlgn="ctr"/>
                      <a:r>
                        <a:rPr lang="en-US" sz="1000" u="none" strike="noStrike">
                          <a:effectLst/>
                        </a:rPr>
                        <a:t>2008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1418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118</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2049034230"/>
                  </a:ext>
                </a:extLst>
              </a:tr>
              <a:tr h="209056">
                <a:tc>
                  <a:txBody>
                    <a:bodyPr/>
                    <a:lstStyle/>
                    <a:p>
                      <a:pPr algn="ctr" fontAlgn="ctr"/>
                      <a:r>
                        <a:rPr lang="en-US" sz="1000" u="none" strike="noStrike">
                          <a:effectLst/>
                        </a:rPr>
                        <a:t>2009</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1318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119.1</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2402905288"/>
                  </a:ext>
                </a:extLst>
              </a:tr>
              <a:tr h="209056">
                <a:tc>
                  <a:txBody>
                    <a:bodyPr/>
                    <a:lstStyle/>
                    <a:p>
                      <a:pPr algn="ctr" fontAlgn="ctr"/>
                      <a:r>
                        <a:rPr lang="en-US" sz="1000" u="none" strike="noStrike">
                          <a:effectLst/>
                        </a:rPr>
                        <a:t>2010</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1553</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120.7</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189488693"/>
                  </a:ext>
                </a:extLst>
              </a:tr>
              <a:tr h="209056">
                <a:tc>
                  <a:txBody>
                    <a:bodyPr/>
                    <a:lstStyle/>
                    <a:p>
                      <a:pPr algn="ctr" fontAlgn="ctr"/>
                      <a:r>
                        <a:rPr lang="en-US" sz="1000" u="none" strike="noStrike">
                          <a:effectLst/>
                        </a:rPr>
                        <a:t>2011</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1902</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125</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3332419747"/>
                  </a:ext>
                </a:extLst>
              </a:tr>
              <a:tr h="209056">
                <a:tc>
                  <a:txBody>
                    <a:bodyPr/>
                    <a:lstStyle/>
                    <a:p>
                      <a:pPr algn="ctr" fontAlgn="ctr"/>
                      <a:r>
                        <a:rPr lang="en-US" sz="1000" u="none" strike="noStrike">
                          <a:effectLst/>
                        </a:rPr>
                        <a:t>2012</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2220</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126.5</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2721201504"/>
                  </a:ext>
                </a:extLst>
              </a:tr>
              <a:tr h="209056">
                <a:tc>
                  <a:txBody>
                    <a:bodyPr/>
                    <a:lstStyle/>
                    <a:p>
                      <a:pPr algn="ctr" fontAlgn="ctr"/>
                      <a:r>
                        <a:rPr lang="en-US" sz="1000" u="none" strike="noStrike">
                          <a:effectLst/>
                        </a:rPr>
                        <a:t>2013</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2663</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132.5</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2942982136"/>
                  </a:ext>
                </a:extLst>
              </a:tr>
              <a:tr h="209056">
                <a:tc>
                  <a:txBody>
                    <a:bodyPr/>
                    <a:lstStyle/>
                    <a:p>
                      <a:pPr algn="ctr" fontAlgn="ctr"/>
                      <a:r>
                        <a:rPr lang="en-US" sz="1000" u="none" strike="noStrike">
                          <a:effectLst/>
                        </a:rPr>
                        <a:t>2014</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3031</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134.4</a:t>
                      </a:r>
                      <a:endParaRPr lang="en-US" sz="1000" b="0" i="0" u="none" strike="noStrike">
                        <a:effectLst/>
                        <a:latin typeface="Arial" panose="020B0604020202020204" pitchFamily="34" charset="0"/>
                      </a:endParaRPr>
                    </a:p>
                  </a:txBody>
                  <a:tcPr marL="6350" marR="6350" marT="6350" marB="0" anchor="ctr"/>
                </a:tc>
                <a:extLst>
                  <a:ext uri="{0D108BD9-81ED-4DB2-BD59-A6C34878D82A}">
                    <a16:rowId xmlns:a16="http://schemas.microsoft.com/office/drawing/2014/main" val="952032878"/>
                  </a:ext>
                </a:extLst>
              </a:tr>
              <a:tr h="209056">
                <a:tc>
                  <a:txBody>
                    <a:bodyPr/>
                    <a:lstStyle/>
                    <a:p>
                      <a:pPr algn="ctr" fontAlgn="ctr"/>
                      <a:r>
                        <a:rPr lang="en-US" sz="1000" u="none" strike="noStrike">
                          <a:effectLst/>
                        </a:rPr>
                        <a:t>2015</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a:effectLst/>
                        </a:rPr>
                        <a:t>3298</a:t>
                      </a:r>
                      <a:endParaRPr lang="en-US" sz="1000" b="0" i="0" u="none" strike="noStrike">
                        <a:effectLst/>
                        <a:latin typeface="Arial" panose="020B0604020202020204" pitchFamily="34" charset="0"/>
                      </a:endParaRPr>
                    </a:p>
                  </a:txBody>
                  <a:tcPr marL="6350" marR="6350" marT="6350" marB="0" anchor="ctr"/>
                </a:tc>
                <a:tc>
                  <a:txBody>
                    <a:bodyPr/>
                    <a:lstStyle/>
                    <a:p>
                      <a:pPr algn="ctr" fontAlgn="ctr"/>
                      <a:r>
                        <a:rPr lang="en-US" sz="1000" u="none" strike="noStrike" dirty="0">
                          <a:effectLst/>
                        </a:rPr>
                        <a:t>137.9</a:t>
                      </a:r>
                      <a:endParaRPr lang="en-US" sz="1000" b="0" i="0" u="none" strike="noStrike" dirty="0">
                        <a:effectLst/>
                        <a:latin typeface="Arial" panose="020B0604020202020204" pitchFamily="34" charset="0"/>
                      </a:endParaRPr>
                    </a:p>
                  </a:txBody>
                  <a:tcPr marL="6350" marR="6350" marT="6350" marB="0" anchor="ctr"/>
                </a:tc>
                <a:extLst>
                  <a:ext uri="{0D108BD9-81ED-4DB2-BD59-A6C34878D82A}">
                    <a16:rowId xmlns:a16="http://schemas.microsoft.com/office/drawing/2014/main" val="2252502506"/>
                  </a:ext>
                </a:extLst>
              </a:tr>
            </a:tbl>
          </a:graphicData>
        </a:graphic>
      </p:graphicFrame>
      <p:sp>
        <p:nvSpPr>
          <p:cNvPr id="7" name="Rectangle 6"/>
          <p:cNvSpPr/>
          <p:nvPr/>
        </p:nvSpPr>
        <p:spPr>
          <a:xfrm>
            <a:off x="4865018" y="5343495"/>
            <a:ext cx="3222624" cy="307777"/>
          </a:xfrm>
          <a:prstGeom prst="rect">
            <a:avLst/>
          </a:prstGeom>
        </p:spPr>
        <p:txBody>
          <a:bodyPr wrap="square">
            <a:spAutoFit/>
          </a:bodyPr>
          <a:lstStyle/>
          <a:p>
            <a:r>
              <a:rPr lang="en-US" sz="1400" b="1" dirty="0">
                <a:latin typeface="Arial" panose="020B0604020202020204" pitchFamily="34" charset="0"/>
              </a:rPr>
              <a:t>Correlation Coefficient</a:t>
            </a:r>
            <a:r>
              <a:rPr lang="en-US" sz="1400" dirty="0"/>
              <a:t>  = </a:t>
            </a:r>
            <a:r>
              <a:rPr lang="en-US" sz="1400" dirty="0">
                <a:latin typeface="Arial" panose="020B0604020202020204" pitchFamily="34" charset="0"/>
              </a:rPr>
              <a:t>0.7489631</a:t>
            </a:r>
            <a:r>
              <a:rPr lang="en-US" sz="1400" dirty="0"/>
              <a:t> </a:t>
            </a:r>
          </a:p>
        </p:txBody>
      </p:sp>
    </p:spTree>
    <p:extLst>
      <p:ext uri="{BB962C8B-B14F-4D97-AF65-F5344CB8AC3E}">
        <p14:creationId xmlns:p14="http://schemas.microsoft.com/office/powerpoint/2010/main" val="3173629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570</TotalTime>
  <Words>725</Words>
  <Application>Microsoft Office PowerPoint</Application>
  <PresentationFormat>Widescreen</PresentationFormat>
  <Paragraphs>145</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Book Antiqua</vt:lpstr>
      <vt:lpstr>Calibri</vt:lpstr>
      <vt:lpstr>Century Gothic</vt:lpstr>
      <vt:lpstr>Rockwell</vt:lpstr>
      <vt:lpstr>Times New Roman</vt:lpstr>
      <vt:lpstr>Wingdings</vt:lpstr>
      <vt:lpstr>Wingdings 3</vt:lpstr>
      <vt:lpstr>Wisp</vt:lpstr>
      <vt:lpstr>Statistical Analysis on- Disneyland: Footfall and net income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Abhishek Thosar</cp:lastModifiedBy>
  <cp:revision>28</cp:revision>
  <dcterms:created xsi:type="dcterms:W3CDTF">2016-12-05T02:19:41Z</dcterms:created>
  <dcterms:modified xsi:type="dcterms:W3CDTF">2016-12-05T21:34:34Z</dcterms:modified>
</cp:coreProperties>
</file>