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3" r:id="rId2"/>
    <p:sldId id="259" r:id="rId3"/>
    <p:sldId id="269" r:id="rId4"/>
    <p:sldId id="260" r:id="rId5"/>
    <p:sldId id="261" r:id="rId6"/>
    <p:sldId id="262" r:id="rId7"/>
    <p:sldId id="277" r:id="rId8"/>
    <p:sldId id="264" r:id="rId9"/>
    <p:sldId id="265" r:id="rId10"/>
    <p:sldId id="274" r:id="rId11"/>
    <p:sldId id="278" r:id="rId12"/>
    <p:sldId id="275"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8" autoAdjust="0"/>
  </p:normalViewPr>
  <p:slideViewPr>
    <p:cSldViewPr snapToGrid="0">
      <p:cViewPr>
        <p:scale>
          <a:sx n="100" d="100"/>
          <a:sy n="100" d="100"/>
        </p:scale>
        <p:origin x="10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29B458-A6D6-426F-8566-0650785312A2}" type="doc">
      <dgm:prSet loTypeId="urn:microsoft.com/office/officeart/2005/8/layout/chevron1" loCatId="process" qsTypeId="urn:microsoft.com/office/officeart/2005/8/quickstyle/3d1" qsCatId="3D" csTypeId="urn:microsoft.com/office/officeart/2005/8/colors/accent1_2" csCatId="accent1" phldr="1"/>
      <dgm:spPr/>
      <dgm:t>
        <a:bodyPr/>
        <a:lstStyle/>
        <a:p>
          <a:endParaRPr lang="en-US"/>
        </a:p>
      </dgm:t>
    </dgm:pt>
    <dgm:pt modelId="{E0600736-4D96-4912-880C-D98B7362CEBA}">
      <dgm:prSet phldrT="[Text]"/>
      <dgm:spPr/>
      <dgm:t>
        <a:bodyPr/>
        <a:lstStyle/>
        <a:p>
          <a:r>
            <a:rPr lang="en-US" dirty="0"/>
            <a:t>Web scrapping</a:t>
          </a:r>
        </a:p>
      </dgm:t>
    </dgm:pt>
    <dgm:pt modelId="{B9D12BA6-086D-4888-91C8-4EFC8956FCFA}" type="parTrans" cxnId="{A84EC8E0-66CF-4050-B81A-F821C1B8761D}">
      <dgm:prSet/>
      <dgm:spPr/>
      <dgm:t>
        <a:bodyPr/>
        <a:lstStyle/>
        <a:p>
          <a:endParaRPr lang="en-US"/>
        </a:p>
      </dgm:t>
    </dgm:pt>
    <dgm:pt modelId="{2C1C4C38-77DF-4729-9DD6-B1C65A87E316}" type="sibTrans" cxnId="{A84EC8E0-66CF-4050-B81A-F821C1B8761D}">
      <dgm:prSet/>
      <dgm:spPr/>
      <dgm:t>
        <a:bodyPr/>
        <a:lstStyle/>
        <a:p>
          <a:endParaRPr lang="en-US"/>
        </a:p>
      </dgm:t>
    </dgm:pt>
    <dgm:pt modelId="{C887CBD9-63A1-44FE-B20D-222F88D8D84C}">
      <dgm:prSet phldrT="[Text]"/>
      <dgm:spPr/>
      <dgm:t>
        <a:bodyPr/>
        <a:lstStyle/>
        <a:p>
          <a:r>
            <a:rPr lang="en-US" dirty="0"/>
            <a:t>Data Cleaning</a:t>
          </a:r>
        </a:p>
      </dgm:t>
    </dgm:pt>
    <dgm:pt modelId="{0F92C12E-5257-4506-BA8C-D29E53CE8B42}" type="parTrans" cxnId="{0E89487E-6285-4089-A355-8B949F815237}">
      <dgm:prSet/>
      <dgm:spPr/>
      <dgm:t>
        <a:bodyPr/>
        <a:lstStyle/>
        <a:p>
          <a:endParaRPr lang="en-US"/>
        </a:p>
      </dgm:t>
    </dgm:pt>
    <dgm:pt modelId="{2169022E-90C7-4D2C-9780-676559DDCE18}" type="sibTrans" cxnId="{0E89487E-6285-4089-A355-8B949F815237}">
      <dgm:prSet/>
      <dgm:spPr/>
      <dgm:t>
        <a:bodyPr/>
        <a:lstStyle/>
        <a:p>
          <a:endParaRPr lang="en-US"/>
        </a:p>
      </dgm:t>
    </dgm:pt>
    <dgm:pt modelId="{C8B22E86-E23B-47B5-91B5-9E796FE916F0}">
      <dgm:prSet phldrT="[Text]"/>
      <dgm:spPr/>
      <dgm:t>
        <a:bodyPr/>
        <a:lstStyle/>
        <a:p>
          <a:r>
            <a:rPr lang="en-US" dirty="0"/>
            <a:t>Visualization</a:t>
          </a:r>
        </a:p>
      </dgm:t>
    </dgm:pt>
    <dgm:pt modelId="{C53AC477-9EC0-41A7-9421-ADFEAADFF273}" type="parTrans" cxnId="{09A591B8-0762-406E-8F2A-4723BED00993}">
      <dgm:prSet/>
      <dgm:spPr/>
      <dgm:t>
        <a:bodyPr/>
        <a:lstStyle/>
        <a:p>
          <a:endParaRPr lang="en-US"/>
        </a:p>
      </dgm:t>
    </dgm:pt>
    <dgm:pt modelId="{006C4B6A-53C9-473E-9B6A-D668B4D6EB26}" type="sibTrans" cxnId="{09A591B8-0762-406E-8F2A-4723BED00993}">
      <dgm:prSet/>
      <dgm:spPr/>
      <dgm:t>
        <a:bodyPr/>
        <a:lstStyle/>
        <a:p>
          <a:endParaRPr lang="en-US"/>
        </a:p>
      </dgm:t>
    </dgm:pt>
    <dgm:pt modelId="{552386AD-D564-4B45-A68A-945C8905BFD6}">
      <dgm:prSet phldrT="[Text]"/>
      <dgm:spPr/>
      <dgm:t>
        <a:bodyPr/>
        <a:lstStyle/>
        <a:p>
          <a:r>
            <a:rPr lang="en-US" dirty="0"/>
            <a:t>Understand the requirements</a:t>
          </a:r>
        </a:p>
      </dgm:t>
    </dgm:pt>
    <dgm:pt modelId="{FBB6B085-D585-46ED-B6BB-937D36E3C36C}" type="parTrans" cxnId="{8626A33E-58C2-4C44-A7A2-ECFBD3D717F2}">
      <dgm:prSet/>
      <dgm:spPr/>
      <dgm:t>
        <a:bodyPr/>
        <a:lstStyle/>
        <a:p>
          <a:endParaRPr lang="en-US"/>
        </a:p>
      </dgm:t>
    </dgm:pt>
    <dgm:pt modelId="{0718F3B6-83DE-4DC3-A6A2-594AA9E5819D}" type="sibTrans" cxnId="{8626A33E-58C2-4C44-A7A2-ECFBD3D717F2}">
      <dgm:prSet/>
      <dgm:spPr/>
      <dgm:t>
        <a:bodyPr/>
        <a:lstStyle/>
        <a:p>
          <a:endParaRPr lang="en-US"/>
        </a:p>
      </dgm:t>
    </dgm:pt>
    <dgm:pt modelId="{365691D4-9898-45CE-9011-CD3F98E11231}">
      <dgm:prSet phldrT="[Text]"/>
      <dgm:spPr/>
      <dgm:t>
        <a:bodyPr/>
        <a:lstStyle/>
        <a:p>
          <a:r>
            <a:rPr lang="en-US" dirty="0"/>
            <a:t>Stemming</a:t>
          </a:r>
        </a:p>
      </dgm:t>
    </dgm:pt>
    <dgm:pt modelId="{21EE098F-F80F-4664-AB30-D99A65E58AB3}" type="parTrans" cxnId="{BB83FB92-B725-4FC6-A956-6185C47C9D04}">
      <dgm:prSet/>
      <dgm:spPr/>
      <dgm:t>
        <a:bodyPr/>
        <a:lstStyle/>
        <a:p>
          <a:endParaRPr lang="en-US"/>
        </a:p>
      </dgm:t>
    </dgm:pt>
    <dgm:pt modelId="{69DC0E26-F146-4AD4-B94C-6627AA9DF047}" type="sibTrans" cxnId="{BB83FB92-B725-4FC6-A956-6185C47C9D04}">
      <dgm:prSet/>
      <dgm:spPr/>
      <dgm:t>
        <a:bodyPr/>
        <a:lstStyle/>
        <a:p>
          <a:endParaRPr lang="en-US"/>
        </a:p>
      </dgm:t>
    </dgm:pt>
    <dgm:pt modelId="{298C879B-DD8D-492F-9086-A91410FA9E24}">
      <dgm:prSet phldrT="[Text]"/>
      <dgm:spPr/>
      <dgm:t>
        <a:bodyPr/>
        <a:lstStyle/>
        <a:p>
          <a:r>
            <a:rPr lang="en-US" dirty="0"/>
            <a:t>Analysis</a:t>
          </a:r>
        </a:p>
      </dgm:t>
    </dgm:pt>
    <dgm:pt modelId="{0E91E047-6909-44AE-BBE3-A475AB85364E}" type="parTrans" cxnId="{BAA7229C-B698-427E-BE36-1ADD149736BD}">
      <dgm:prSet/>
      <dgm:spPr/>
      <dgm:t>
        <a:bodyPr/>
        <a:lstStyle/>
        <a:p>
          <a:endParaRPr lang="en-US"/>
        </a:p>
      </dgm:t>
    </dgm:pt>
    <dgm:pt modelId="{02FE83BA-E910-4CEC-9DF7-2A03CE675665}" type="sibTrans" cxnId="{BAA7229C-B698-427E-BE36-1ADD149736BD}">
      <dgm:prSet/>
      <dgm:spPr/>
      <dgm:t>
        <a:bodyPr/>
        <a:lstStyle/>
        <a:p>
          <a:endParaRPr lang="en-US"/>
        </a:p>
      </dgm:t>
    </dgm:pt>
    <dgm:pt modelId="{3688D140-D331-4879-ACBF-D3D212712AA6}" type="pres">
      <dgm:prSet presAssocID="{2529B458-A6D6-426F-8566-0650785312A2}" presName="Name0" presStyleCnt="0">
        <dgm:presLayoutVars>
          <dgm:dir/>
          <dgm:animLvl val="lvl"/>
          <dgm:resizeHandles val="exact"/>
        </dgm:presLayoutVars>
      </dgm:prSet>
      <dgm:spPr/>
    </dgm:pt>
    <dgm:pt modelId="{30FB8CC1-0961-4D23-9675-68405D9885F6}" type="pres">
      <dgm:prSet presAssocID="{552386AD-D564-4B45-A68A-945C8905BFD6}" presName="parTxOnly" presStyleLbl="node1" presStyleIdx="0" presStyleCnt="6">
        <dgm:presLayoutVars>
          <dgm:chMax val="0"/>
          <dgm:chPref val="0"/>
          <dgm:bulletEnabled val="1"/>
        </dgm:presLayoutVars>
      </dgm:prSet>
      <dgm:spPr/>
    </dgm:pt>
    <dgm:pt modelId="{BE35A2F0-E24B-4EB8-B599-4B19D2F80B1F}" type="pres">
      <dgm:prSet presAssocID="{0718F3B6-83DE-4DC3-A6A2-594AA9E5819D}" presName="parTxOnlySpace" presStyleCnt="0"/>
      <dgm:spPr/>
    </dgm:pt>
    <dgm:pt modelId="{ECA05C02-3CCB-4DD6-B7BE-E23F6CE8FC64}" type="pres">
      <dgm:prSet presAssocID="{E0600736-4D96-4912-880C-D98B7362CEBA}" presName="parTxOnly" presStyleLbl="node1" presStyleIdx="1" presStyleCnt="6">
        <dgm:presLayoutVars>
          <dgm:chMax val="0"/>
          <dgm:chPref val="0"/>
          <dgm:bulletEnabled val="1"/>
        </dgm:presLayoutVars>
      </dgm:prSet>
      <dgm:spPr/>
    </dgm:pt>
    <dgm:pt modelId="{BFC5BCAF-7D19-4E7D-90CB-7D384AA7A165}" type="pres">
      <dgm:prSet presAssocID="{2C1C4C38-77DF-4729-9DD6-B1C65A87E316}" presName="parTxOnlySpace" presStyleCnt="0"/>
      <dgm:spPr/>
    </dgm:pt>
    <dgm:pt modelId="{D8FCCFC0-5717-4748-9A77-B934D9B697DF}" type="pres">
      <dgm:prSet presAssocID="{C887CBD9-63A1-44FE-B20D-222F88D8D84C}" presName="parTxOnly" presStyleLbl="node1" presStyleIdx="2" presStyleCnt="6">
        <dgm:presLayoutVars>
          <dgm:chMax val="0"/>
          <dgm:chPref val="0"/>
          <dgm:bulletEnabled val="1"/>
        </dgm:presLayoutVars>
      </dgm:prSet>
      <dgm:spPr/>
    </dgm:pt>
    <dgm:pt modelId="{F5510FF4-0F40-4AF1-96D2-515D99ABE4DC}" type="pres">
      <dgm:prSet presAssocID="{2169022E-90C7-4D2C-9780-676559DDCE18}" presName="parTxOnlySpace" presStyleCnt="0"/>
      <dgm:spPr/>
    </dgm:pt>
    <dgm:pt modelId="{204124FB-3BCA-4281-8D62-1799BFFED8CB}" type="pres">
      <dgm:prSet presAssocID="{365691D4-9898-45CE-9011-CD3F98E11231}" presName="parTxOnly" presStyleLbl="node1" presStyleIdx="3" presStyleCnt="6">
        <dgm:presLayoutVars>
          <dgm:chMax val="0"/>
          <dgm:chPref val="0"/>
          <dgm:bulletEnabled val="1"/>
        </dgm:presLayoutVars>
      </dgm:prSet>
      <dgm:spPr/>
    </dgm:pt>
    <dgm:pt modelId="{6479454E-5B24-4DCD-B864-CD4D92EB6F0D}" type="pres">
      <dgm:prSet presAssocID="{69DC0E26-F146-4AD4-B94C-6627AA9DF047}" presName="parTxOnlySpace" presStyleCnt="0"/>
      <dgm:spPr/>
    </dgm:pt>
    <dgm:pt modelId="{EC3324D2-99FF-4CDB-A307-DFD01D04A102}" type="pres">
      <dgm:prSet presAssocID="{298C879B-DD8D-492F-9086-A91410FA9E24}" presName="parTxOnly" presStyleLbl="node1" presStyleIdx="4" presStyleCnt="6">
        <dgm:presLayoutVars>
          <dgm:chMax val="0"/>
          <dgm:chPref val="0"/>
          <dgm:bulletEnabled val="1"/>
        </dgm:presLayoutVars>
      </dgm:prSet>
      <dgm:spPr/>
    </dgm:pt>
    <dgm:pt modelId="{D849CE66-E502-44EF-B701-3CA38EFFEE56}" type="pres">
      <dgm:prSet presAssocID="{02FE83BA-E910-4CEC-9DF7-2A03CE675665}" presName="parTxOnlySpace" presStyleCnt="0"/>
      <dgm:spPr/>
    </dgm:pt>
    <dgm:pt modelId="{8B9AEAE5-6238-4FB9-99CE-B3B403FB3ACC}" type="pres">
      <dgm:prSet presAssocID="{C8B22E86-E23B-47B5-91B5-9E796FE916F0}" presName="parTxOnly" presStyleLbl="node1" presStyleIdx="5" presStyleCnt="6">
        <dgm:presLayoutVars>
          <dgm:chMax val="0"/>
          <dgm:chPref val="0"/>
          <dgm:bulletEnabled val="1"/>
        </dgm:presLayoutVars>
      </dgm:prSet>
      <dgm:spPr/>
    </dgm:pt>
  </dgm:ptLst>
  <dgm:cxnLst>
    <dgm:cxn modelId="{794AE44D-9486-4913-8232-6D55D8A07D23}" type="presOf" srcId="{552386AD-D564-4B45-A68A-945C8905BFD6}" destId="{30FB8CC1-0961-4D23-9675-68405D9885F6}" srcOrd="0" destOrd="0" presId="urn:microsoft.com/office/officeart/2005/8/layout/chevron1"/>
    <dgm:cxn modelId="{A84EC8E0-66CF-4050-B81A-F821C1B8761D}" srcId="{2529B458-A6D6-426F-8566-0650785312A2}" destId="{E0600736-4D96-4912-880C-D98B7362CEBA}" srcOrd="1" destOrd="0" parTransId="{B9D12BA6-086D-4888-91C8-4EFC8956FCFA}" sibTransId="{2C1C4C38-77DF-4729-9DD6-B1C65A87E316}"/>
    <dgm:cxn modelId="{09A591B8-0762-406E-8F2A-4723BED00993}" srcId="{2529B458-A6D6-426F-8566-0650785312A2}" destId="{C8B22E86-E23B-47B5-91B5-9E796FE916F0}" srcOrd="5" destOrd="0" parTransId="{C53AC477-9EC0-41A7-9421-ADFEAADFF273}" sibTransId="{006C4B6A-53C9-473E-9B6A-D668B4D6EB26}"/>
    <dgm:cxn modelId="{30D764CA-C421-4A1E-A3A1-E3FF74BACD7C}" type="presOf" srcId="{2529B458-A6D6-426F-8566-0650785312A2}" destId="{3688D140-D331-4879-ACBF-D3D212712AA6}" srcOrd="0" destOrd="0" presId="urn:microsoft.com/office/officeart/2005/8/layout/chevron1"/>
    <dgm:cxn modelId="{BB83FB92-B725-4FC6-A956-6185C47C9D04}" srcId="{2529B458-A6D6-426F-8566-0650785312A2}" destId="{365691D4-9898-45CE-9011-CD3F98E11231}" srcOrd="3" destOrd="0" parTransId="{21EE098F-F80F-4664-AB30-D99A65E58AB3}" sibTransId="{69DC0E26-F146-4AD4-B94C-6627AA9DF047}"/>
    <dgm:cxn modelId="{BAA7229C-B698-427E-BE36-1ADD149736BD}" srcId="{2529B458-A6D6-426F-8566-0650785312A2}" destId="{298C879B-DD8D-492F-9086-A91410FA9E24}" srcOrd="4" destOrd="0" parTransId="{0E91E047-6909-44AE-BBE3-A475AB85364E}" sibTransId="{02FE83BA-E910-4CEC-9DF7-2A03CE675665}"/>
    <dgm:cxn modelId="{8626A33E-58C2-4C44-A7A2-ECFBD3D717F2}" srcId="{2529B458-A6D6-426F-8566-0650785312A2}" destId="{552386AD-D564-4B45-A68A-945C8905BFD6}" srcOrd="0" destOrd="0" parTransId="{FBB6B085-D585-46ED-B6BB-937D36E3C36C}" sibTransId="{0718F3B6-83DE-4DC3-A6A2-594AA9E5819D}"/>
    <dgm:cxn modelId="{A94B6AC5-FF6A-40CC-93A8-21CBCD25B41E}" type="presOf" srcId="{C8B22E86-E23B-47B5-91B5-9E796FE916F0}" destId="{8B9AEAE5-6238-4FB9-99CE-B3B403FB3ACC}" srcOrd="0" destOrd="0" presId="urn:microsoft.com/office/officeart/2005/8/layout/chevron1"/>
    <dgm:cxn modelId="{1764C3F6-662C-45AE-8E07-B6201FF13257}" type="presOf" srcId="{365691D4-9898-45CE-9011-CD3F98E11231}" destId="{204124FB-3BCA-4281-8D62-1799BFFED8CB}" srcOrd="0" destOrd="0" presId="urn:microsoft.com/office/officeart/2005/8/layout/chevron1"/>
    <dgm:cxn modelId="{FA0B68FC-BDEE-472D-A203-87B3734C4B70}" type="presOf" srcId="{E0600736-4D96-4912-880C-D98B7362CEBA}" destId="{ECA05C02-3CCB-4DD6-B7BE-E23F6CE8FC64}" srcOrd="0" destOrd="0" presId="urn:microsoft.com/office/officeart/2005/8/layout/chevron1"/>
    <dgm:cxn modelId="{5AD4C72E-B310-4E41-9A93-FFD759540452}" type="presOf" srcId="{298C879B-DD8D-492F-9086-A91410FA9E24}" destId="{EC3324D2-99FF-4CDB-A307-DFD01D04A102}" srcOrd="0" destOrd="0" presId="urn:microsoft.com/office/officeart/2005/8/layout/chevron1"/>
    <dgm:cxn modelId="{0E89487E-6285-4089-A355-8B949F815237}" srcId="{2529B458-A6D6-426F-8566-0650785312A2}" destId="{C887CBD9-63A1-44FE-B20D-222F88D8D84C}" srcOrd="2" destOrd="0" parTransId="{0F92C12E-5257-4506-BA8C-D29E53CE8B42}" sibTransId="{2169022E-90C7-4D2C-9780-676559DDCE18}"/>
    <dgm:cxn modelId="{DF16330C-3505-4D88-AFE3-896A99887B0F}" type="presOf" srcId="{C887CBD9-63A1-44FE-B20D-222F88D8D84C}" destId="{D8FCCFC0-5717-4748-9A77-B934D9B697DF}" srcOrd="0" destOrd="0" presId="urn:microsoft.com/office/officeart/2005/8/layout/chevron1"/>
    <dgm:cxn modelId="{042CB2EA-F041-491C-B228-54D0CD911204}" type="presParOf" srcId="{3688D140-D331-4879-ACBF-D3D212712AA6}" destId="{30FB8CC1-0961-4D23-9675-68405D9885F6}" srcOrd="0" destOrd="0" presId="urn:microsoft.com/office/officeart/2005/8/layout/chevron1"/>
    <dgm:cxn modelId="{80158186-9FFE-4258-93B8-253D9E72A41B}" type="presParOf" srcId="{3688D140-D331-4879-ACBF-D3D212712AA6}" destId="{BE35A2F0-E24B-4EB8-B599-4B19D2F80B1F}" srcOrd="1" destOrd="0" presId="urn:microsoft.com/office/officeart/2005/8/layout/chevron1"/>
    <dgm:cxn modelId="{73F2255C-BC56-4E54-8FC9-BAA94004089C}" type="presParOf" srcId="{3688D140-D331-4879-ACBF-D3D212712AA6}" destId="{ECA05C02-3CCB-4DD6-B7BE-E23F6CE8FC64}" srcOrd="2" destOrd="0" presId="urn:microsoft.com/office/officeart/2005/8/layout/chevron1"/>
    <dgm:cxn modelId="{D5832806-2CA8-46D4-9F89-8D10FC1596FF}" type="presParOf" srcId="{3688D140-D331-4879-ACBF-D3D212712AA6}" destId="{BFC5BCAF-7D19-4E7D-90CB-7D384AA7A165}" srcOrd="3" destOrd="0" presId="urn:microsoft.com/office/officeart/2005/8/layout/chevron1"/>
    <dgm:cxn modelId="{CAEB32E0-64EB-4CA3-BEF3-0E1DB90006E2}" type="presParOf" srcId="{3688D140-D331-4879-ACBF-D3D212712AA6}" destId="{D8FCCFC0-5717-4748-9A77-B934D9B697DF}" srcOrd="4" destOrd="0" presId="urn:microsoft.com/office/officeart/2005/8/layout/chevron1"/>
    <dgm:cxn modelId="{6B4AEF49-F3B2-4D53-B0B6-5667688D0A7C}" type="presParOf" srcId="{3688D140-D331-4879-ACBF-D3D212712AA6}" destId="{F5510FF4-0F40-4AF1-96D2-515D99ABE4DC}" srcOrd="5" destOrd="0" presId="urn:microsoft.com/office/officeart/2005/8/layout/chevron1"/>
    <dgm:cxn modelId="{3747D6DA-9872-4A37-8925-BC7696B29119}" type="presParOf" srcId="{3688D140-D331-4879-ACBF-D3D212712AA6}" destId="{204124FB-3BCA-4281-8D62-1799BFFED8CB}" srcOrd="6" destOrd="0" presId="urn:microsoft.com/office/officeart/2005/8/layout/chevron1"/>
    <dgm:cxn modelId="{743BA0F1-268F-411F-9CBC-FA847C03DB96}" type="presParOf" srcId="{3688D140-D331-4879-ACBF-D3D212712AA6}" destId="{6479454E-5B24-4DCD-B864-CD4D92EB6F0D}" srcOrd="7" destOrd="0" presId="urn:microsoft.com/office/officeart/2005/8/layout/chevron1"/>
    <dgm:cxn modelId="{5C6C5144-A18A-4DA0-BD35-A25928947DB2}" type="presParOf" srcId="{3688D140-D331-4879-ACBF-D3D212712AA6}" destId="{EC3324D2-99FF-4CDB-A307-DFD01D04A102}" srcOrd="8" destOrd="0" presId="urn:microsoft.com/office/officeart/2005/8/layout/chevron1"/>
    <dgm:cxn modelId="{85C8661B-047F-4DE2-83DB-934D696C1125}" type="presParOf" srcId="{3688D140-D331-4879-ACBF-D3D212712AA6}" destId="{D849CE66-E502-44EF-B701-3CA38EFFEE56}" srcOrd="9" destOrd="0" presId="urn:microsoft.com/office/officeart/2005/8/layout/chevron1"/>
    <dgm:cxn modelId="{1091CC12-911F-40CB-BE3D-E66BBB61EC44}" type="presParOf" srcId="{3688D140-D331-4879-ACBF-D3D212712AA6}" destId="{8B9AEAE5-6238-4FB9-99CE-B3B403FB3ACC}"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B8CC1-0961-4D23-9675-68405D9885F6}">
      <dsp:nvSpPr>
        <dsp:cNvPr id="0" name=""/>
        <dsp:cNvSpPr/>
      </dsp:nvSpPr>
      <dsp:spPr>
        <a:xfrm>
          <a:off x="5373" y="2103486"/>
          <a:ext cx="1998837" cy="79953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Understand the requirements</a:t>
          </a:r>
        </a:p>
      </dsp:txBody>
      <dsp:txXfrm>
        <a:off x="405141" y="2103486"/>
        <a:ext cx="1199302" cy="799535"/>
      </dsp:txXfrm>
    </dsp:sp>
    <dsp:sp modelId="{ECA05C02-3CCB-4DD6-B7BE-E23F6CE8FC64}">
      <dsp:nvSpPr>
        <dsp:cNvPr id="0" name=""/>
        <dsp:cNvSpPr/>
      </dsp:nvSpPr>
      <dsp:spPr>
        <a:xfrm>
          <a:off x="1804327" y="2103486"/>
          <a:ext cx="1998837" cy="79953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Web scrapping</a:t>
          </a:r>
        </a:p>
      </dsp:txBody>
      <dsp:txXfrm>
        <a:off x="2204095" y="2103486"/>
        <a:ext cx="1199302" cy="799535"/>
      </dsp:txXfrm>
    </dsp:sp>
    <dsp:sp modelId="{D8FCCFC0-5717-4748-9A77-B934D9B697DF}">
      <dsp:nvSpPr>
        <dsp:cNvPr id="0" name=""/>
        <dsp:cNvSpPr/>
      </dsp:nvSpPr>
      <dsp:spPr>
        <a:xfrm>
          <a:off x="3603281" y="2103486"/>
          <a:ext cx="1998837" cy="79953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Data Cleaning</a:t>
          </a:r>
        </a:p>
      </dsp:txBody>
      <dsp:txXfrm>
        <a:off x="4003049" y="2103486"/>
        <a:ext cx="1199302" cy="799535"/>
      </dsp:txXfrm>
    </dsp:sp>
    <dsp:sp modelId="{204124FB-3BCA-4281-8D62-1799BFFED8CB}">
      <dsp:nvSpPr>
        <dsp:cNvPr id="0" name=""/>
        <dsp:cNvSpPr/>
      </dsp:nvSpPr>
      <dsp:spPr>
        <a:xfrm>
          <a:off x="5402235" y="2103486"/>
          <a:ext cx="1998837" cy="79953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Stemming</a:t>
          </a:r>
        </a:p>
      </dsp:txBody>
      <dsp:txXfrm>
        <a:off x="5802003" y="2103486"/>
        <a:ext cx="1199302" cy="799535"/>
      </dsp:txXfrm>
    </dsp:sp>
    <dsp:sp modelId="{EC3324D2-99FF-4CDB-A307-DFD01D04A102}">
      <dsp:nvSpPr>
        <dsp:cNvPr id="0" name=""/>
        <dsp:cNvSpPr/>
      </dsp:nvSpPr>
      <dsp:spPr>
        <a:xfrm>
          <a:off x="7201189" y="2103486"/>
          <a:ext cx="1998837" cy="79953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Analysis</a:t>
          </a:r>
        </a:p>
      </dsp:txBody>
      <dsp:txXfrm>
        <a:off x="7600957" y="2103486"/>
        <a:ext cx="1199302" cy="799535"/>
      </dsp:txXfrm>
    </dsp:sp>
    <dsp:sp modelId="{8B9AEAE5-6238-4FB9-99CE-B3B403FB3ACC}">
      <dsp:nvSpPr>
        <dsp:cNvPr id="0" name=""/>
        <dsp:cNvSpPr/>
      </dsp:nvSpPr>
      <dsp:spPr>
        <a:xfrm>
          <a:off x="9000143" y="2103486"/>
          <a:ext cx="1998837" cy="79953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Visualization</a:t>
          </a:r>
        </a:p>
      </dsp:txBody>
      <dsp:txXfrm>
        <a:off x="9399911" y="2103486"/>
        <a:ext cx="1199302" cy="7995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97123-7526-464B-9E15-D35461C66718}" type="datetimeFigureOut">
              <a:rPr lang="en-US" smtClean="0"/>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52FB6-B197-483F-84BC-44596B61A597}" type="slidenum">
              <a:rPr lang="en-US" smtClean="0"/>
              <a:t>‹#›</a:t>
            </a:fld>
            <a:endParaRPr lang="en-US"/>
          </a:p>
        </p:txBody>
      </p:sp>
    </p:spTree>
    <p:extLst>
      <p:ext uri="{BB962C8B-B14F-4D97-AF65-F5344CB8AC3E}">
        <p14:creationId xmlns:p14="http://schemas.microsoft.com/office/powerpoint/2010/main" val="253220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452FB6-B197-483F-84BC-44596B61A597}" type="slidenum">
              <a:rPr lang="en-US" smtClean="0"/>
              <a:t>3</a:t>
            </a:fld>
            <a:endParaRPr lang="en-US"/>
          </a:p>
        </p:txBody>
      </p:sp>
    </p:spTree>
    <p:extLst>
      <p:ext uri="{BB962C8B-B14F-4D97-AF65-F5344CB8AC3E}">
        <p14:creationId xmlns:p14="http://schemas.microsoft.com/office/powerpoint/2010/main" val="213747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452FB6-B197-483F-84BC-44596B61A597}" type="slidenum">
              <a:rPr lang="en-US" smtClean="0"/>
              <a:t>12</a:t>
            </a:fld>
            <a:endParaRPr lang="en-US"/>
          </a:p>
        </p:txBody>
      </p:sp>
    </p:spTree>
    <p:extLst>
      <p:ext uri="{BB962C8B-B14F-4D97-AF65-F5344CB8AC3E}">
        <p14:creationId xmlns:p14="http://schemas.microsoft.com/office/powerpoint/2010/main" val="1462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452FB6-B197-483F-84BC-44596B61A597}" type="slidenum">
              <a:rPr lang="en-US" smtClean="0"/>
              <a:t>13</a:t>
            </a:fld>
            <a:endParaRPr lang="en-US"/>
          </a:p>
        </p:txBody>
      </p:sp>
    </p:spTree>
    <p:extLst>
      <p:ext uri="{BB962C8B-B14F-4D97-AF65-F5344CB8AC3E}">
        <p14:creationId xmlns:p14="http://schemas.microsoft.com/office/powerpoint/2010/main" val="133113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452FB6-B197-483F-84BC-44596B61A597}" type="slidenum">
              <a:rPr lang="en-US" smtClean="0"/>
              <a:t>4</a:t>
            </a:fld>
            <a:endParaRPr lang="en-US"/>
          </a:p>
        </p:txBody>
      </p:sp>
    </p:spTree>
    <p:extLst>
      <p:ext uri="{BB962C8B-B14F-4D97-AF65-F5344CB8AC3E}">
        <p14:creationId xmlns:p14="http://schemas.microsoft.com/office/powerpoint/2010/main" val="71673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452FB6-B197-483F-84BC-44596B61A597}" type="slidenum">
              <a:rPr lang="en-US" smtClean="0"/>
              <a:t>5</a:t>
            </a:fld>
            <a:endParaRPr lang="en-US"/>
          </a:p>
        </p:txBody>
      </p:sp>
    </p:spTree>
    <p:extLst>
      <p:ext uri="{BB962C8B-B14F-4D97-AF65-F5344CB8AC3E}">
        <p14:creationId xmlns:p14="http://schemas.microsoft.com/office/powerpoint/2010/main" val="249838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452FB6-B197-483F-84BC-44596B61A597}" type="slidenum">
              <a:rPr lang="en-US" smtClean="0"/>
              <a:t>6</a:t>
            </a:fld>
            <a:endParaRPr lang="en-US"/>
          </a:p>
        </p:txBody>
      </p:sp>
    </p:spTree>
    <p:extLst>
      <p:ext uri="{BB962C8B-B14F-4D97-AF65-F5344CB8AC3E}">
        <p14:creationId xmlns:p14="http://schemas.microsoft.com/office/powerpoint/2010/main" val="4214197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452FB6-B197-483F-84BC-44596B61A597}" type="slidenum">
              <a:rPr lang="en-US" smtClean="0"/>
              <a:t>7</a:t>
            </a:fld>
            <a:endParaRPr lang="en-US"/>
          </a:p>
        </p:txBody>
      </p:sp>
    </p:spTree>
    <p:extLst>
      <p:ext uri="{BB962C8B-B14F-4D97-AF65-F5344CB8AC3E}">
        <p14:creationId xmlns:p14="http://schemas.microsoft.com/office/powerpoint/2010/main" val="3299766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452FB6-B197-483F-84BC-44596B61A597}" type="slidenum">
              <a:rPr lang="en-US" smtClean="0"/>
              <a:t>8</a:t>
            </a:fld>
            <a:endParaRPr lang="en-US"/>
          </a:p>
        </p:txBody>
      </p:sp>
    </p:spTree>
    <p:extLst>
      <p:ext uri="{BB962C8B-B14F-4D97-AF65-F5344CB8AC3E}">
        <p14:creationId xmlns:p14="http://schemas.microsoft.com/office/powerpoint/2010/main" val="7899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452FB6-B197-483F-84BC-44596B61A597}" type="slidenum">
              <a:rPr lang="en-US" smtClean="0"/>
              <a:t>9</a:t>
            </a:fld>
            <a:endParaRPr lang="en-US"/>
          </a:p>
        </p:txBody>
      </p:sp>
    </p:spTree>
    <p:extLst>
      <p:ext uri="{BB962C8B-B14F-4D97-AF65-F5344CB8AC3E}">
        <p14:creationId xmlns:p14="http://schemas.microsoft.com/office/powerpoint/2010/main" val="3506789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452FB6-B197-483F-84BC-44596B61A597}" type="slidenum">
              <a:rPr lang="en-US" smtClean="0"/>
              <a:t>10</a:t>
            </a:fld>
            <a:endParaRPr lang="en-US"/>
          </a:p>
        </p:txBody>
      </p:sp>
    </p:spTree>
    <p:extLst>
      <p:ext uri="{BB962C8B-B14F-4D97-AF65-F5344CB8AC3E}">
        <p14:creationId xmlns:p14="http://schemas.microsoft.com/office/powerpoint/2010/main" val="2493902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452FB6-B197-483F-84BC-44596B61A597}" type="slidenum">
              <a:rPr lang="en-US" smtClean="0"/>
              <a:t>11</a:t>
            </a:fld>
            <a:endParaRPr lang="en-US"/>
          </a:p>
        </p:txBody>
      </p:sp>
    </p:spTree>
    <p:extLst>
      <p:ext uri="{BB962C8B-B14F-4D97-AF65-F5344CB8AC3E}">
        <p14:creationId xmlns:p14="http://schemas.microsoft.com/office/powerpoint/2010/main" val="1081297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EC5C1E-8746-2D40-8497-B8F6DF0258E2}"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C8914-4145-D84E-B4A4-529BA0AFF830}" type="slidenum">
              <a:rPr lang="en-US" smtClean="0"/>
              <a:t>‹#›</a:t>
            </a:fld>
            <a:endParaRPr lang="en-US"/>
          </a:p>
        </p:txBody>
      </p:sp>
    </p:spTree>
    <p:extLst>
      <p:ext uri="{BB962C8B-B14F-4D97-AF65-F5344CB8AC3E}">
        <p14:creationId xmlns:p14="http://schemas.microsoft.com/office/powerpoint/2010/main" val="223900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C5C1E-8746-2D40-8497-B8F6DF0258E2}"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C8914-4145-D84E-B4A4-529BA0AFF830}" type="slidenum">
              <a:rPr lang="en-US" smtClean="0"/>
              <a:t>‹#›</a:t>
            </a:fld>
            <a:endParaRPr lang="en-US"/>
          </a:p>
        </p:txBody>
      </p:sp>
    </p:spTree>
    <p:extLst>
      <p:ext uri="{BB962C8B-B14F-4D97-AF65-F5344CB8AC3E}">
        <p14:creationId xmlns:p14="http://schemas.microsoft.com/office/powerpoint/2010/main" val="2195188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C5C1E-8746-2D40-8497-B8F6DF0258E2}"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C8914-4145-D84E-B4A4-529BA0AFF830}" type="slidenum">
              <a:rPr lang="en-US" smtClean="0"/>
              <a:t>‹#›</a:t>
            </a:fld>
            <a:endParaRPr lang="en-US"/>
          </a:p>
        </p:txBody>
      </p:sp>
    </p:spTree>
    <p:extLst>
      <p:ext uri="{BB962C8B-B14F-4D97-AF65-F5344CB8AC3E}">
        <p14:creationId xmlns:p14="http://schemas.microsoft.com/office/powerpoint/2010/main" val="361723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C5C1E-8746-2D40-8497-B8F6DF0258E2}"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C8914-4145-D84E-B4A4-529BA0AFF830}" type="slidenum">
              <a:rPr lang="en-US" smtClean="0"/>
              <a:t>‹#›</a:t>
            </a:fld>
            <a:endParaRPr lang="en-US"/>
          </a:p>
        </p:txBody>
      </p:sp>
    </p:spTree>
    <p:extLst>
      <p:ext uri="{BB962C8B-B14F-4D97-AF65-F5344CB8AC3E}">
        <p14:creationId xmlns:p14="http://schemas.microsoft.com/office/powerpoint/2010/main" val="61619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EC5C1E-8746-2D40-8497-B8F6DF0258E2}"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C8914-4145-D84E-B4A4-529BA0AFF830}" type="slidenum">
              <a:rPr lang="en-US" smtClean="0"/>
              <a:t>‹#›</a:t>
            </a:fld>
            <a:endParaRPr lang="en-US"/>
          </a:p>
        </p:txBody>
      </p:sp>
    </p:spTree>
    <p:extLst>
      <p:ext uri="{BB962C8B-B14F-4D97-AF65-F5344CB8AC3E}">
        <p14:creationId xmlns:p14="http://schemas.microsoft.com/office/powerpoint/2010/main" val="313967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EC5C1E-8746-2D40-8497-B8F6DF0258E2}"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CC8914-4145-D84E-B4A4-529BA0AFF830}" type="slidenum">
              <a:rPr lang="en-US" smtClean="0"/>
              <a:t>‹#›</a:t>
            </a:fld>
            <a:endParaRPr lang="en-US"/>
          </a:p>
        </p:txBody>
      </p:sp>
    </p:spTree>
    <p:extLst>
      <p:ext uri="{BB962C8B-B14F-4D97-AF65-F5344CB8AC3E}">
        <p14:creationId xmlns:p14="http://schemas.microsoft.com/office/powerpoint/2010/main" val="387523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EC5C1E-8746-2D40-8497-B8F6DF0258E2}" type="datetimeFigureOut">
              <a:rPr lang="en-US" smtClean="0"/>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CC8914-4145-D84E-B4A4-529BA0AFF830}" type="slidenum">
              <a:rPr lang="en-US" smtClean="0"/>
              <a:t>‹#›</a:t>
            </a:fld>
            <a:endParaRPr lang="en-US"/>
          </a:p>
        </p:txBody>
      </p:sp>
    </p:spTree>
    <p:extLst>
      <p:ext uri="{BB962C8B-B14F-4D97-AF65-F5344CB8AC3E}">
        <p14:creationId xmlns:p14="http://schemas.microsoft.com/office/powerpoint/2010/main" val="301787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EC5C1E-8746-2D40-8497-B8F6DF0258E2}" type="datetimeFigureOut">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CC8914-4145-D84E-B4A4-529BA0AFF830}" type="slidenum">
              <a:rPr lang="en-US" smtClean="0"/>
              <a:t>‹#›</a:t>
            </a:fld>
            <a:endParaRPr lang="en-US"/>
          </a:p>
        </p:txBody>
      </p:sp>
    </p:spTree>
    <p:extLst>
      <p:ext uri="{BB962C8B-B14F-4D97-AF65-F5344CB8AC3E}">
        <p14:creationId xmlns:p14="http://schemas.microsoft.com/office/powerpoint/2010/main" val="142014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C5C1E-8746-2D40-8497-B8F6DF0258E2}" type="datetimeFigureOut">
              <a:rPr lang="en-US" smtClean="0"/>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CC8914-4145-D84E-B4A4-529BA0AFF830}" type="slidenum">
              <a:rPr lang="en-US" smtClean="0"/>
              <a:t>‹#›</a:t>
            </a:fld>
            <a:endParaRPr lang="en-US"/>
          </a:p>
        </p:txBody>
      </p:sp>
    </p:spTree>
    <p:extLst>
      <p:ext uri="{BB962C8B-B14F-4D97-AF65-F5344CB8AC3E}">
        <p14:creationId xmlns:p14="http://schemas.microsoft.com/office/powerpoint/2010/main" val="2354829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C5C1E-8746-2D40-8497-B8F6DF0258E2}"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CC8914-4145-D84E-B4A4-529BA0AFF830}" type="slidenum">
              <a:rPr lang="en-US" smtClean="0"/>
              <a:t>‹#›</a:t>
            </a:fld>
            <a:endParaRPr lang="en-US"/>
          </a:p>
        </p:txBody>
      </p:sp>
    </p:spTree>
    <p:extLst>
      <p:ext uri="{BB962C8B-B14F-4D97-AF65-F5344CB8AC3E}">
        <p14:creationId xmlns:p14="http://schemas.microsoft.com/office/powerpoint/2010/main" val="159921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C5C1E-8746-2D40-8497-B8F6DF0258E2}"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CC8914-4145-D84E-B4A4-529BA0AFF830}" type="slidenum">
              <a:rPr lang="en-US" smtClean="0"/>
              <a:t>‹#›</a:t>
            </a:fld>
            <a:endParaRPr lang="en-US"/>
          </a:p>
        </p:txBody>
      </p:sp>
    </p:spTree>
    <p:extLst>
      <p:ext uri="{BB962C8B-B14F-4D97-AF65-F5344CB8AC3E}">
        <p14:creationId xmlns:p14="http://schemas.microsoft.com/office/powerpoint/2010/main" val="2297609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C5C1E-8746-2D40-8497-B8F6DF0258E2}" type="datetimeFigureOut">
              <a:rPr lang="en-US" smtClean="0"/>
              <a:t>4/18/2017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C8914-4145-D84E-B4A4-529BA0AFF830}" type="slidenum">
              <a:rPr lang="en-US" smtClean="0"/>
              <a:t>‹#›</a:t>
            </a:fld>
            <a:endParaRPr lang="en-US"/>
          </a:p>
        </p:txBody>
      </p:sp>
    </p:spTree>
    <p:extLst>
      <p:ext uri="{BB962C8B-B14F-4D97-AF65-F5344CB8AC3E}">
        <p14:creationId xmlns:p14="http://schemas.microsoft.com/office/powerpoint/2010/main" val="1432099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p:cNvSpPr/>
          <p:nvPr/>
        </p:nvSpPr>
        <p:spPr>
          <a:xfrm rot="10800000">
            <a:off x="1368" y="6335932"/>
            <a:ext cx="12192000" cy="508000"/>
          </a:xfrm>
          <a:prstGeom prst="r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2254347" y="2564542"/>
            <a:ext cx="7683305" cy="2308324"/>
          </a:xfrm>
          <a:prstGeom prst="rect">
            <a:avLst/>
          </a:prstGeom>
          <a:noFill/>
        </p:spPr>
        <p:txBody>
          <a:bodyPr wrap="square" rtlCol="0">
            <a:spAutoFit/>
          </a:bodyPr>
          <a:lstStyle/>
          <a:p>
            <a:pPr algn="ctr"/>
            <a:r>
              <a:rPr lang="en-US" sz="7200" dirty="0"/>
              <a:t>Text </a:t>
            </a:r>
            <a:r>
              <a:rPr lang="en-US" sz="7200" dirty="0">
                <a:solidFill>
                  <a:schemeClr val="accent1"/>
                </a:solidFill>
              </a:rPr>
              <a:t>Analytics</a:t>
            </a:r>
            <a:r>
              <a:rPr lang="en-US" sz="7200" dirty="0"/>
              <a:t> &amp; </a:t>
            </a:r>
            <a:r>
              <a:rPr lang="en-US" sz="7200" dirty="0">
                <a:solidFill>
                  <a:schemeClr val="accent1"/>
                </a:solidFill>
              </a:rPr>
              <a:t>Deep</a:t>
            </a:r>
            <a:r>
              <a:rPr lang="en-US" sz="7200" dirty="0"/>
              <a:t> Learning </a:t>
            </a:r>
            <a:endParaRPr lang="en-US" sz="7200" dirty="0">
              <a:solidFill>
                <a:srgbClr val="FF0000"/>
              </a:solidFill>
              <a:latin typeface="STSong" charset="-122"/>
              <a:ea typeface="STSong" charset="-122"/>
              <a:cs typeface="STSong" charset="-122"/>
            </a:endParaRPr>
          </a:p>
        </p:txBody>
      </p:sp>
      <p:sp>
        <p:nvSpPr>
          <p:cNvPr id="6" name="Right Triangle 5"/>
          <p:cNvSpPr/>
          <p:nvPr/>
        </p:nvSpPr>
        <p:spPr>
          <a:xfrm>
            <a:off x="0" y="6350000"/>
            <a:ext cx="12192000" cy="50800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718273" y="1364213"/>
            <a:ext cx="6676671" cy="830997"/>
          </a:xfrm>
          <a:prstGeom prst="rect">
            <a:avLst/>
          </a:prstGeom>
          <a:noFill/>
        </p:spPr>
        <p:txBody>
          <a:bodyPr wrap="square" rtlCol="0">
            <a:spAutoFit/>
          </a:bodyPr>
          <a:lstStyle/>
          <a:p>
            <a:pPr algn="ctr"/>
            <a:r>
              <a:rPr lang="en-US" sz="2400" dirty="0"/>
              <a:t>Introduction to Data Mining and Machine Learning </a:t>
            </a:r>
          </a:p>
          <a:p>
            <a:pPr algn="ctr"/>
            <a:r>
              <a:rPr lang="en-US" sz="2400" dirty="0"/>
              <a:t>Final Project</a:t>
            </a:r>
          </a:p>
        </p:txBody>
      </p:sp>
      <p:sp>
        <p:nvSpPr>
          <p:cNvPr id="10" name="TextBox 9"/>
          <p:cNvSpPr txBox="1"/>
          <p:nvPr/>
        </p:nvSpPr>
        <p:spPr>
          <a:xfrm>
            <a:off x="3717728" y="4872866"/>
            <a:ext cx="4756542" cy="1015663"/>
          </a:xfrm>
          <a:prstGeom prst="rect">
            <a:avLst/>
          </a:prstGeom>
          <a:noFill/>
        </p:spPr>
        <p:txBody>
          <a:bodyPr wrap="square" rtlCol="0">
            <a:spAutoFit/>
          </a:bodyPr>
          <a:lstStyle/>
          <a:p>
            <a:pPr algn="ctr"/>
            <a:endParaRPr lang="en-US" sz="2000" dirty="0"/>
          </a:p>
          <a:p>
            <a:pPr algn="ctr"/>
            <a:r>
              <a:rPr lang="en-US" sz="2000" dirty="0"/>
              <a:t>Presented by</a:t>
            </a:r>
          </a:p>
          <a:p>
            <a:pPr algn="ctr"/>
            <a:r>
              <a:rPr lang="en-US" sz="2000" dirty="0"/>
              <a:t>Saish Pai</a:t>
            </a:r>
          </a:p>
        </p:txBody>
      </p:sp>
      <p:pic>
        <p:nvPicPr>
          <p:cNvPr id="12" name="Picture 11"/>
          <p:cNvPicPr>
            <a:picLocks noChangeAspect="1"/>
          </p:cNvPicPr>
          <p:nvPr/>
        </p:nvPicPr>
        <p:blipFill>
          <a:blip r:embed="rId2"/>
          <a:stretch>
            <a:fillRect/>
          </a:stretch>
        </p:blipFill>
        <p:spPr>
          <a:xfrm>
            <a:off x="4163017" y="507023"/>
            <a:ext cx="3787182" cy="765510"/>
          </a:xfrm>
          <a:prstGeom prst="rect">
            <a:avLst/>
          </a:prstGeom>
        </p:spPr>
      </p:pic>
    </p:spTree>
    <p:extLst>
      <p:ext uri="{BB962C8B-B14F-4D97-AF65-F5344CB8AC3E}">
        <p14:creationId xmlns:p14="http://schemas.microsoft.com/office/powerpoint/2010/main" val="1639578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p:cNvSpPr/>
          <p:nvPr/>
        </p:nvSpPr>
        <p:spPr>
          <a:xfrm rot="10800000">
            <a:off x="1368" y="6335932"/>
            <a:ext cx="12192000" cy="508000"/>
          </a:xfrm>
          <a:prstGeom prst="r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a:off x="0" y="6350000"/>
            <a:ext cx="12192000" cy="50800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844058"/>
            <a:ext cx="12179300" cy="1828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36097" y="131490"/>
            <a:ext cx="7317641" cy="646331"/>
          </a:xfrm>
          <a:prstGeom prst="rect">
            <a:avLst/>
          </a:prstGeom>
          <a:noFill/>
        </p:spPr>
        <p:txBody>
          <a:bodyPr wrap="square" rtlCol="0">
            <a:spAutoFit/>
          </a:bodyPr>
          <a:lstStyle/>
          <a:p>
            <a:r>
              <a:rPr lang="en-US" sz="3600" b="1" dirty="0"/>
              <a:t>Deep Neural Network</a:t>
            </a:r>
          </a:p>
        </p:txBody>
      </p:sp>
      <p:pic>
        <p:nvPicPr>
          <p:cNvPr id="12" name="Picture 11"/>
          <p:cNvPicPr>
            <a:picLocks noChangeAspect="1"/>
          </p:cNvPicPr>
          <p:nvPr/>
        </p:nvPicPr>
        <p:blipFill>
          <a:blip r:embed="rId3"/>
          <a:stretch>
            <a:fillRect/>
          </a:stretch>
        </p:blipFill>
        <p:spPr>
          <a:xfrm>
            <a:off x="10048672" y="149006"/>
            <a:ext cx="2013626" cy="590296"/>
          </a:xfrm>
          <a:prstGeom prst="rect">
            <a:avLst/>
          </a:prstGeom>
        </p:spPr>
      </p:pic>
      <p:sp>
        <p:nvSpPr>
          <p:cNvPr id="11" name="TextBox 10"/>
          <p:cNvSpPr txBox="1"/>
          <p:nvPr/>
        </p:nvSpPr>
        <p:spPr>
          <a:xfrm>
            <a:off x="1097280" y="1996440"/>
            <a:ext cx="361950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Backward propagation is a common method of training a deep neural net, this along with the gradient descent technique helps the model to update and calculate the weight for each node</a:t>
            </a:r>
          </a:p>
        </p:txBody>
      </p:sp>
      <p:pic>
        <p:nvPicPr>
          <p:cNvPr id="14" name="Picture 13"/>
          <p:cNvPicPr>
            <a:picLocks noChangeAspect="1"/>
          </p:cNvPicPr>
          <p:nvPr/>
        </p:nvPicPr>
        <p:blipFill>
          <a:blip r:embed="rId4"/>
          <a:stretch>
            <a:fillRect/>
          </a:stretch>
        </p:blipFill>
        <p:spPr>
          <a:xfrm>
            <a:off x="4716780" y="1996440"/>
            <a:ext cx="6791325" cy="1228725"/>
          </a:xfrm>
          <a:prstGeom prst="rect">
            <a:avLst/>
          </a:prstGeom>
        </p:spPr>
      </p:pic>
    </p:spTree>
    <p:extLst>
      <p:ext uri="{BB962C8B-B14F-4D97-AF65-F5344CB8AC3E}">
        <p14:creationId xmlns:p14="http://schemas.microsoft.com/office/powerpoint/2010/main" val="194596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p:cNvSpPr/>
          <p:nvPr/>
        </p:nvSpPr>
        <p:spPr>
          <a:xfrm rot="10800000">
            <a:off x="1368" y="6335932"/>
            <a:ext cx="12192000" cy="508000"/>
          </a:xfrm>
          <a:prstGeom prst="r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a:off x="0" y="6350000"/>
            <a:ext cx="12192000" cy="50800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844058"/>
            <a:ext cx="12179300" cy="1828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36097" y="131490"/>
            <a:ext cx="7317641" cy="646331"/>
          </a:xfrm>
          <a:prstGeom prst="rect">
            <a:avLst/>
          </a:prstGeom>
          <a:noFill/>
        </p:spPr>
        <p:txBody>
          <a:bodyPr wrap="square" rtlCol="0">
            <a:spAutoFit/>
          </a:bodyPr>
          <a:lstStyle/>
          <a:p>
            <a:r>
              <a:rPr lang="en-US" sz="3600" b="1" dirty="0"/>
              <a:t>Convolutional Neural Network</a:t>
            </a:r>
          </a:p>
        </p:txBody>
      </p:sp>
      <p:pic>
        <p:nvPicPr>
          <p:cNvPr id="12" name="Picture 11"/>
          <p:cNvPicPr>
            <a:picLocks noChangeAspect="1"/>
          </p:cNvPicPr>
          <p:nvPr/>
        </p:nvPicPr>
        <p:blipFill>
          <a:blip r:embed="rId3"/>
          <a:stretch>
            <a:fillRect/>
          </a:stretch>
        </p:blipFill>
        <p:spPr>
          <a:xfrm>
            <a:off x="10048672" y="149006"/>
            <a:ext cx="2013626" cy="590296"/>
          </a:xfrm>
          <a:prstGeom prst="rect">
            <a:avLst/>
          </a:prstGeom>
        </p:spPr>
      </p:pic>
      <p:pic>
        <p:nvPicPr>
          <p:cNvPr id="7" name="Picture 6"/>
          <p:cNvPicPr>
            <a:picLocks noChangeAspect="1"/>
          </p:cNvPicPr>
          <p:nvPr/>
        </p:nvPicPr>
        <p:blipFill>
          <a:blip r:embed="rId4"/>
          <a:stretch>
            <a:fillRect/>
          </a:stretch>
        </p:blipFill>
        <p:spPr>
          <a:xfrm>
            <a:off x="4597717" y="1325881"/>
            <a:ext cx="6009323" cy="2567940"/>
          </a:xfrm>
          <a:prstGeom prst="rect">
            <a:avLst/>
          </a:prstGeom>
        </p:spPr>
      </p:pic>
      <p:sp>
        <p:nvSpPr>
          <p:cNvPr id="10" name="TextBox 9"/>
          <p:cNvSpPr txBox="1"/>
          <p:nvPr/>
        </p:nvSpPr>
        <p:spPr>
          <a:xfrm flipH="1">
            <a:off x="411478" y="1325880"/>
            <a:ext cx="3086101"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CNN uses filters to develop receptive fields these are used by the network to learn the images and adjust the weight to get the required output.</a:t>
            </a:r>
          </a:p>
          <a:p>
            <a:pPr marL="285750" indent="-285750">
              <a:buFont typeface="Wingdings" panose="05000000000000000000" pitchFamily="2" charset="2"/>
              <a:buChar char="Ø"/>
            </a:pPr>
            <a:r>
              <a:rPr lang="en-US" dirty="0"/>
              <a:t>4 Key techniques that are used for developing a CNN are as follows:</a:t>
            </a:r>
          </a:p>
          <a:p>
            <a:pPr marL="742950" lvl="1" indent="-285750">
              <a:buFont typeface="Arial" panose="020B0604020202020204" pitchFamily="34" charset="0"/>
              <a:buChar char="•"/>
            </a:pPr>
            <a:r>
              <a:rPr lang="en-US" dirty="0"/>
              <a:t>Forward pass</a:t>
            </a:r>
          </a:p>
          <a:p>
            <a:pPr marL="742950" lvl="1" indent="-285750">
              <a:buFont typeface="Arial" panose="020B0604020202020204" pitchFamily="34" charset="0"/>
              <a:buChar char="•"/>
            </a:pPr>
            <a:r>
              <a:rPr lang="en-US" dirty="0"/>
              <a:t>Loss Function</a:t>
            </a:r>
          </a:p>
          <a:p>
            <a:pPr marL="742950" lvl="1" indent="-285750">
              <a:buFont typeface="Arial" panose="020B0604020202020204" pitchFamily="34" charset="0"/>
              <a:buChar char="•"/>
            </a:pPr>
            <a:r>
              <a:rPr lang="en-US" dirty="0"/>
              <a:t>Backward pass</a:t>
            </a:r>
          </a:p>
          <a:p>
            <a:pPr marL="742950" lvl="1" indent="-285750">
              <a:buFont typeface="Arial" panose="020B0604020202020204" pitchFamily="34" charset="0"/>
              <a:buChar char="•"/>
            </a:pPr>
            <a:r>
              <a:rPr lang="en-US" dirty="0"/>
              <a:t>Weight update</a:t>
            </a:r>
          </a:p>
          <a:p>
            <a:pPr marL="285750" indent="-285750">
              <a:buFont typeface="Wingdings" panose="05000000000000000000" pitchFamily="2" charset="2"/>
              <a:buChar char="Ø"/>
            </a:pPr>
            <a:endParaRPr lang="en-US" dirty="0"/>
          </a:p>
        </p:txBody>
      </p:sp>
      <p:sp>
        <p:nvSpPr>
          <p:cNvPr id="15" name="TextBox 14"/>
          <p:cNvSpPr txBox="1"/>
          <p:nvPr/>
        </p:nvSpPr>
        <p:spPr>
          <a:xfrm>
            <a:off x="7048500" y="4381500"/>
            <a:ext cx="3000172" cy="646331"/>
          </a:xfrm>
          <a:prstGeom prst="rect">
            <a:avLst/>
          </a:prstGeom>
          <a:noFill/>
        </p:spPr>
        <p:txBody>
          <a:bodyPr wrap="square" rtlCol="0">
            <a:spAutoFit/>
          </a:bodyPr>
          <a:lstStyle/>
          <a:p>
            <a:r>
              <a:rPr lang="en-US" dirty="0"/>
              <a:t>Snippet from the 1</a:t>
            </a:r>
            <a:r>
              <a:rPr lang="en-US" baseline="30000" dirty="0"/>
              <a:t>st</a:t>
            </a:r>
            <a:r>
              <a:rPr lang="en-US" dirty="0"/>
              <a:t> convolution layer.</a:t>
            </a:r>
          </a:p>
        </p:txBody>
      </p:sp>
    </p:spTree>
    <p:extLst>
      <p:ext uri="{BB962C8B-B14F-4D97-AF65-F5344CB8AC3E}">
        <p14:creationId xmlns:p14="http://schemas.microsoft.com/office/powerpoint/2010/main" val="269573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p:cNvSpPr/>
          <p:nvPr/>
        </p:nvSpPr>
        <p:spPr>
          <a:xfrm rot="10800000">
            <a:off x="1368" y="6335932"/>
            <a:ext cx="12192000" cy="508000"/>
          </a:xfrm>
          <a:prstGeom prst="r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Triangle 5"/>
          <p:cNvSpPr/>
          <p:nvPr/>
        </p:nvSpPr>
        <p:spPr>
          <a:xfrm>
            <a:off x="0" y="6350000"/>
            <a:ext cx="12192000" cy="50800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0" y="844058"/>
            <a:ext cx="12179300" cy="1828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stretch>
            <a:fillRect/>
          </a:stretch>
        </p:blipFill>
        <p:spPr>
          <a:xfrm>
            <a:off x="10048672" y="149006"/>
            <a:ext cx="2013626" cy="590296"/>
          </a:xfrm>
          <a:prstGeom prst="rect">
            <a:avLst/>
          </a:prstGeom>
        </p:spPr>
      </p:pic>
      <p:sp>
        <p:nvSpPr>
          <p:cNvPr id="7" name="TextBox 6"/>
          <p:cNvSpPr txBox="1"/>
          <p:nvPr/>
        </p:nvSpPr>
        <p:spPr>
          <a:xfrm flipH="1">
            <a:off x="792479" y="259488"/>
            <a:ext cx="8564881" cy="369332"/>
          </a:xfrm>
          <a:prstGeom prst="rect">
            <a:avLst/>
          </a:prstGeom>
          <a:noFill/>
        </p:spPr>
        <p:txBody>
          <a:bodyPr wrap="square" rtlCol="0">
            <a:spAutoFit/>
          </a:bodyPr>
          <a:lstStyle/>
          <a:p>
            <a:r>
              <a:rPr lang="en-US" b="1" dirty="0"/>
              <a:t>Image from 1</a:t>
            </a:r>
            <a:r>
              <a:rPr lang="en-US" b="1" baseline="30000" dirty="0"/>
              <a:t>st</a:t>
            </a:r>
            <a:r>
              <a:rPr lang="en-US" b="1" dirty="0"/>
              <a:t> Convolution layer</a:t>
            </a:r>
          </a:p>
        </p:txBody>
      </p:sp>
      <p:pic>
        <p:nvPicPr>
          <p:cNvPr id="13" name="Picture 12"/>
          <p:cNvPicPr>
            <a:picLocks noChangeAspect="1"/>
          </p:cNvPicPr>
          <p:nvPr/>
        </p:nvPicPr>
        <p:blipFill>
          <a:blip r:embed="rId4"/>
          <a:stretch>
            <a:fillRect/>
          </a:stretch>
        </p:blipFill>
        <p:spPr>
          <a:xfrm>
            <a:off x="466248" y="1638301"/>
            <a:ext cx="3412332" cy="3299460"/>
          </a:xfrm>
          <a:prstGeom prst="rect">
            <a:avLst/>
          </a:prstGeom>
        </p:spPr>
      </p:pic>
      <p:sp>
        <p:nvSpPr>
          <p:cNvPr id="15" name="TextBox 14"/>
          <p:cNvSpPr txBox="1"/>
          <p:nvPr/>
        </p:nvSpPr>
        <p:spPr>
          <a:xfrm>
            <a:off x="4351020" y="1638301"/>
            <a:ext cx="569765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Snap of the image from the 1</a:t>
            </a:r>
            <a:r>
              <a:rPr lang="en-US" baseline="30000" dirty="0"/>
              <a:t>st</a:t>
            </a:r>
            <a:r>
              <a:rPr lang="en-US" dirty="0"/>
              <a:t> convolution layer</a:t>
            </a:r>
          </a:p>
          <a:p>
            <a:endParaRPr lang="en-US" dirty="0"/>
          </a:p>
          <a:p>
            <a:endParaRPr lang="en-US" dirty="0"/>
          </a:p>
          <a:p>
            <a:endParaRPr lang="en-US" dirty="0"/>
          </a:p>
          <a:p>
            <a:endParaRPr lang="en-US" dirty="0"/>
          </a:p>
          <a:p>
            <a:r>
              <a:rPr lang="en-US" dirty="0"/>
              <a:t>Accuracy</a:t>
            </a:r>
          </a:p>
          <a:p>
            <a:pPr marL="285750" indent="-285750">
              <a:buFont typeface="Wingdings" panose="05000000000000000000" pitchFamily="2" charset="2"/>
              <a:buChar char="Ø"/>
            </a:pPr>
            <a:r>
              <a:rPr lang="en-US" dirty="0"/>
              <a:t>Neural Network – 83.71%</a:t>
            </a:r>
          </a:p>
          <a:p>
            <a:pPr marL="285750" indent="-285750">
              <a:buFont typeface="Wingdings" panose="05000000000000000000" pitchFamily="2" charset="2"/>
              <a:buChar char="Ø"/>
            </a:pPr>
            <a:r>
              <a:rPr lang="en-US" dirty="0"/>
              <a:t>CNN – 98.37</a:t>
            </a:r>
          </a:p>
        </p:txBody>
      </p:sp>
    </p:spTree>
    <p:extLst>
      <p:ext uri="{BB962C8B-B14F-4D97-AF65-F5344CB8AC3E}">
        <p14:creationId xmlns:p14="http://schemas.microsoft.com/office/powerpoint/2010/main" val="3160167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p:cNvSpPr/>
          <p:nvPr/>
        </p:nvSpPr>
        <p:spPr>
          <a:xfrm rot="10800000">
            <a:off x="1368" y="6335932"/>
            <a:ext cx="12192000" cy="508000"/>
          </a:xfrm>
          <a:prstGeom prst="r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a:off x="0" y="6350000"/>
            <a:ext cx="12192000" cy="50800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844058"/>
            <a:ext cx="12179300" cy="1828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36098" y="131490"/>
            <a:ext cx="6231402" cy="646331"/>
          </a:xfrm>
          <a:prstGeom prst="rect">
            <a:avLst/>
          </a:prstGeom>
          <a:noFill/>
        </p:spPr>
        <p:txBody>
          <a:bodyPr wrap="square" rtlCol="0">
            <a:spAutoFit/>
          </a:bodyPr>
          <a:lstStyle/>
          <a:p>
            <a:r>
              <a:rPr lang="en-US" sz="3600" b="1" dirty="0"/>
              <a:t>Next Steps and conclusion</a:t>
            </a:r>
          </a:p>
        </p:txBody>
      </p:sp>
      <p:pic>
        <p:nvPicPr>
          <p:cNvPr id="9" name="Picture 8"/>
          <p:cNvPicPr>
            <a:picLocks noChangeAspect="1"/>
          </p:cNvPicPr>
          <p:nvPr/>
        </p:nvPicPr>
        <p:blipFill>
          <a:blip r:embed="rId3"/>
          <a:stretch>
            <a:fillRect/>
          </a:stretch>
        </p:blipFill>
        <p:spPr>
          <a:xfrm>
            <a:off x="10048672" y="168812"/>
            <a:ext cx="2013626" cy="513113"/>
          </a:xfrm>
          <a:prstGeom prst="rect">
            <a:avLst/>
          </a:prstGeom>
        </p:spPr>
      </p:pic>
      <p:sp>
        <p:nvSpPr>
          <p:cNvPr id="12" name="TextBox 11"/>
          <p:cNvSpPr txBox="1"/>
          <p:nvPr/>
        </p:nvSpPr>
        <p:spPr>
          <a:xfrm>
            <a:off x="950782" y="1635295"/>
            <a:ext cx="10060118" cy="4247317"/>
          </a:xfrm>
          <a:prstGeom prst="rect">
            <a:avLst/>
          </a:prstGeom>
          <a:noFill/>
        </p:spPr>
        <p:txBody>
          <a:bodyPr wrap="square" rtlCol="0">
            <a:spAutoFit/>
          </a:bodyPr>
          <a:lstStyle/>
          <a:p>
            <a:endParaRPr lang="en-US" dirty="0"/>
          </a:p>
          <a:p>
            <a:pPr marL="285750" indent="-285750">
              <a:buFont typeface="Wingdings" charset="2"/>
              <a:buChar char="Ø"/>
            </a:pPr>
            <a:r>
              <a:rPr lang="en-US" dirty="0"/>
              <a:t>Cleaning and scaling the scrapped data is critical to the analysis.</a:t>
            </a:r>
          </a:p>
          <a:p>
            <a:pPr marL="285750" indent="-285750">
              <a:buFont typeface="Wingdings" charset="2"/>
              <a:buChar char="Ø"/>
            </a:pPr>
            <a:r>
              <a:rPr lang="en-US" dirty="0"/>
              <a:t>Performing analysis of various sentiments instead of just positive and negative segregation will help understand the actual problems associated with the product.</a:t>
            </a:r>
          </a:p>
          <a:p>
            <a:pPr marL="285750" indent="-285750">
              <a:buFont typeface="Wingdings" charset="2"/>
              <a:buChar char="Ø"/>
            </a:pPr>
            <a:r>
              <a:rPr lang="en-US" dirty="0"/>
              <a:t>Using  word cloud will help when the reviews are pertaining to a particular event or a person.</a:t>
            </a:r>
          </a:p>
          <a:p>
            <a:pPr marL="285750" indent="-285750">
              <a:buFont typeface="Wingdings" charset="2"/>
              <a:buChar char="Ø"/>
            </a:pPr>
            <a:r>
              <a:rPr lang="en-US" dirty="0"/>
              <a:t>The question about longer reviews adding up to the positive/negative score will have to addressed.</a:t>
            </a:r>
          </a:p>
          <a:p>
            <a:pPr marL="285750" indent="-285750">
              <a:buFont typeface="Wingdings" charset="2"/>
              <a:buChar char="Ø"/>
            </a:pPr>
            <a:r>
              <a:rPr lang="en-US" dirty="0"/>
              <a:t>Problem with </a:t>
            </a:r>
            <a:r>
              <a:rPr lang="en-US" dirty="0" err="1"/>
              <a:t>Mxnet</a:t>
            </a:r>
            <a:r>
              <a:rPr lang="en-US" dirty="0"/>
              <a:t> needs to be addressed.</a:t>
            </a:r>
          </a:p>
          <a:p>
            <a:pPr marL="285750" indent="-285750">
              <a:buFont typeface="Wingdings" charset="2"/>
              <a:buChar char="Ø"/>
            </a:pPr>
            <a:r>
              <a:rPr lang="en-US" dirty="0"/>
              <a:t>Analysis should be done to identify which deep learning algorithm has to be used for a particular case.</a:t>
            </a:r>
          </a:p>
          <a:p>
            <a:pPr marL="285750" indent="-285750">
              <a:buFont typeface="Wingdings" charset="2"/>
              <a:buChar char="Ø"/>
            </a:pPr>
            <a:r>
              <a:rPr lang="en-US" dirty="0"/>
              <a:t>Code to avoid the bot detection should be included to enable efficient scrapping.</a:t>
            </a:r>
          </a:p>
          <a:p>
            <a:pPr marL="285750" indent="-285750">
              <a:buFont typeface="Wingdings" charset="2"/>
              <a:buChar char="Ø"/>
            </a:pPr>
            <a:r>
              <a:rPr lang="en-US" dirty="0"/>
              <a:t>Using deep learning techniques gives us significantly high accuracy as compared to the other models we have learnt before.</a:t>
            </a:r>
          </a:p>
          <a:p>
            <a:pPr marL="285750" indent="-285750">
              <a:buFont typeface="Wingdings" charset="2"/>
              <a:buChar char="Ø"/>
            </a:pPr>
            <a:r>
              <a:rPr lang="en-US" dirty="0"/>
              <a:t>So KEEP LEARNING &lt;- DEEP LEARNING</a:t>
            </a:r>
          </a:p>
          <a:p>
            <a:pPr marL="285750" indent="-285750">
              <a:buFont typeface="Wingdings" charset="2"/>
              <a:buChar char="Ø"/>
            </a:pPr>
            <a:endParaRPr lang="en-US" dirty="0"/>
          </a:p>
          <a:p>
            <a:pPr marL="285750" indent="-285750">
              <a:buFont typeface="Wingdings" charset="2"/>
              <a:buChar char="Ø"/>
            </a:pPr>
            <a:endParaRPr lang="en-US" dirty="0"/>
          </a:p>
          <a:p>
            <a:endParaRPr lang="en-US" dirty="0"/>
          </a:p>
        </p:txBody>
      </p:sp>
    </p:spTree>
    <p:extLst>
      <p:ext uri="{BB962C8B-B14F-4D97-AF65-F5344CB8AC3E}">
        <p14:creationId xmlns:p14="http://schemas.microsoft.com/office/powerpoint/2010/main" val="1543195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p:cNvSpPr/>
          <p:nvPr/>
        </p:nvSpPr>
        <p:spPr>
          <a:xfrm rot="10800000">
            <a:off x="1368" y="6335932"/>
            <a:ext cx="12192000" cy="508000"/>
          </a:xfrm>
          <a:prstGeom prst="r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a:off x="0" y="6350000"/>
            <a:ext cx="12192000" cy="50800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119293" y="2810608"/>
            <a:ext cx="5507307" cy="1107996"/>
          </a:xfrm>
          <a:prstGeom prst="rect">
            <a:avLst/>
          </a:prstGeom>
          <a:noFill/>
        </p:spPr>
        <p:txBody>
          <a:bodyPr wrap="square" rtlCol="0">
            <a:spAutoFit/>
          </a:bodyPr>
          <a:lstStyle/>
          <a:p>
            <a:r>
              <a:rPr lang="en-US" sz="6600" b="1" dirty="0"/>
              <a:t>Thank You!</a:t>
            </a:r>
          </a:p>
        </p:txBody>
      </p:sp>
      <p:sp>
        <p:nvSpPr>
          <p:cNvPr id="9" name="Rectangle 8"/>
          <p:cNvSpPr/>
          <p:nvPr/>
        </p:nvSpPr>
        <p:spPr>
          <a:xfrm>
            <a:off x="0" y="844058"/>
            <a:ext cx="12179300" cy="1828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0048672" y="168812"/>
            <a:ext cx="2013626" cy="513113"/>
          </a:xfrm>
          <a:prstGeom prst="rect">
            <a:avLst/>
          </a:prstGeom>
        </p:spPr>
      </p:pic>
    </p:spTree>
    <p:extLst>
      <p:ext uri="{BB962C8B-B14F-4D97-AF65-F5344CB8AC3E}">
        <p14:creationId xmlns:p14="http://schemas.microsoft.com/office/powerpoint/2010/main" val="35296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p:cNvSpPr/>
          <p:nvPr/>
        </p:nvSpPr>
        <p:spPr>
          <a:xfrm rot="10800000">
            <a:off x="1368" y="6335932"/>
            <a:ext cx="12192000" cy="508000"/>
          </a:xfrm>
          <a:prstGeom prst="r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Triangle 5"/>
          <p:cNvSpPr/>
          <p:nvPr/>
        </p:nvSpPr>
        <p:spPr>
          <a:xfrm>
            <a:off x="0" y="6350000"/>
            <a:ext cx="12192000" cy="50800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0" y="844058"/>
            <a:ext cx="12179300" cy="1828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436098" y="168812"/>
            <a:ext cx="3277773" cy="646331"/>
          </a:xfrm>
          <a:prstGeom prst="rect">
            <a:avLst/>
          </a:prstGeom>
          <a:noFill/>
        </p:spPr>
        <p:txBody>
          <a:bodyPr wrap="square" rtlCol="0">
            <a:spAutoFit/>
          </a:bodyPr>
          <a:lstStyle/>
          <a:p>
            <a:r>
              <a:rPr lang="en-US" sz="3600" b="1" dirty="0"/>
              <a:t>Overview</a:t>
            </a:r>
          </a:p>
        </p:txBody>
      </p:sp>
      <p:grpSp>
        <p:nvGrpSpPr>
          <p:cNvPr id="23" name="Group 22"/>
          <p:cNvGrpSpPr/>
          <p:nvPr/>
        </p:nvGrpSpPr>
        <p:grpSpPr>
          <a:xfrm>
            <a:off x="819247" y="2725415"/>
            <a:ext cx="10751823" cy="1825190"/>
            <a:chOff x="819247" y="2712715"/>
            <a:chExt cx="10751823" cy="1825190"/>
          </a:xfrm>
        </p:grpSpPr>
        <p:sp>
          <p:nvSpPr>
            <p:cNvPr id="5" name="Snip Single Corner Rectangle 4"/>
            <p:cNvSpPr/>
            <p:nvPr/>
          </p:nvSpPr>
          <p:spPr>
            <a:xfrm>
              <a:off x="819247" y="2712715"/>
              <a:ext cx="2067951" cy="1818250"/>
            </a:xfrm>
            <a:prstGeom prst="snip1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Introduction</a:t>
              </a:r>
            </a:p>
          </p:txBody>
        </p:sp>
        <p:sp>
          <p:nvSpPr>
            <p:cNvPr id="21" name="Snip Single Corner Rectangle 20"/>
            <p:cNvSpPr/>
            <p:nvPr/>
          </p:nvSpPr>
          <p:spPr>
            <a:xfrm>
              <a:off x="3713871" y="2719655"/>
              <a:ext cx="2067951" cy="1818250"/>
            </a:xfrm>
            <a:prstGeom prst="snip1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 Analysis</a:t>
              </a:r>
            </a:p>
          </p:txBody>
        </p:sp>
        <p:sp>
          <p:nvSpPr>
            <p:cNvPr id="22" name="Snip Single Corner Rectangle 21"/>
            <p:cNvSpPr/>
            <p:nvPr/>
          </p:nvSpPr>
          <p:spPr>
            <a:xfrm>
              <a:off x="9503119" y="2719655"/>
              <a:ext cx="2067951" cy="1818250"/>
            </a:xfrm>
            <a:prstGeom prst="snip1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Next Steps</a:t>
              </a:r>
            </a:p>
          </p:txBody>
        </p:sp>
      </p:grpSp>
      <p:pic>
        <p:nvPicPr>
          <p:cNvPr id="11" name="Picture 10"/>
          <p:cNvPicPr>
            <a:picLocks noChangeAspect="1"/>
          </p:cNvPicPr>
          <p:nvPr/>
        </p:nvPicPr>
        <p:blipFill>
          <a:blip r:embed="rId2"/>
          <a:stretch>
            <a:fillRect/>
          </a:stretch>
        </p:blipFill>
        <p:spPr>
          <a:xfrm>
            <a:off x="10048672" y="168812"/>
            <a:ext cx="2013626" cy="513113"/>
          </a:xfrm>
          <a:prstGeom prst="rect">
            <a:avLst/>
          </a:prstGeom>
        </p:spPr>
      </p:pic>
      <p:sp>
        <p:nvSpPr>
          <p:cNvPr id="12" name="Snip Single Corner Rectangle 21"/>
          <p:cNvSpPr/>
          <p:nvPr/>
        </p:nvSpPr>
        <p:spPr>
          <a:xfrm>
            <a:off x="6608495" y="2772310"/>
            <a:ext cx="2067951" cy="1818250"/>
          </a:xfrm>
          <a:prstGeom prst="snip1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Deep Learning</a:t>
            </a:r>
          </a:p>
        </p:txBody>
      </p:sp>
    </p:spTree>
    <p:extLst>
      <p:ext uri="{BB962C8B-B14F-4D97-AF65-F5344CB8AC3E}">
        <p14:creationId xmlns:p14="http://schemas.microsoft.com/office/powerpoint/2010/main" val="186365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p:cNvSpPr/>
          <p:nvPr/>
        </p:nvSpPr>
        <p:spPr>
          <a:xfrm rot="10800000">
            <a:off x="1368" y="6335932"/>
            <a:ext cx="12192000" cy="508000"/>
          </a:xfrm>
          <a:prstGeom prst="r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Triangle 5"/>
          <p:cNvSpPr/>
          <p:nvPr/>
        </p:nvSpPr>
        <p:spPr>
          <a:xfrm>
            <a:off x="0" y="6350000"/>
            <a:ext cx="12192000" cy="50800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0" y="844058"/>
            <a:ext cx="12179300" cy="1828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436098" y="168812"/>
            <a:ext cx="3277773" cy="646331"/>
          </a:xfrm>
          <a:prstGeom prst="rect">
            <a:avLst/>
          </a:prstGeom>
          <a:noFill/>
        </p:spPr>
        <p:txBody>
          <a:bodyPr wrap="square" rtlCol="0">
            <a:spAutoFit/>
          </a:bodyPr>
          <a:lstStyle/>
          <a:p>
            <a:r>
              <a:rPr lang="en-US" sz="3600" b="1" dirty="0"/>
              <a:t>Introduction</a:t>
            </a:r>
          </a:p>
        </p:txBody>
      </p:sp>
      <p:graphicFrame>
        <p:nvGraphicFramePr>
          <p:cNvPr id="5" name="Diagram 4"/>
          <p:cNvGraphicFramePr/>
          <p:nvPr>
            <p:extLst>
              <p:ext uri="{D42A27DB-BD31-4B8C-83A1-F6EECF244321}">
                <p14:modId xmlns:p14="http://schemas.microsoft.com/office/powerpoint/2010/main" val="3306609017"/>
              </p:ext>
            </p:extLst>
          </p:nvPr>
        </p:nvGraphicFramePr>
        <p:xfrm>
          <a:off x="587472" y="1055854"/>
          <a:ext cx="11004355" cy="5006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048672" y="168812"/>
            <a:ext cx="2013626" cy="513113"/>
          </a:xfrm>
          <a:prstGeom prst="rect">
            <a:avLst/>
          </a:prstGeom>
        </p:spPr>
      </p:pic>
    </p:spTree>
    <p:extLst>
      <p:ext uri="{BB962C8B-B14F-4D97-AF65-F5344CB8AC3E}">
        <p14:creationId xmlns:p14="http://schemas.microsoft.com/office/powerpoint/2010/main" val="10619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p:cNvSpPr/>
          <p:nvPr/>
        </p:nvSpPr>
        <p:spPr>
          <a:xfrm rot="10800000">
            <a:off x="1368" y="6335932"/>
            <a:ext cx="12192000" cy="508000"/>
          </a:xfrm>
          <a:prstGeom prst="r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a:off x="0" y="6350000"/>
            <a:ext cx="12192000" cy="50800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844058"/>
            <a:ext cx="12179300" cy="1828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36098" y="168812"/>
            <a:ext cx="3277773" cy="646331"/>
          </a:xfrm>
          <a:prstGeom prst="rect">
            <a:avLst/>
          </a:prstGeom>
          <a:noFill/>
        </p:spPr>
        <p:txBody>
          <a:bodyPr wrap="square" rtlCol="0">
            <a:spAutoFit/>
          </a:bodyPr>
          <a:lstStyle/>
          <a:p>
            <a:r>
              <a:rPr lang="en-US" sz="3600" b="1" dirty="0"/>
              <a:t>Introduction</a:t>
            </a:r>
          </a:p>
        </p:txBody>
      </p:sp>
      <p:sp>
        <p:nvSpPr>
          <p:cNvPr id="4" name="TextBox 3"/>
          <p:cNvSpPr txBox="1"/>
          <p:nvPr/>
        </p:nvSpPr>
        <p:spPr>
          <a:xfrm>
            <a:off x="436098" y="1707502"/>
            <a:ext cx="11404449" cy="3970318"/>
          </a:xfrm>
          <a:prstGeom prst="rect">
            <a:avLst/>
          </a:prstGeom>
          <a:noFill/>
        </p:spPr>
        <p:txBody>
          <a:bodyPr wrap="square" rtlCol="0">
            <a:spAutoFit/>
          </a:bodyPr>
          <a:lstStyle/>
          <a:p>
            <a:r>
              <a:rPr lang="en-US" b="1" dirty="0"/>
              <a:t>Why perform text analytics o reviews?</a:t>
            </a:r>
          </a:p>
          <a:p>
            <a:pPr marL="285750" indent="-285750">
              <a:buFont typeface="Wingdings" panose="05000000000000000000" pitchFamily="2" charset="2"/>
              <a:buChar char="Ø"/>
            </a:pPr>
            <a:r>
              <a:rPr lang="en-US" dirty="0">
                <a:solidFill>
                  <a:schemeClr val="dk1"/>
                </a:solidFill>
                <a:ea typeface="Calibri"/>
                <a:cs typeface="Calibri"/>
                <a:sym typeface="Calibri"/>
              </a:rPr>
              <a:t>Web scraping means to extract data from the websites. </a:t>
            </a:r>
          </a:p>
          <a:p>
            <a:pPr marL="285750" indent="-285750">
              <a:buFont typeface="Wingdings" panose="05000000000000000000" pitchFamily="2" charset="2"/>
              <a:buChar char="Ø"/>
            </a:pPr>
            <a:r>
              <a:rPr lang="en-US" dirty="0"/>
              <a:t>The data can be related to any entity , product, person or emotions.</a:t>
            </a:r>
          </a:p>
          <a:p>
            <a:pPr marL="285750" indent="-285750">
              <a:buFont typeface="Wingdings" panose="05000000000000000000" pitchFamily="2" charset="2"/>
              <a:buChar char="Ø"/>
            </a:pPr>
            <a:r>
              <a:rPr lang="en-US" dirty="0"/>
              <a:t>In the project I have scrapped the reviews data from Amazon website for Amazon Kindle paperwhite e-reader.</a:t>
            </a:r>
          </a:p>
          <a:p>
            <a:pPr marL="285750" indent="-285750">
              <a:buFont typeface="Wingdings" panose="05000000000000000000" pitchFamily="2" charset="2"/>
              <a:buChar char="Ø"/>
            </a:pPr>
            <a:r>
              <a:rPr lang="en-US" dirty="0"/>
              <a:t>This will allow us to understand the </a:t>
            </a:r>
            <a:r>
              <a:rPr lang="en-US" b="1" dirty="0"/>
              <a:t>success or failure of the product, customer satisfaction</a:t>
            </a:r>
            <a:r>
              <a:rPr lang="en-US" dirty="0"/>
              <a:t> and will help the company decide on what changes have to be implemented to eliminate the issue if any.</a:t>
            </a:r>
          </a:p>
          <a:p>
            <a:endParaRPr lang="en-US" dirty="0"/>
          </a:p>
          <a:p>
            <a:pPr marL="285750" indent="-285750">
              <a:buFont typeface="Wingdings" panose="05000000000000000000" pitchFamily="2" charset="2"/>
              <a:buChar char="Ø"/>
            </a:pPr>
            <a:endParaRPr lang="en-US" dirty="0"/>
          </a:p>
          <a:p>
            <a:r>
              <a:rPr lang="en-US" b="1" dirty="0"/>
              <a:t>Dataset :</a:t>
            </a:r>
          </a:p>
          <a:p>
            <a:pPr marL="285750" indent="-285750">
              <a:buFont typeface="Wingdings" panose="05000000000000000000" pitchFamily="2" charset="2"/>
              <a:buChar char="Ø"/>
            </a:pPr>
            <a:r>
              <a:rPr lang="en-US" dirty="0"/>
              <a:t>We will be analyzing over a 3760 reviews for this product.</a:t>
            </a:r>
          </a:p>
          <a:p>
            <a:pPr marL="285750" indent="-285750">
              <a:buFont typeface="Wingdings" panose="05000000000000000000" pitchFamily="2" charset="2"/>
              <a:buChar char="Ø"/>
            </a:pPr>
            <a:r>
              <a:rPr lang="en-US" dirty="0"/>
              <a:t>Since it is an amazon product sold majorly on the company’s website the reviews provided on the website can be assumed to reflect the majority of the users and hence can be accurately used to judge the products performance.</a:t>
            </a:r>
          </a:p>
          <a:p>
            <a:endParaRPr lang="en-US" b="1" dirty="0"/>
          </a:p>
          <a:p>
            <a:pPr marL="285750" indent="-285750">
              <a:buFont typeface="Arial" panose="020B0604020202020204" pitchFamily="34" charset="0"/>
              <a:buChar char="•"/>
            </a:pPr>
            <a:endParaRPr lang="en-US" dirty="0"/>
          </a:p>
        </p:txBody>
      </p:sp>
      <p:pic>
        <p:nvPicPr>
          <p:cNvPr id="10" name="Picture 9"/>
          <p:cNvPicPr>
            <a:picLocks noChangeAspect="1"/>
          </p:cNvPicPr>
          <p:nvPr/>
        </p:nvPicPr>
        <p:blipFill>
          <a:blip r:embed="rId3"/>
          <a:stretch>
            <a:fillRect/>
          </a:stretch>
        </p:blipFill>
        <p:spPr>
          <a:xfrm>
            <a:off x="10048672" y="168812"/>
            <a:ext cx="2013626" cy="513113"/>
          </a:xfrm>
          <a:prstGeom prst="rect">
            <a:avLst/>
          </a:prstGeom>
        </p:spPr>
      </p:pic>
    </p:spTree>
    <p:extLst>
      <p:ext uri="{BB962C8B-B14F-4D97-AF65-F5344CB8AC3E}">
        <p14:creationId xmlns:p14="http://schemas.microsoft.com/office/powerpoint/2010/main" val="316218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p:cNvSpPr/>
          <p:nvPr/>
        </p:nvSpPr>
        <p:spPr>
          <a:xfrm rot="10800000">
            <a:off x="1368" y="6335932"/>
            <a:ext cx="12192000" cy="508000"/>
          </a:xfrm>
          <a:prstGeom prst="r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a:off x="0" y="6350000"/>
            <a:ext cx="12192000" cy="50800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844058"/>
            <a:ext cx="12179300" cy="1828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36098" y="131489"/>
            <a:ext cx="7084375" cy="646331"/>
          </a:xfrm>
          <a:prstGeom prst="rect">
            <a:avLst/>
          </a:prstGeom>
          <a:noFill/>
        </p:spPr>
        <p:txBody>
          <a:bodyPr wrap="square" rtlCol="0">
            <a:spAutoFit/>
          </a:bodyPr>
          <a:lstStyle/>
          <a:p>
            <a:r>
              <a:rPr lang="en-US" sz="3600" b="1" dirty="0"/>
              <a:t>Web Scrapping</a:t>
            </a:r>
          </a:p>
        </p:txBody>
      </p:sp>
      <p:sp>
        <p:nvSpPr>
          <p:cNvPr id="4" name="TextBox 3"/>
          <p:cNvSpPr txBox="1"/>
          <p:nvPr/>
        </p:nvSpPr>
        <p:spPr>
          <a:xfrm>
            <a:off x="268458" y="1189072"/>
            <a:ext cx="11404449" cy="1477328"/>
          </a:xfrm>
          <a:prstGeom prst="rect">
            <a:avLst/>
          </a:prstGeom>
          <a:noFill/>
        </p:spPr>
        <p:txBody>
          <a:bodyPr wrap="square" rtlCol="0">
            <a:spAutoFit/>
          </a:bodyPr>
          <a:lstStyle/>
          <a:p>
            <a:endParaRPr lang="en-US" b="1" dirty="0"/>
          </a:p>
          <a:p>
            <a:pPr marL="285750" indent="-285750">
              <a:buFont typeface="Wingdings" panose="05000000000000000000" pitchFamily="2" charset="2"/>
              <a:buChar char="Ø"/>
            </a:pPr>
            <a:r>
              <a:rPr lang="en-US" dirty="0"/>
              <a:t>We have scrapped the data about the reviews for Amazon kindle paperwhite from the website</a:t>
            </a:r>
          </a:p>
          <a:p>
            <a:pPr marL="285750" indent="-285750">
              <a:buFont typeface="Wingdings" panose="05000000000000000000" pitchFamily="2" charset="2"/>
              <a:buChar char="Ø"/>
            </a:pPr>
            <a:r>
              <a:rPr lang="en-US" dirty="0">
                <a:solidFill>
                  <a:schemeClr val="dk1"/>
                </a:solidFill>
                <a:ea typeface="Calibri"/>
                <a:cs typeface="Calibri"/>
                <a:sym typeface="Calibri"/>
              </a:rPr>
              <a:t>The </a:t>
            </a:r>
            <a:r>
              <a:rPr lang="en-US" dirty="0" err="1">
                <a:solidFill>
                  <a:schemeClr val="dk1"/>
                </a:solidFill>
                <a:ea typeface="Calibri"/>
                <a:cs typeface="Calibri"/>
                <a:sym typeface="Calibri"/>
              </a:rPr>
              <a:t>rvest</a:t>
            </a:r>
            <a:r>
              <a:rPr lang="en-US" dirty="0">
                <a:solidFill>
                  <a:schemeClr val="dk1"/>
                </a:solidFill>
                <a:ea typeface="Calibri"/>
                <a:cs typeface="Calibri"/>
                <a:sym typeface="Calibri"/>
              </a:rPr>
              <a:t> package is used to perform scraping thus making it easier to scrape the data from the html web pages</a:t>
            </a:r>
            <a:r>
              <a:rPr lang="en-US" dirty="0"/>
              <a:t>.</a:t>
            </a:r>
          </a:p>
          <a:p>
            <a:endParaRPr lang="en-US" dirty="0"/>
          </a:p>
          <a:p>
            <a:endParaRPr lang="en-US" dirty="0"/>
          </a:p>
        </p:txBody>
      </p:sp>
      <p:pic>
        <p:nvPicPr>
          <p:cNvPr id="10" name="Picture 9"/>
          <p:cNvPicPr>
            <a:picLocks noChangeAspect="1"/>
          </p:cNvPicPr>
          <p:nvPr/>
        </p:nvPicPr>
        <p:blipFill>
          <a:blip r:embed="rId3"/>
          <a:stretch>
            <a:fillRect/>
          </a:stretch>
        </p:blipFill>
        <p:spPr>
          <a:xfrm>
            <a:off x="10048672" y="168812"/>
            <a:ext cx="2013626" cy="513113"/>
          </a:xfrm>
          <a:prstGeom prst="rect">
            <a:avLst/>
          </a:prstGeom>
        </p:spPr>
      </p:pic>
      <p:pic>
        <p:nvPicPr>
          <p:cNvPr id="9" name="Picture 8"/>
          <p:cNvPicPr>
            <a:picLocks noChangeAspect="1"/>
          </p:cNvPicPr>
          <p:nvPr/>
        </p:nvPicPr>
        <p:blipFill>
          <a:blip r:embed="rId4"/>
          <a:stretch>
            <a:fillRect/>
          </a:stretch>
        </p:blipFill>
        <p:spPr>
          <a:xfrm>
            <a:off x="2320225" y="2432769"/>
            <a:ext cx="7300913" cy="2886075"/>
          </a:xfrm>
          <a:prstGeom prst="rect">
            <a:avLst/>
          </a:prstGeom>
        </p:spPr>
      </p:pic>
    </p:spTree>
    <p:extLst>
      <p:ext uri="{BB962C8B-B14F-4D97-AF65-F5344CB8AC3E}">
        <p14:creationId xmlns:p14="http://schemas.microsoft.com/office/powerpoint/2010/main" val="158504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p:cNvSpPr/>
          <p:nvPr/>
        </p:nvSpPr>
        <p:spPr>
          <a:xfrm rot="10800000">
            <a:off x="1368" y="6335932"/>
            <a:ext cx="12192000" cy="508000"/>
          </a:xfrm>
          <a:prstGeom prst="r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a:off x="0" y="6350000"/>
            <a:ext cx="12192000" cy="50800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844058"/>
            <a:ext cx="12179300" cy="1828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36098" y="150151"/>
            <a:ext cx="4191886" cy="646331"/>
          </a:xfrm>
          <a:prstGeom prst="rect">
            <a:avLst/>
          </a:prstGeom>
          <a:noFill/>
        </p:spPr>
        <p:txBody>
          <a:bodyPr wrap="square" rtlCol="0">
            <a:spAutoFit/>
          </a:bodyPr>
          <a:lstStyle/>
          <a:p>
            <a:r>
              <a:rPr lang="en-US" sz="3600" b="1" dirty="0"/>
              <a:t>Sentiment Analysis</a:t>
            </a:r>
          </a:p>
        </p:txBody>
      </p:sp>
      <p:pic>
        <p:nvPicPr>
          <p:cNvPr id="9" name="Picture 8"/>
          <p:cNvPicPr>
            <a:picLocks noChangeAspect="1"/>
          </p:cNvPicPr>
          <p:nvPr/>
        </p:nvPicPr>
        <p:blipFill>
          <a:blip r:embed="rId3"/>
          <a:stretch>
            <a:fillRect/>
          </a:stretch>
        </p:blipFill>
        <p:spPr>
          <a:xfrm>
            <a:off x="10048672" y="168812"/>
            <a:ext cx="2013626" cy="513113"/>
          </a:xfrm>
          <a:prstGeom prst="rect">
            <a:avLst/>
          </a:prstGeom>
        </p:spPr>
      </p:pic>
      <p:sp>
        <p:nvSpPr>
          <p:cNvPr id="12" name="Rectangle 11"/>
          <p:cNvSpPr/>
          <p:nvPr/>
        </p:nvSpPr>
        <p:spPr>
          <a:xfrm>
            <a:off x="436098" y="1217550"/>
            <a:ext cx="4753122" cy="5487656"/>
          </a:xfrm>
          <a:prstGeom prst="rect">
            <a:avLst/>
          </a:prstGeom>
        </p:spPr>
        <p:txBody>
          <a:bodyPr wrap="square">
            <a:spAutoFit/>
          </a:bodyPr>
          <a:lstStyle/>
          <a:p>
            <a:pPr marL="228600" lvl="0" indent="-228600">
              <a:lnSpc>
                <a:spcPct val="70000"/>
              </a:lnSpc>
              <a:buClr>
                <a:schemeClr val="dk1"/>
              </a:buClr>
              <a:buSzPct val="99615"/>
              <a:buFont typeface="Arial"/>
              <a:buChar char="•"/>
            </a:pPr>
            <a:endParaRPr lang="en-US" dirty="0">
              <a:solidFill>
                <a:schemeClr val="dk1"/>
              </a:solidFill>
              <a:ea typeface="Calibri"/>
              <a:cs typeface="Calibri"/>
              <a:sym typeface="Calibri"/>
            </a:endParaRPr>
          </a:p>
          <a:p>
            <a:pPr marL="228600" lvl="0" indent="-228600">
              <a:lnSpc>
                <a:spcPct val="70000"/>
              </a:lnSpc>
              <a:buClr>
                <a:schemeClr val="dk1"/>
              </a:buClr>
              <a:buSzPct val="99615"/>
              <a:buFont typeface="Arial"/>
              <a:buChar char="•"/>
            </a:pPr>
            <a:endParaRPr lang="en-US" dirty="0">
              <a:solidFill>
                <a:schemeClr val="dk1"/>
              </a:solidFill>
              <a:ea typeface="Calibri"/>
              <a:cs typeface="Calibri"/>
              <a:sym typeface="Calibri"/>
            </a:endParaRPr>
          </a:p>
          <a:p>
            <a:pPr marL="285750" lvl="0" indent="-285750">
              <a:lnSpc>
                <a:spcPct val="70000"/>
              </a:lnSpc>
              <a:buClr>
                <a:schemeClr val="dk1"/>
              </a:buClr>
              <a:buSzPct val="99615"/>
              <a:buFont typeface="Wingdings" panose="05000000000000000000" pitchFamily="2" charset="2"/>
              <a:buChar char="Ø"/>
            </a:pPr>
            <a:r>
              <a:rPr lang="en-US" dirty="0">
                <a:solidFill>
                  <a:schemeClr val="dk1"/>
                </a:solidFill>
                <a:ea typeface="Calibri"/>
                <a:cs typeface="Calibri"/>
                <a:sym typeface="Calibri"/>
              </a:rPr>
              <a:t>Sentiment analysis is natural language processing technique that is used to extract subjective information from the scraped text and determine the positive and negative sentiments attached to the text.</a:t>
            </a:r>
          </a:p>
          <a:p>
            <a:pPr marL="285750" lvl="0" indent="-285750">
              <a:lnSpc>
                <a:spcPct val="70000"/>
              </a:lnSpc>
              <a:spcBef>
                <a:spcPts val="1000"/>
              </a:spcBef>
              <a:buClr>
                <a:schemeClr val="dk1"/>
              </a:buClr>
              <a:buSzPct val="99615"/>
              <a:buFont typeface="Wingdings" panose="05000000000000000000" pitchFamily="2" charset="2"/>
              <a:buChar char="Ø"/>
            </a:pPr>
            <a:r>
              <a:rPr lang="en-US" dirty="0">
                <a:solidFill>
                  <a:schemeClr val="dk1"/>
                </a:solidFill>
                <a:ea typeface="Calibri"/>
                <a:cs typeface="Calibri"/>
                <a:sym typeface="Calibri"/>
              </a:rPr>
              <a:t>Stemming and Tokenization was performed.</a:t>
            </a:r>
          </a:p>
          <a:p>
            <a:pPr marL="285750" indent="-285750">
              <a:lnSpc>
                <a:spcPct val="70000"/>
              </a:lnSpc>
              <a:spcBef>
                <a:spcPts val="1000"/>
              </a:spcBef>
              <a:buClr>
                <a:schemeClr val="dk1"/>
              </a:buClr>
              <a:buSzPct val="99615"/>
              <a:buFont typeface="Wingdings" panose="05000000000000000000" pitchFamily="2" charset="2"/>
              <a:buChar char="Ø"/>
            </a:pPr>
            <a:r>
              <a:rPr lang="en-US" dirty="0">
                <a:solidFill>
                  <a:schemeClr val="dk1"/>
                </a:solidFill>
                <a:ea typeface="Calibri"/>
                <a:cs typeface="Calibri"/>
                <a:sym typeface="Calibri"/>
              </a:rPr>
              <a:t>Converting all characters to lower case and Text Trimming : removal of unwanted heading and tailing spaces, punctuations, digits and other URL links.</a:t>
            </a:r>
          </a:p>
          <a:p>
            <a:pPr marL="285750" indent="-285750">
              <a:lnSpc>
                <a:spcPct val="70000"/>
              </a:lnSpc>
              <a:spcBef>
                <a:spcPts val="1000"/>
              </a:spcBef>
              <a:buClr>
                <a:schemeClr val="dk1"/>
              </a:buClr>
              <a:buSzPct val="99615"/>
              <a:buFont typeface="Wingdings" panose="05000000000000000000" pitchFamily="2" charset="2"/>
              <a:buChar char="Ø"/>
            </a:pPr>
            <a:r>
              <a:rPr lang="en-US" dirty="0">
                <a:solidFill>
                  <a:schemeClr val="dk1"/>
                </a:solidFill>
                <a:ea typeface="Calibri"/>
                <a:cs typeface="Calibri"/>
                <a:sym typeface="Calibri"/>
              </a:rPr>
              <a:t>Corpus  Created is compared with the positive and the negative words of the lexicon dataset to determine the scores of the positives and negatives.</a:t>
            </a:r>
          </a:p>
          <a:p>
            <a:pPr marL="285750" indent="-285750">
              <a:lnSpc>
                <a:spcPct val="70000"/>
              </a:lnSpc>
              <a:spcBef>
                <a:spcPts val="1000"/>
              </a:spcBef>
              <a:buClr>
                <a:schemeClr val="dk1"/>
              </a:buClr>
              <a:buSzPct val="99615"/>
              <a:buFont typeface="Wingdings" panose="05000000000000000000" pitchFamily="2" charset="2"/>
              <a:buChar char="Ø"/>
            </a:pPr>
            <a:r>
              <a:rPr lang="en-US" dirty="0">
                <a:solidFill>
                  <a:schemeClr val="dk1"/>
                </a:solidFill>
                <a:ea typeface="Calibri"/>
                <a:cs typeface="Calibri"/>
                <a:sym typeface="Calibri"/>
              </a:rPr>
              <a:t>Comparing the corpus containing the reviews review with both the positive and the negative lexicon dataset.</a:t>
            </a:r>
          </a:p>
          <a:p>
            <a:pPr>
              <a:lnSpc>
                <a:spcPct val="70000"/>
              </a:lnSpc>
              <a:spcBef>
                <a:spcPts val="1000"/>
              </a:spcBef>
              <a:buClr>
                <a:schemeClr val="dk1"/>
              </a:buClr>
              <a:buSzPct val="99615"/>
            </a:pPr>
            <a:endParaRPr lang="en-US" dirty="0">
              <a:solidFill>
                <a:schemeClr val="dk1"/>
              </a:solidFill>
              <a:ea typeface="Calibri"/>
              <a:cs typeface="Calibri"/>
              <a:sym typeface="Calibri"/>
            </a:endParaRPr>
          </a:p>
          <a:p>
            <a:pPr marL="285750" lvl="0" indent="-285750">
              <a:lnSpc>
                <a:spcPct val="70000"/>
              </a:lnSpc>
              <a:spcBef>
                <a:spcPts val="1000"/>
              </a:spcBef>
              <a:buClr>
                <a:schemeClr val="dk1"/>
              </a:buClr>
              <a:buSzPct val="99615"/>
              <a:buFont typeface="Wingdings" panose="05000000000000000000" pitchFamily="2" charset="2"/>
              <a:buChar char="Ø"/>
            </a:pPr>
            <a:endParaRPr lang="en-US" dirty="0">
              <a:solidFill>
                <a:schemeClr val="dk1"/>
              </a:solidFill>
              <a:ea typeface="Calibri"/>
              <a:cs typeface="Calibri"/>
              <a:sym typeface="Calibri"/>
            </a:endParaRPr>
          </a:p>
          <a:p>
            <a:endParaRPr lang="en-US" dirty="0"/>
          </a:p>
          <a:p>
            <a:endParaRPr lang="en-US" dirty="0"/>
          </a:p>
        </p:txBody>
      </p:sp>
      <p:pic>
        <p:nvPicPr>
          <p:cNvPr id="10" name="Picture 9"/>
          <p:cNvPicPr>
            <a:picLocks noChangeAspect="1"/>
          </p:cNvPicPr>
          <p:nvPr/>
        </p:nvPicPr>
        <p:blipFill>
          <a:blip r:embed="rId4"/>
          <a:stretch>
            <a:fillRect/>
          </a:stretch>
        </p:blipFill>
        <p:spPr>
          <a:xfrm>
            <a:off x="6050280" y="1490741"/>
            <a:ext cx="4876483" cy="4572000"/>
          </a:xfrm>
          <a:prstGeom prst="rect">
            <a:avLst/>
          </a:prstGeom>
        </p:spPr>
      </p:pic>
    </p:spTree>
    <p:extLst>
      <p:ext uri="{BB962C8B-B14F-4D97-AF65-F5344CB8AC3E}">
        <p14:creationId xmlns:p14="http://schemas.microsoft.com/office/powerpoint/2010/main" val="193492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p:cNvSpPr/>
          <p:nvPr/>
        </p:nvSpPr>
        <p:spPr>
          <a:xfrm rot="10800000">
            <a:off x="1368" y="6335932"/>
            <a:ext cx="12192000" cy="508000"/>
          </a:xfrm>
          <a:prstGeom prst="r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a:off x="0" y="6350000"/>
            <a:ext cx="12192000" cy="50800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844058"/>
            <a:ext cx="12179300" cy="1828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36098" y="141359"/>
            <a:ext cx="8435340" cy="646331"/>
          </a:xfrm>
          <a:prstGeom prst="rect">
            <a:avLst/>
          </a:prstGeom>
          <a:noFill/>
        </p:spPr>
        <p:txBody>
          <a:bodyPr wrap="square" rtlCol="0">
            <a:spAutoFit/>
          </a:bodyPr>
          <a:lstStyle/>
          <a:p>
            <a:r>
              <a:rPr lang="en-US" sz="3600" b="1" dirty="0"/>
              <a:t>Cleaning the data</a:t>
            </a:r>
          </a:p>
        </p:txBody>
      </p:sp>
      <p:pic>
        <p:nvPicPr>
          <p:cNvPr id="11" name="Picture 10"/>
          <p:cNvPicPr>
            <a:picLocks noChangeAspect="1"/>
          </p:cNvPicPr>
          <p:nvPr/>
        </p:nvPicPr>
        <p:blipFill>
          <a:blip r:embed="rId3"/>
          <a:stretch>
            <a:fillRect/>
          </a:stretch>
        </p:blipFill>
        <p:spPr>
          <a:xfrm>
            <a:off x="10048672" y="168812"/>
            <a:ext cx="2013626" cy="513113"/>
          </a:xfrm>
          <a:prstGeom prst="rect">
            <a:avLst/>
          </a:prstGeom>
        </p:spPr>
      </p:pic>
      <p:sp>
        <p:nvSpPr>
          <p:cNvPr id="7" name="TextBox 6"/>
          <p:cNvSpPr txBox="1"/>
          <p:nvPr/>
        </p:nvSpPr>
        <p:spPr>
          <a:xfrm>
            <a:off x="508075" y="2368461"/>
            <a:ext cx="3850565"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It is critical to clean the data before using it for analysis.</a:t>
            </a:r>
          </a:p>
          <a:p>
            <a:pPr marL="285750" indent="-285750">
              <a:buFont typeface="Wingdings" panose="05000000000000000000" pitchFamily="2" charset="2"/>
              <a:buChar char="Ø"/>
            </a:pPr>
            <a:r>
              <a:rPr lang="en-US" dirty="0"/>
              <a:t>The data contains punctuations, articles and other elements which can clutter our analysis.</a:t>
            </a:r>
          </a:p>
          <a:p>
            <a:pPr marL="285750" indent="-285750">
              <a:buFont typeface="Wingdings" panose="05000000000000000000" pitchFamily="2" charset="2"/>
              <a:buChar char="Ø"/>
            </a:pPr>
            <a:r>
              <a:rPr lang="en-US" dirty="0"/>
              <a:t>The code removes these elements and stores the corpus which can be used for further analysis.</a:t>
            </a:r>
          </a:p>
        </p:txBody>
      </p:sp>
      <p:pic>
        <p:nvPicPr>
          <p:cNvPr id="9" name="Picture 8"/>
          <p:cNvPicPr>
            <a:picLocks noChangeAspect="1"/>
          </p:cNvPicPr>
          <p:nvPr/>
        </p:nvPicPr>
        <p:blipFill>
          <a:blip r:embed="rId4"/>
          <a:stretch>
            <a:fillRect/>
          </a:stretch>
        </p:blipFill>
        <p:spPr>
          <a:xfrm>
            <a:off x="6151042" y="1651478"/>
            <a:ext cx="5238750" cy="3742290"/>
          </a:xfrm>
          <a:prstGeom prst="rect">
            <a:avLst/>
          </a:prstGeom>
        </p:spPr>
      </p:pic>
    </p:spTree>
    <p:extLst>
      <p:ext uri="{BB962C8B-B14F-4D97-AF65-F5344CB8AC3E}">
        <p14:creationId xmlns:p14="http://schemas.microsoft.com/office/powerpoint/2010/main" val="79626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p:cNvSpPr/>
          <p:nvPr/>
        </p:nvSpPr>
        <p:spPr>
          <a:xfrm rot="10800000">
            <a:off x="1368" y="6335932"/>
            <a:ext cx="12192000" cy="508000"/>
          </a:xfrm>
          <a:prstGeom prst="r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a:off x="0" y="6350000"/>
            <a:ext cx="12192000" cy="50800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844058"/>
            <a:ext cx="12179300" cy="1828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36098" y="113906"/>
            <a:ext cx="4191886" cy="646331"/>
          </a:xfrm>
          <a:prstGeom prst="rect">
            <a:avLst/>
          </a:prstGeom>
          <a:noFill/>
        </p:spPr>
        <p:txBody>
          <a:bodyPr wrap="square" rtlCol="0">
            <a:spAutoFit/>
          </a:bodyPr>
          <a:lstStyle/>
          <a:p>
            <a:r>
              <a:rPr lang="en-US" sz="3600" b="1" dirty="0"/>
              <a:t>Output</a:t>
            </a:r>
          </a:p>
        </p:txBody>
      </p:sp>
      <p:pic>
        <p:nvPicPr>
          <p:cNvPr id="12" name="Picture 11"/>
          <p:cNvPicPr>
            <a:picLocks noChangeAspect="1"/>
          </p:cNvPicPr>
          <p:nvPr/>
        </p:nvPicPr>
        <p:blipFill>
          <a:blip r:embed="rId3"/>
          <a:stretch>
            <a:fillRect/>
          </a:stretch>
        </p:blipFill>
        <p:spPr>
          <a:xfrm>
            <a:off x="10048672" y="149006"/>
            <a:ext cx="2013626" cy="590296"/>
          </a:xfrm>
          <a:prstGeom prst="rect">
            <a:avLst/>
          </a:prstGeom>
        </p:spPr>
      </p:pic>
      <p:sp>
        <p:nvSpPr>
          <p:cNvPr id="4" name="TextBox 3"/>
          <p:cNvSpPr txBox="1"/>
          <p:nvPr/>
        </p:nvSpPr>
        <p:spPr>
          <a:xfrm>
            <a:off x="438060" y="1210616"/>
            <a:ext cx="11404449" cy="1588127"/>
          </a:xfrm>
          <a:prstGeom prst="rect">
            <a:avLst/>
          </a:prstGeom>
          <a:noFill/>
        </p:spPr>
        <p:txBody>
          <a:bodyPr wrap="square" rtlCol="0">
            <a:spAutoFit/>
          </a:bodyPr>
          <a:lstStyle/>
          <a:p>
            <a:pPr marL="285750" lvl="0" indent="-285750">
              <a:lnSpc>
                <a:spcPct val="70000"/>
              </a:lnSpc>
              <a:buSzPct val="99615"/>
              <a:buFont typeface="Wingdings" panose="05000000000000000000" pitchFamily="2" charset="2"/>
              <a:buChar char="Ø"/>
            </a:pPr>
            <a:r>
              <a:rPr lang="en-US" dirty="0"/>
              <a:t>Calculate the percentage match of the scores based on the number of matches.</a:t>
            </a:r>
          </a:p>
          <a:p>
            <a:pPr marL="285750" lvl="0" indent="-285750">
              <a:lnSpc>
                <a:spcPct val="70000"/>
              </a:lnSpc>
              <a:buSzPct val="99615"/>
              <a:buFont typeface="Wingdings" panose="05000000000000000000" pitchFamily="2" charset="2"/>
              <a:buChar char="Ø"/>
            </a:pPr>
            <a:r>
              <a:rPr lang="en-US" dirty="0"/>
              <a:t>Obtained the average value of the match score for positive and negative words</a:t>
            </a:r>
          </a:p>
          <a:p>
            <a:pPr marL="342900" indent="-342900">
              <a:buFont typeface="Wingdings" panose="05000000000000000000" pitchFamily="2" charset="2"/>
              <a:buChar char="Ø"/>
            </a:pPr>
            <a:r>
              <a:rPr lang="en-US" dirty="0"/>
              <a:t>This provides us with a visual representation of the sentiments attached to the data and helps in analyzing it by just glancing through the plot.</a:t>
            </a:r>
          </a:p>
          <a:p>
            <a:pPr marL="342900" indent="-342900">
              <a:buFont typeface="Wingdings" panose="05000000000000000000" pitchFamily="2" charset="2"/>
              <a:buChar char="Ø"/>
            </a:pPr>
            <a:r>
              <a:rPr lang="en-US" dirty="0"/>
              <a:t>As can be seen from the plot the count for positive reviews is more and hence its safe to assume that the product is doing well and the customers are satisfied with the performance.</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9058" y="2862452"/>
            <a:ext cx="4541183" cy="3403351"/>
          </a:xfrm>
          <a:prstGeom prst="rect">
            <a:avLst/>
          </a:prstGeom>
        </p:spPr>
      </p:pic>
    </p:spTree>
    <p:extLst>
      <p:ext uri="{BB962C8B-B14F-4D97-AF65-F5344CB8AC3E}">
        <p14:creationId xmlns:p14="http://schemas.microsoft.com/office/powerpoint/2010/main" val="239769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p:cNvSpPr/>
          <p:nvPr/>
        </p:nvSpPr>
        <p:spPr>
          <a:xfrm rot="10800000">
            <a:off x="1368" y="6335932"/>
            <a:ext cx="12192000" cy="508000"/>
          </a:xfrm>
          <a:prstGeom prst="r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a:off x="0" y="6350000"/>
            <a:ext cx="12192000" cy="50800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844058"/>
            <a:ext cx="12179300" cy="1828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36098" y="131490"/>
            <a:ext cx="5972322" cy="646331"/>
          </a:xfrm>
          <a:prstGeom prst="rect">
            <a:avLst/>
          </a:prstGeom>
          <a:noFill/>
        </p:spPr>
        <p:txBody>
          <a:bodyPr wrap="square" rtlCol="0">
            <a:spAutoFit/>
          </a:bodyPr>
          <a:lstStyle/>
          <a:p>
            <a:r>
              <a:rPr lang="en-US" sz="3600" b="1" dirty="0"/>
              <a:t>Deep Learning Algorithms</a:t>
            </a:r>
          </a:p>
        </p:txBody>
      </p:sp>
      <p:pic>
        <p:nvPicPr>
          <p:cNvPr id="14" name="Picture 13"/>
          <p:cNvPicPr>
            <a:picLocks noChangeAspect="1"/>
          </p:cNvPicPr>
          <p:nvPr/>
        </p:nvPicPr>
        <p:blipFill>
          <a:blip r:embed="rId3"/>
          <a:stretch>
            <a:fillRect/>
          </a:stretch>
        </p:blipFill>
        <p:spPr>
          <a:xfrm>
            <a:off x="10048672" y="168812"/>
            <a:ext cx="2013626" cy="513113"/>
          </a:xfrm>
          <a:prstGeom prst="rect">
            <a:avLst/>
          </a:prstGeom>
        </p:spPr>
      </p:pic>
      <p:sp>
        <p:nvSpPr>
          <p:cNvPr id="10" name="TextBox 9"/>
          <p:cNvSpPr txBox="1"/>
          <p:nvPr/>
        </p:nvSpPr>
        <p:spPr>
          <a:xfrm flipH="1">
            <a:off x="892808" y="1735469"/>
            <a:ext cx="4052571"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The second part of the project deals with implementing deep learning algorithms on the </a:t>
            </a:r>
            <a:r>
              <a:rPr lang="en-US" dirty="0" err="1"/>
              <a:t>Mnist</a:t>
            </a:r>
            <a:r>
              <a:rPr lang="en-US" dirty="0"/>
              <a:t> dataset.</a:t>
            </a:r>
          </a:p>
          <a:p>
            <a:pPr marL="285750" indent="-285750">
              <a:buFont typeface="Wingdings" panose="05000000000000000000" pitchFamily="2" charset="2"/>
              <a:buChar char="Ø"/>
            </a:pPr>
            <a:r>
              <a:rPr lang="en-US" dirty="0" err="1"/>
              <a:t>Mnist</a:t>
            </a:r>
            <a:r>
              <a:rPr lang="en-US" dirty="0"/>
              <a:t> dataset contains handwritten numbers between 0 and 9 including both.</a:t>
            </a:r>
          </a:p>
          <a:p>
            <a:pPr marL="285750" indent="-285750">
              <a:buFont typeface="Wingdings" panose="05000000000000000000" pitchFamily="2" charset="2"/>
              <a:buChar char="Ø"/>
            </a:pPr>
            <a:r>
              <a:rPr lang="en-US" dirty="0"/>
              <a:t>The main purpose of employing deep learning algorithms here is to be able to identify these numbers.</a:t>
            </a:r>
          </a:p>
          <a:p>
            <a:pPr marL="285750" indent="-285750">
              <a:buFont typeface="Wingdings" panose="05000000000000000000" pitchFamily="2" charset="2"/>
              <a:buChar char="Ø"/>
            </a:pPr>
            <a:r>
              <a:rPr lang="en-US" dirty="0"/>
              <a:t>We will be implementing neural net, DNN,RBN and CNN to try and accurately predict these numbers. </a:t>
            </a:r>
          </a:p>
        </p:txBody>
      </p:sp>
      <p:pic>
        <p:nvPicPr>
          <p:cNvPr id="12" name="Picture 11"/>
          <p:cNvPicPr>
            <a:picLocks noChangeAspect="1"/>
          </p:cNvPicPr>
          <p:nvPr/>
        </p:nvPicPr>
        <p:blipFill>
          <a:blip r:embed="rId4"/>
          <a:stretch>
            <a:fillRect/>
          </a:stretch>
        </p:blipFill>
        <p:spPr>
          <a:xfrm>
            <a:off x="5986461" y="2229335"/>
            <a:ext cx="6136959" cy="2143125"/>
          </a:xfrm>
          <a:prstGeom prst="rect">
            <a:avLst/>
          </a:prstGeom>
        </p:spPr>
      </p:pic>
      <p:sp>
        <p:nvSpPr>
          <p:cNvPr id="13" name="TextBox 12"/>
          <p:cNvSpPr txBox="1"/>
          <p:nvPr/>
        </p:nvSpPr>
        <p:spPr>
          <a:xfrm>
            <a:off x="5986461" y="1418682"/>
            <a:ext cx="4585971" cy="369332"/>
          </a:xfrm>
          <a:prstGeom prst="rect">
            <a:avLst/>
          </a:prstGeom>
          <a:noFill/>
        </p:spPr>
        <p:txBody>
          <a:bodyPr wrap="square" rtlCol="0">
            <a:spAutoFit/>
          </a:bodyPr>
          <a:lstStyle/>
          <a:p>
            <a:r>
              <a:rPr lang="en-US" u="sng" dirty="0"/>
              <a:t>Loading the </a:t>
            </a:r>
            <a:r>
              <a:rPr lang="en-US" u="sng" dirty="0" err="1"/>
              <a:t>Mnist</a:t>
            </a:r>
            <a:r>
              <a:rPr lang="en-US" u="sng" dirty="0"/>
              <a:t> </a:t>
            </a:r>
            <a:r>
              <a:rPr lang="en-US" u="sng" dirty="0" err="1"/>
              <a:t>datset</a:t>
            </a:r>
            <a:r>
              <a:rPr lang="en-US" u="sng" dirty="0"/>
              <a:t> and using Neural nets</a:t>
            </a:r>
          </a:p>
        </p:txBody>
      </p:sp>
      <p:pic>
        <p:nvPicPr>
          <p:cNvPr id="15" name="Picture 14"/>
          <p:cNvPicPr>
            <a:picLocks noChangeAspect="1"/>
          </p:cNvPicPr>
          <p:nvPr/>
        </p:nvPicPr>
        <p:blipFill>
          <a:blip r:embed="rId5"/>
          <a:stretch>
            <a:fillRect/>
          </a:stretch>
        </p:blipFill>
        <p:spPr>
          <a:xfrm>
            <a:off x="4660898" y="4559669"/>
            <a:ext cx="7237095" cy="508224"/>
          </a:xfrm>
          <a:prstGeom prst="rect">
            <a:avLst/>
          </a:prstGeom>
        </p:spPr>
      </p:pic>
    </p:spTree>
    <p:extLst>
      <p:ext uri="{BB962C8B-B14F-4D97-AF65-F5344CB8AC3E}">
        <p14:creationId xmlns:p14="http://schemas.microsoft.com/office/powerpoint/2010/main" val="351906258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1061</TotalTime>
  <Words>807</Words>
  <Application>Microsoft Office PowerPoint</Application>
  <PresentationFormat>Widescreen</PresentationFormat>
  <Paragraphs>101</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STSong</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saish pai</dc:creator>
  <cp:lastModifiedBy>saish pai</cp:lastModifiedBy>
  <cp:revision>145</cp:revision>
  <dcterms:created xsi:type="dcterms:W3CDTF">2017-03-20T22:36:49Z</dcterms:created>
  <dcterms:modified xsi:type="dcterms:W3CDTF">2017-04-18T21:11:22Z</dcterms:modified>
</cp:coreProperties>
</file>