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60" r:id="rId6"/>
    <p:sldId id="262" r:id="rId7"/>
    <p:sldId id="263" r:id="rId8"/>
    <p:sldId id="265" r:id="rId9"/>
    <p:sldId id="266" r:id="rId10"/>
    <p:sldId id="271" r:id="rId11"/>
    <p:sldId id="267" r:id="rId12"/>
    <p:sldId id="264" r:id="rId13"/>
    <p:sldId id="269" r:id="rId14"/>
    <p:sldId id="274" r:id="rId15"/>
    <p:sldId id="268" r:id="rId16"/>
    <p:sldId id="272" r:id="rId17"/>
    <p:sldId id="270" r:id="rId18"/>
    <p:sldId id="258" r:id="rId19"/>
    <p:sldId id="259" r:id="rId20"/>
  </p:sldIdLst>
  <p:sldSz cx="12192000" cy="6858000"/>
  <p:notesSz cx="6858000" cy="9144000"/>
  <p:embeddedFontLst>
    <p:embeddedFont>
      <p:font typeface="Calibri" panose="020F0502020204030204"/>
      <p:regular r:id="rId24"/>
    </p:embeddedFont>
    <p:embeddedFont>
      <p:font typeface="Lato Black" panose="020F0502020204030203"/>
      <p:bold r:id="rId25"/>
    </p:embeddedFont>
    <p:embeddedFont>
      <p:font typeface="Montserrat" panose="00000500000000000000" pitchFamily="34" charset="0"/>
      <p:regular r:id="rId26"/>
      <p:bold r:id="rId27"/>
      <p:italic r:id="rId28"/>
      <p:boldItalic r:id="rId29"/>
    </p:embeddedFont>
    <p:embeddedFont>
      <p:font typeface="Libre Baskerville" panose="0200000000000000000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8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font" Target="fonts/font7.fntdata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92" y="34545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3539" y="3959286"/>
            <a:ext cx="7246189" cy="95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AMCAT data - An Exploratory Data Analysis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616950" y="5379720"/>
            <a:ext cx="2181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</a:rPr>
              <a:t>By : </a:t>
            </a:r>
            <a:endParaRPr lang="en-US" sz="2000">
              <a:solidFill>
                <a:srgbClr val="FF0000"/>
              </a:solidFill>
            </a:endParaRPr>
          </a:p>
          <a:p>
            <a:pPr algn="ctr"/>
            <a:r>
              <a:rPr lang="en-US" sz="2000"/>
              <a:t>Saishruthi Sindhe</a:t>
            </a:r>
            <a:endParaRPr 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34" y="1980458"/>
            <a:ext cx="49022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894" y="190497"/>
            <a:ext cx="11886211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companies still look for College Tier?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111;p4"/>
          <p:cNvSpPr txBox="1"/>
          <p:nvPr/>
        </p:nvSpPr>
        <p:spPr>
          <a:xfrm>
            <a:off x="6095999" y="2013007"/>
            <a:ext cx="5680842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However there are some outliers in Tier 2, the winner of this race is going to be </a:t>
            </a:r>
            <a:r>
              <a:rPr lang="en-IN" sz="1600" b="1" dirty="0">
                <a:solidFill>
                  <a:srgbClr val="FF0000"/>
                </a:solidFill>
              </a:rPr>
              <a:t>Tier 1.</a:t>
            </a:r>
            <a:endParaRPr lang="en-IN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FF0000"/>
                </a:solidFill>
              </a:rPr>
              <a:t> </a:t>
            </a:r>
            <a:r>
              <a:rPr lang="en-IN" sz="1600" b="1" dirty="0"/>
              <a:t>This boxplot suggests attending a tier 1 college could be the key to unlocking a higher salary, but remember, </a:t>
            </a:r>
            <a:r>
              <a:rPr lang="en-IN" sz="1600" b="1" dirty="0">
                <a:solidFill>
                  <a:srgbClr val="FF0000"/>
                </a:solidFill>
              </a:rPr>
              <a:t>SKILLSET</a:t>
            </a:r>
            <a:r>
              <a:rPr lang="en-IN" sz="1600" b="1" dirty="0"/>
              <a:t> matters!</a:t>
            </a: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894" y="190497"/>
            <a:ext cx="11886211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Students Following the Crowd or Charting Their Own Path?</a:t>
            </a:r>
            <a:endParaRPr lang="en-IN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11;p4"/>
          <p:cNvSpPr txBox="1"/>
          <p:nvPr/>
        </p:nvSpPr>
        <p:spPr>
          <a:xfrm>
            <a:off x="6358263" y="2182199"/>
            <a:ext cx="5680842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We get it, we get it, </a:t>
            </a:r>
            <a:r>
              <a:rPr lang="en-IN" sz="1600" b="1" dirty="0">
                <a:solidFill>
                  <a:srgbClr val="FF0000"/>
                </a:solidFill>
              </a:rPr>
              <a:t>CSE is popular</a:t>
            </a:r>
            <a:r>
              <a:rPr lang="en-IN" sz="1600" b="1" dirty="0"/>
              <a:t>. Can we move on to the next plot point now?</a:t>
            </a: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Maybe next time, Civil Engineers</a:t>
            </a:r>
            <a:endParaRPr lang="en-I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83" y="2182199"/>
            <a:ext cx="5236759" cy="281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894" y="190497"/>
            <a:ext cx="12039106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students getting rid of home sickness? Let’s explore</a:t>
            </a:r>
            <a:endParaRPr lang="en-IN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111;p4"/>
          <p:cNvSpPr txBox="1"/>
          <p:nvPr/>
        </p:nvSpPr>
        <p:spPr>
          <a:xfrm>
            <a:off x="6193147" y="1711724"/>
            <a:ext cx="5998853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Chi-square value: </a:t>
            </a:r>
            <a:r>
              <a:rPr lang="en-IN" sz="1600" b="1" dirty="0">
                <a:solidFill>
                  <a:srgbClr val="FF0000"/>
                </a:solidFill>
              </a:rPr>
              <a:t>15325.94</a:t>
            </a:r>
            <a:r>
              <a:rPr lang="en-IN" sz="1600" b="1" dirty="0"/>
              <a:t> </a:t>
            </a: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P-value: </a:t>
            </a:r>
            <a:r>
              <a:rPr lang="en-IN" sz="1600" b="1" dirty="0">
                <a:solidFill>
                  <a:srgbClr val="FF0000"/>
                </a:solidFill>
              </a:rPr>
              <a:t>0.0</a:t>
            </a:r>
            <a:endParaRPr lang="en-IN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Since, P-Value equals to zero, we have enough evidence to </a:t>
            </a:r>
            <a:r>
              <a:rPr lang="en-IN" sz="1600" b="1" dirty="0">
                <a:solidFill>
                  <a:srgbClr val="FF0000"/>
                </a:solidFill>
              </a:rPr>
              <a:t>reject H0 </a:t>
            </a:r>
            <a:r>
              <a:rPr lang="en-IN" sz="1600" b="1" dirty="0"/>
              <a:t>(Null Hypothesis).</a:t>
            </a: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Students don’t prefer to work on the same place they studied. (Campus farewells turn into farewells to the city)</a:t>
            </a: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535" y="1915956"/>
            <a:ext cx="5596319" cy="1513043"/>
          </a:xfrm>
          <a:prstGeom prst="rect">
            <a:avLst/>
          </a:prstGeom>
        </p:spPr>
      </p:pic>
      <p:pic>
        <p:nvPicPr>
          <p:cNvPr id="10242" name="Picture 2" descr="Ways to deal with homesickness | Engine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90" y="4446572"/>
            <a:ext cx="3166753" cy="178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11;p4"/>
          <p:cNvSpPr txBox="1"/>
          <p:nvPr/>
        </p:nvSpPr>
        <p:spPr>
          <a:xfrm>
            <a:off x="596827" y="3386544"/>
            <a:ext cx="5596320" cy="91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IN" sz="1600" b="1" dirty="0"/>
              <a:t>******************************************************************************</a:t>
            </a: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[</a:t>
            </a:r>
            <a:r>
              <a:rPr lang="en-IN" sz="1600" b="1" dirty="0" err="1"/>
              <a:t>JobState</a:t>
            </a:r>
            <a:r>
              <a:rPr lang="en-IN" sz="1600" b="1" dirty="0"/>
              <a:t>] = The state where they are working</a:t>
            </a: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[</a:t>
            </a:r>
            <a:r>
              <a:rPr lang="en-IN" sz="1600" b="1" dirty="0" err="1"/>
              <a:t>CollegeState</a:t>
            </a:r>
            <a:r>
              <a:rPr lang="en-IN" sz="1600" b="1" dirty="0"/>
              <a:t>] = The state where they studied</a:t>
            </a: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789" y="214247"/>
            <a:ext cx="11886211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how AMCAT Scores will determine pay scale</a:t>
            </a:r>
            <a:endParaRPr lang="en-IN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Calibri" panose="020F0502020204030204"/>
            </a:endParaRPr>
          </a:p>
        </p:txBody>
      </p:sp>
      <p:sp>
        <p:nvSpPr>
          <p:cNvPr id="4" name="Google Shape;111;p4"/>
          <p:cNvSpPr txBox="1"/>
          <p:nvPr/>
        </p:nvSpPr>
        <p:spPr>
          <a:xfrm>
            <a:off x="4970483" y="2424244"/>
            <a:ext cx="5998853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Pearson correlation coefficient: </a:t>
            </a:r>
            <a:r>
              <a:rPr lang="en-IN" sz="1600" b="1" dirty="0">
                <a:solidFill>
                  <a:srgbClr val="FF0000"/>
                </a:solidFill>
              </a:rPr>
              <a:t>0.25</a:t>
            </a:r>
            <a:endParaRPr lang="en-IN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P-value: </a:t>
            </a:r>
            <a:r>
              <a:rPr lang="en-IN" sz="1600" b="1" dirty="0">
                <a:solidFill>
                  <a:srgbClr val="FF0000"/>
                </a:solidFill>
              </a:rPr>
              <a:t>4.42e-59</a:t>
            </a:r>
            <a:endParaRPr lang="en-I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Since, P-Value equals to zero, we have enough evidence to </a:t>
            </a:r>
            <a:r>
              <a:rPr lang="en-IN" sz="1600" b="1" dirty="0">
                <a:solidFill>
                  <a:srgbClr val="FF0000"/>
                </a:solidFill>
              </a:rPr>
              <a:t>reject H0 </a:t>
            </a:r>
            <a:r>
              <a:rPr lang="en-IN" sz="1600" b="1" dirty="0"/>
              <a:t>(Null Hypothesis).</a:t>
            </a: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We could see there is a correlation among AMCAT scores and salary. </a:t>
            </a:r>
            <a:r>
              <a:rPr lang="en-IN" sz="1600" b="1" dirty="0">
                <a:solidFill>
                  <a:srgbClr val="FF0000"/>
                </a:solidFill>
              </a:rPr>
              <a:t>[r=0.25]</a:t>
            </a:r>
            <a:endParaRPr lang="en-IN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0" y="2198090"/>
            <a:ext cx="49022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128" y="922133"/>
            <a:ext cx="2148444" cy="8208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894" y="190497"/>
            <a:ext cx="11886211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English, Logical and Quant marks correlated?</a:t>
            </a:r>
            <a:endParaRPr lang="en-IN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11;p4"/>
          <p:cNvSpPr txBox="1"/>
          <p:nvPr/>
        </p:nvSpPr>
        <p:spPr>
          <a:xfrm>
            <a:off x="6511159" y="1861293"/>
            <a:ext cx="5680842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The Answer is </a:t>
            </a:r>
            <a:r>
              <a:rPr lang="en-IN" sz="1600" b="1" dirty="0">
                <a:solidFill>
                  <a:srgbClr val="FF0000"/>
                </a:solidFill>
              </a:rPr>
              <a:t>YES!. </a:t>
            </a:r>
            <a:r>
              <a:rPr lang="en-IN" sz="1600" b="1" dirty="0">
                <a:solidFill>
                  <a:schemeClr val="tx1"/>
                </a:solidFill>
              </a:rPr>
              <a:t>All these 3 variables are positively correlated.</a:t>
            </a:r>
            <a:endParaRPr lang="en-I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Hmm. Forget rock-paper-scissors, it's English-Quant-Logical in the AMCAT arena, and they're all working together!</a:t>
            </a: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97" y="1513936"/>
            <a:ext cx="5892800" cy="473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894" y="190497"/>
            <a:ext cx="11886211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Forget the Billionaires, Which Specialization Makes You a Millionaire?</a:t>
            </a:r>
            <a:endParaRPr lang="en-IN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11;p4"/>
          <p:cNvSpPr txBox="1"/>
          <p:nvPr/>
        </p:nvSpPr>
        <p:spPr>
          <a:xfrm>
            <a:off x="6511159" y="1861293"/>
            <a:ext cx="5680842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The plot twist nobody saw coming: </a:t>
            </a:r>
            <a:r>
              <a:rPr lang="en-IN" sz="1600" b="1" dirty="0">
                <a:solidFill>
                  <a:srgbClr val="FF0000"/>
                </a:solidFill>
              </a:rPr>
              <a:t>Chemical Engineers</a:t>
            </a:r>
            <a:r>
              <a:rPr lang="en-IN" sz="1600" b="1" dirty="0"/>
              <a:t> take home the salary crown.</a:t>
            </a: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Looks like the periodic table pays better than the binary code these days. (😂)</a:t>
            </a: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94" y="1861293"/>
            <a:ext cx="6270826" cy="387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 panose="020F0502020204030204"/>
              <a:buNone/>
            </a:pPr>
            <a:r>
              <a:rPr lang="en-IN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  <a:endParaRPr lang="en-IN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Google Shape;111;p4"/>
          <p:cNvSpPr txBox="1"/>
          <p:nvPr/>
        </p:nvSpPr>
        <p:spPr>
          <a:xfrm>
            <a:off x="486649" y="1343818"/>
            <a:ext cx="11218701" cy="403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Male</a:t>
            </a:r>
            <a:r>
              <a:rPr lang="en-IN" sz="2400" b="1" dirty="0"/>
              <a:t> earns more salary</a:t>
            </a:r>
            <a:endParaRPr lang="en-IN" sz="24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Experience</a:t>
            </a:r>
            <a:r>
              <a:rPr lang="en-IN" sz="2400" b="1" dirty="0"/>
              <a:t> pays you higher salary</a:t>
            </a:r>
            <a:endParaRPr lang="en-IN" sz="24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400" b="1" dirty="0"/>
              <a:t>10</a:t>
            </a:r>
            <a:r>
              <a:rPr lang="en-IN" sz="2400" b="1" baseline="30000" dirty="0"/>
              <a:t>th</a:t>
            </a:r>
            <a:r>
              <a:rPr lang="en-IN" sz="2400" b="1" dirty="0"/>
              <a:t> &amp; 12</a:t>
            </a:r>
            <a:r>
              <a:rPr lang="en-IN" sz="2400" b="1" baseline="30000" dirty="0"/>
              <a:t>th</a:t>
            </a:r>
            <a:r>
              <a:rPr lang="en-IN" sz="2400" b="1" dirty="0"/>
              <a:t> board are </a:t>
            </a:r>
            <a:r>
              <a:rPr lang="en-IN" sz="2400" b="1" dirty="0">
                <a:solidFill>
                  <a:srgbClr val="FF0000"/>
                </a:solidFill>
              </a:rPr>
              <a:t>same</a:t>
            </a:r>
            <a:r>
              <a:rPr lang="en-IN" sz="2400" b="1" dirty="0"/>
              <a:t> (Chi-</a:t>
            </a:r>
            <a:r>
              <a:rPr lang="en-IN" sz="2400" b="1" dirty="0" err="1"/>
              <a:t>sq</a:t>
            </a:r>
            <a:r>
              <a:rPr lang="en-IN" sz="2400" b="1" dirty="0"/>
              <a:t> test)</a:t>
            </a:r>
            <a:endParaRPr lang="en-IN" sz="24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400" b="1" dirty="0"/>
              <a:t>Students maintain </a:t>
            </a:r>
            <a:r>
              <a:rPr lang="en-IN" sz="2400" b="1" dirty="0">
                <a:solidFill>
                  <a:srgbClr val="FF0000"/>
                </a:solidFill>
              </a:rPr>
              <a:t>consistence performance </a:t>
            </a:r>
            <a:r>
              <a:rPr lang="en-IN" sz="2400" b="1" dirty="0"/>
              <a:t>in school and college as well</a:t>
            </a:r>
            <a:endParaRPr lang="en-IN" sz="24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Top Tier college </a:t>
            </a:r>
            <a:r>
              <a:rPr lang="en-IN" sz="2400" b="1" dirty="0"/>
              <a:t>graduates have chance of getting </a:t>
            </a:r>
            <a:r>
              <a:rPr lang="en-IN" sz="2400" b="1" dirty="0">
                <a:solidFill>
                  <a:srgbClr val="FF0000"/>
                </a:solidFill>
              </a:rPr>
              <a:t>more salary </a:t>
            </a:r>
            <a:r>
              <a:rPr lang="en-IN" sz="2400" b="1" dirty="0"/>
              <a:t>pay</a:t>
            </a:r>
            <a:endParaRPr lang="en-IN" sz="24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400" b="1" dirty="0"/>
              <a:t>Students wish to </a:t>
            </a:r>
            <a:r>
              <a:rPr lang="en-IN" sz="2400" b="1" dirty="0">
                <a:solidFill>
                  <a:srgbClr val="FF0000"/>
                </a:solidFill>
              </a:rPr>
              <a:t>relocate</a:t>
            </a:r>
            <a:r>
              <a:rPr lang="en-IN" sz="2400" b="1" dirty="0"/>
              <a:t> themselves for works</a:t>
            </a:r>
            <a:endParaRPr lang="en-IN" sz="24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AMCAT Scores </a:t>
            </a:r>
            <a:r>
              <a:rPr lang="en-IN" sz="2400" b="1" dirty="0"/>
              <a:t>is one of the key feature that </a:t>
            </a:r>
            <a:r>
              <a:rPr lang="en-IN" sz="2400" b="1" dirty="0">
                <a:solidFill>
                  <a:srgbClr val="FF0000"/>
                </a:solidFill>
              </a:rPr>
              <a:t>determines your pay</a:t>
            </a:r>
            <a:endParaRPr lang="en-IN" sz="2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 panose="02000000000000000000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853338" y="1194069"/>
            <a:ext cx="11338574" cy="396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har char="•"/>
            </a:pPr>
            <a:r>
              <a:rPr lang="en-US" sz="1800" dirty="0">
                <a:sym typeface="+mn-ea"/>
              </a:rPr>
              <a:t>My name is Saishruthi Sindhe</a:t>
            </a:r>
            <a:endParaRPr lang="en-US" sz="1800" dirty="0"/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r>
              <a:rPr lang="en-US" sz="1800" dirty="0">
                <a:sym typeface="+mn-ea"/>
              </a:rPr>
              <a:t>I completed my B.Tech in computer science and currently focusing on Data Science.</a:t>
            </a:r>
            <a:endParaRPr lang="en-US" sz="1800" dirty="0"/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r>
              <a:rPr lang="en-US" sz="1800" dirty="0">
                <a:sym typeface="+mn-ea"/>
              </a:rPr>
              <a:t>Data science helps to create new ideas and technology, like smarter computers, robots that can do tasks automatically.</a:t>
            </a:r>
            <a:endParaRPr lang="en-US" sz="1800" dirty="0"/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r>
              <a:rPr lang="en-US" sz="1800" b="1" dirty="0">
                <a:sym typeface="+mn-ea"/>
              </a:rPr>
              <a:t>GitHub : https://github.com/SaishruthiSindhe</a:t>
            </a:r>
            <a:endParaRPr lang="en-US" sz="1800" b="1" dirty="0"/>
          </a:p>
          <a:p>
            <a:pPr marL="285750" indent="-285750">
              <a:buChar char="•"/>
            </a:pPr>
            <a:r>
              <a:rPr lang="en-US" sz="1800" b="1" dirty="0">
                <a:sym typeface="+mn-ea"/>
              </a:rPr>
              <a:t>Linkedin : https://www.linkedin.com/in/saishruthisindhe/</a:t>
            </a:r>
            <a:endParaRPr lang="en-US" sz="1800" b="1" dirty="0"/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endParaRPr lang="en-US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lang="en-IN" sz="1800" b="1" dirty="0">
              <a:solidFill>
                <a:schemeClr val="dk1"/>
              </a:solidFill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 panose="020F0502020204030203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 panose="020F0502020204030203"/>
                <a:ea typeface="Lato Black" panose="020F0502020204030203"/>
                <a:cs typeface="Lato Black" panose="020F0502020204030203"/>
                <a:sym typeface="Lato Black" panose="020F0502020204030203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5790" y="214247"/>
            <a:ext cx="6097978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/>
              </a:rPr>
              <a:t>Objective</a:t>
            </a:r>
            <a:endParaRPr lang="en-US" sz="4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Calibri" panose="020F0502020204030204"/>
            </a:endParaRPr>
          </a:p>
        </p:txBody>
      </p:sp>
      <p:sp>
        <p:nvSpPr>
          <p:cNvPr id="4" name="Google Shape;111;p4"/>
          <p:cNvSpPr txBox="1"/>
          <p:nvPr/>
        </p:nvSpPr>
        <p:spPr>
          <a:xfrm>
            <a:off x="684880" y="19190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228600" indent="-228600" algn="just">
              <a:lnSpc>
                <a:spcPct val="90000"/>
              </a:lnSpc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To find the insights and decode the patterns on how the salary pay scale is impacted based on various parameters like academic achievements, AMCAT scores, Age, Years of Work Experiences etc..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5790" y="214247"/>
            <a:ext cx="6097978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  <a:sym typeface="Calibri" panose="020F0502020204030204"/>
              </a:rPr>
              <a:t>Summary of the Dataset</a:t>
            </a:r>
            <a:endParaRPr lang="en-IN" sz="4000" b="1" dirty="0">
              <a:solidFill>
                <a:srgbClr val="FF0000"/>
              </a:solidFill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Google Shape;111;p4"/>
          <p:cNvSpPr txBox="1"/>
          <p:nvPr/>
        </p:nvSpPr>
        <p:spPr>
          <a:xfrm>
            <a:off x="684880" y="19190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IN" sz="2800" dirty="0"/>
              <a:t>There are total of </a:t>
            </a:r>
            <a:r>
              <a:rPr lang="en-IN" sz="2800" u="sng" dirty="0"/>
              <a:t>38 columns</a:t>
            </a:r>
            <a:r>
              <a:rPr lang="en-IN" sz="2800" dirty="0"/>
              <a:t> that are used to find their individual impacts on salary.</a:t>
            </a:r>
            <a:endParaRPr lang="en-IN" sz="2800" dirty="0"/>
          </a:p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2800" dirty="0"/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IN" sz="2800" dirty="0"/>
              <a:t>With </a:t>
            </a:r>
            <a:r>
              <a:rPr lang="en-IN" sz="2800" u="sng" dirty="0"/>
              <a:t>4000 data points</a:t>
            </a:r>
            <a:r>
              <a:rPr lang="en-IN" sz="2800" dirty="0"/>
              <a:t> that make our analysis to the optimal insights with all the required information.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789" y="214247"/>
            <a:ext cx="11886211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/>
              </a:rPr>
              <a:t>What is our Target variable ‘Salary’ informs to us?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Calibri" panose="020F050202020403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l="-1" r="64575"/>
          <a:stretch>
            <a:fillRect/>
          </a:stretch>
        </p:blipFill>
        <p:spPr>
          <a:xfrm>
            <a:off x="6096000" y="1313394"/>
            <a:ext cx="2636487" cy="260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l="35453" r="30240"/>
          <a:stretch>
            <a:fillRect/>
          </a:stretch>
        </p:blipFill>
        <p:spPr>
          <a:xfrm>
            <a:off x="3344720" y="3916894"/>
            <a:ext cx="2553195" cy="260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l="69930"/>
          <a:stretch>
            <a:fillRect/>
          </a:stretch>
        </p:blipFill>
        <p:spPr>
          <a:xfrm>
            <a:off x="305789" y="1148541"/>
            <a:ext cx="2237838" cy="2603500"/>
          </a:xfrm>
          <a:prstGeom prst="rect">
            <a:avLst/>
          </a:prstGeom>
        </p:spPr>
      </p:pic>
      <p:sp>
        <p:nvSpPr>
          <p:cNvPr id="8" name="Google Shape;111;p4"/>
          <p:cNvSpPr txBox="1"/>
          <p:nvPr/>
        </p:nvSpPr>
        <p:spPr>
          <a:xfrm>
            <a:off x="2406732" y="1148541"/>
            <a:ext cx="2636486" cy="26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 marL="228600" indent="-228600"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IN" sz="1600" b="1" dirty="0"/>
              <a:t>count </a:t>
            </a:r>
            <a:r>
              <a:rPr lang="en-IN" sz="1600" dirty="0"/>
              <a:t>3998</a:t>
            </a:r>
            <a:endParaRPr lang="en-IN" sz="1600" b="1" dirty="0"/>
          </a:p>
          <a:p>
            <a:pPr marL="228600" indent="-228600"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IN" sz="1600" b="1" dirty="0"/>
              <a:t>min </a:t>
            </a:r>
            <a:r>
              <a:rPr lang="en-IN" sz="1600" dirty="0"/>
              <a:t>35000</a:t>
            </a:r>
            <a:endParaRPr lang="en-IN" sz="1600" dirty="0"/>
          </a:p>
          <a:p>
            <a:pPr marL="228600" indent="-228600"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IN" sz="1600" b="1" dirty="0"/>
              <a:t>max </a:t>
            </a:r>
            <a:r>
              <a:rPr lang="en-IN" sz="1600" dirty="0"/>
              <a:t>4000000</a:t>
            </a:r>
            <a:endParaRPr lang="en-IN" sz="1600" dirty="0"/>
          </a:p>
          <a:p>
            <a:pPr marL="228600" indent="-228600"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IN" sz="1600" b="1" dirty="0"/>
              <a:t>mean </a:t>
            </a:r>
            <a:r>
              <a:rPr lang="en-IN" sz="1600" dirty="0"/>
              <a:t>307699</a:t>
            </a:r>
            <a:endParaRPr lang="en-IN" sz="1600" dirty="0"/>
          </a:p>
          <a:p>
            <a:pPr marL="228600" indent="-228600"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IN" sz="1600" b="1" dirty="0"/>
              <a:t>median </a:t>
            </a:r>
            <a:r>
              <a:rPr lang="en-IN" sz="1600" dirty="0"/>
              <a:t>300000 </a:t>
            </a:r>
            <a:endParaRPr lang="en-IN" sz="1600" dirty="0"/>
          </a:p>
          <a:p>
            <a:pPr marL="228600" indent="-228600"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IN" sz="1600" b="1" dirty="0"/>
              <a:t>var </a:t>
            </a:r>
            <a:r>
              <a:rPr lang="en-IN" sz="1600" dirty="0"/>
              <a:t>4.52e+10 </a:t>
            </a:r>
            <a:endParaRPr lang="en-IN" sz="1600" dirty="0"/>
          </a:p>
          <a:p>
            <a:pPr marL="228600" indent="-228600"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IN" sz="1600" b="1" dirty="0"/>
              <a:t>std </a:t>
            </a:r>
            <a:r>
              <a:rPr lang="en-IN" sz="1600" dirty="0"/>
              <a:t>2.12e+05 </a:t>
            </a:r>
            <a:endParaRPr lang="en-IN" sz="1600" dirty="0"/>
          </a:p>
          <a:p>
            <a:pPr marL="228600" indent="-228600"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IN" sz="1600" b="1" dirty="0"/>
              <a:t>skew </a:t>
            </a:r>
            <a:r>
              <a:rPr lang="en-IN" sz="1600" dirty="0"/>
              <a:t>6.45</a:t>
            </a:r>
            <a:endParaRPr lang="en-IN" sz="1600" dirty="0"/>
          </a:p>
          <a:p>
            <a:pPr marL="228600" indent="-228600"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IN" sz="1600" b="1" dirty="0" err="1"/>
              <a:t>kurt</a:t>
            </a:r>
            <a:r>
              <a:rPr lang="en-IN" sz="1600" b="1" dirty="0"/>
              <a:t> </a:t>
            </a:r>
            <a:r>
              <a:rPr lang="en-IN" sz="1600" dirty="0"/>
              <a:t>80.9</a:t>
            </a:r>
            <a:endParaRPr lang="en-IN" sz="1600" dirty="0"/>
          </a:p>
        </p:txBody>
      </p:sp>
      <p:sp>
        <p:nvSpPr>
          <p:cNvPr id="9" name="Google Shape;111;p4"/>
          <p:cNvSpPr txBox="1"/>
          <p:nvPr/>
        </p:nvSpPr>
        <p:spPr>
          <a:xfrm>
            <a:off x="9089407" y="1912701"/>
            <a:ext cx="2636486" cy="113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IN" sz="1600" b="1" dirty="0"/>
              <a:t>Salary ranges from 35k to 40L with higher density of 3L </a:t>
            </a:r>
            <a:endParaRPr lang="en-IN" sz="1600" dirty="0"/>
          </a:p>
        </p:txBody>
      </p:sp>
      <p:sp>
        <p:nvSpPr>
          <p:cNvPr id="10" name="Google Shape;111;p4"/>
          <p:cNvSpPr txBox="1"/>
          <p:nvPr/>
        </p:nvSpPr>
        <p:spPr>
          <a:xfrm>
            <a:off x="6096001" y="4976157"/>
            <a:ext cx="2636486" cy="113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IN" sz="1600" b="1" dirty="0"/>
              <a:t>It is right skewed </a:t>
            </a:r>
            <a:endParaRPr lang="en-IN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789" y="214247"/>
            <a:ext cx="11886211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/>
              </a:rPr>
              <a:t>Do you think there is salary difference for genders?</a:t>
            </a:r>
            <a:endParaRPr lang="en-IN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Calibri" panose="020F050202020403020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90" y="1837954"/>
            <a:ext cx="49022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11;p4"/>
          <p:cNvSpPr txBox="1"/>
          <p:nvPr/>
        </p:nvSpPr>
        <p:spPr>
          <a:xfrm>
            <a:off x="5693064" y="2503111"/>
            <a:ext cx="3450936" cy="196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IN" sz="1600" b="1" dirty="0"/>
              <a:t>Yes, of course. </a:t>
            </a:r>
            <a:r>
              <a:rPr lang="en-IN" sz="1600" b="1" u="sng" dirty="0">
                <a:solidFill>
                  <a:srgbClr val="FF0000"/>
                </a:solidFill>
              </a:rPr>
              <a:t>Male</a:t>
            </a:r>
            <a:r>
              <a:rPr lang="en-IN" sz="1600" b="1" dirty="0"/>
              <a:t> has higher median salary than Female.</a:t>
            </a:r>
            <a:endParaRPr lang="en-IN" sz="1600" b="1" dirty="0"/>
          </a:p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IN" sz="1600" b="1" dirty="0"/>
              <a:t>[F – Female]</a:t>
            </a:r>
            <a:endParaRPr lang="en-IN" sz="1600" b="1" dirty="0"/>
          </a:p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IN" sz="1600" b="1" dirty="0"/>
              <a:t>[M – Male]</a:t>
            </a:r>
            <a:endParaRPr lang="en-IN" sz="1600" b="1" dirty="0"/>
          </a:p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pic>
        <p:nvPicPr>
          <p:cNvPr id="1028" name="Picture 4" descr="Why is a woman's salary less than a man's? A gaze down the g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215" y="1795828"/>
            <a:ext cx="2007348" cy="150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145719" y="3293744"/>
            <a:ext cx="11843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0" i="0" u="none" strike="noStrike" dirty="0">
                <a:solidFill>
                  <a:srgbClr val="CDCDCD"/>
                </a:solidFill>
                <a:effectLst/>
                <a:latin typeface="Montserrat" panose="00000500000000000000" pitchFamily="34" charset="0"/>
              </a:rPr>
              <a:t>Getty Images</a:t>
            </a:r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789" y="214247"/>
            <a:ext cx="11886211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 Pays Off? </a:t>
            </a:r>
            <a:r>
              <a:rPr lang="en-I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/>
              </a:rPr>
              <a:t>Is Salary increases with Experience?</a:t>
            </a:r>
            <a:endParaRPr lang="en-IN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Calibri" panose="020F0502020204030204"/>
            </a:endParaRPr>
          </a:p>
        </p:txBody>
      </p:sp>
      <p:sp>
        <p:nvSpPr>
          <p:cNvPr id="4" name="Google Shape;111;p4"/>
          <p:cNvSpPr txBox="1"/>
          <p:nvPr/>
        </p:nvSpPr>
        <p:spPr>
          <a:xfrm>
            <a:off x="4970483" y="2424244"/>
            <a:ext cx="5998853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IN" sz="1600" b="1" dirty="0"/>
              <a:t>There is a </a:t>
            </a:r>
            <a:r>
              <a:rPr lang="en-IN" sz="1600" b="1" u="sng" dirty="0">
                <a:solidFill>
                  <a:srgbClr val="FF0000"/>
                </a:solidFill>
              </a:rPr>
              <a:t>slight increasing slope</a:t>
            </a:r>
            <a:r>
              <a:rPr lang="en-IN" sz="1600" b="1" dirty="0">
                <a:solidFill>
                  <a:srgbClr val="FF0000"/>
                </a:solidFill>
              </a:rPr>
              <a:t> </a:t>
            </a:r>
            <a:r>
              <a:rPr lang="en-IN" sz="1600" b="1" dirty="0"/>
              <a:t>for work experience and salary. However we can observe that there are some good pay scale for the freshers, but still there is increasing proportion of salary based on experience</a:t>
            </a:r>
            <a:endParaRPr lang="en-IN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83" y="1906320"/>
            <a:ext cx="4470400" cy="4470400"/>
          </a:xfrm>
          <a:prstGeom prst="rect">
            <a:avLst/>
          </a:prstGeom>
          <a:noFill/>
          <a:effectLst>
            <a:glow>
              <a:schemeClr val="accent1">
                <a:alpha val="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894" y="190497"/>
            <a:ext cx="11886211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Lets Explore Board Transitions Across 10</a:t>
            </a:r>
            <a:r>
              <a:rPr lang="en-IN" sz="32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12</a:t>
            </a:r>
            <a:r>
              <a:rPr lang="en-IN" sz="32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Chi Square test:</a:t>
            </a:r>
            <a:endParaRPr lang="en-IN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666" y="2354857"/>
            <a:ext cx="5415072" cy="1492748"/>
          </a:xfrm>
          <a:prstGeom prst="rect">
            <a:avLst/>
          </a:prstGeom>
        </p:spPr>
      </p:pic>
      <p:sp>
        <p:nvSpPr>
          <p:cNvPr id="5" name="Google Shape;111;p4"/>
          <p:cNvSpPr txBox="1"/>
          <p:nvPr/>
        </p:nvSpPr>
        <p:spPr>
          <a:xfrm>
            <a:off x="6193147" y="1711724"/>
            <a:ext cx="5998853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Chi-square value: </a:t>
            </a:r>
            <a:r>
              <a:rPr lang="en-IN" sz="1600" b="1" dirty="0">
                <a:solidFill>
                  <a:srgbClr val="FF0000"/>
                </a:solidFill>
              </a:rPr>
              <a:t>4503.58</a:t>
            </a:r>
            <a:r>
              <a:rPr lang="en-IN" sz="1600" b="1" dirty="0"/>
              <a:t> </a:t>
            </a: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P-value: </a:t>
            </a:r>
            <a:r>
              <a:rPr lang="en-IN" sz="1600" b="1" dirty="0">
                <a:solidFill>
                  <a:srgbClr val="FF0000"/>
                </a:solidFill>
              </a:rPr>
              <a:t>0.0</a:t>
            </a:r>
            <a:endParaRPr lang="en-IN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Since, P-Value equals to zero, we have enough evidence to </a:t>
            </a:r>
            <a:r>
              <a:rPr lang="en-IN" sz="1600" b="1" dirty="0">
                <a:solidFill>
                  <a:srgbClr val="FF0000"/>
                </a:solidFill>
              </a:rPr>
              <a:t>reject H0 </a:t>
            </a:r>
            <a:r>
              <a:rPr lang="en-IN" sz="1600" b="1" dirty="0"/>
              <a:t>(Null Hypothesis).</a:t>
            </a: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Your 10th board choice might significantly impact your 12th board decision. This analysis reveals a hidden link between the board you choose in 10th grade and where your academic journey takes you in 12th.</a:t>
            </a: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pic>
        <p:nvPicPr>
          <p:cNvPr id="7170" name="Picture 2" descr="Is 12th Science(PCM) considered difficult because of its difficult concepts  or because of its vast syllabus? - Qu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705" y="4260277"/>
            <a:ext cx="3006994" cy="203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789" y="214247"/>
            <a:ext cx="11886211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Students Maintain Consistent Performance Across School and College?</a:t>
            </a:r>
            <a:endParaRPr lang="en-IN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Calibri" panose="020F0502020204030204"/>
            </a:endParaRPr>
          </a:p>
        </p:txBody>
      </p:sp>
      <p:sp>
        <p:nvSpPr>
          <p:cNvPr id="4" name="Google Shape;111;p4"/>
          <p:cNvSpPr txBox="1"/>
          <p:nvPr/>
        </p:nvSpPr>
        <p:spPr>
          <a:xfrm>
            <a:off x="4970483" y="2424244"/>
            <a:ext cx="5998853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Pearson correlation coefficient: </a:t>
            </a:r>
            <a:r>
              <a:rPr lang="en-IN" sz="1600" b="1" dirty="0">
                <a:solidFill>
                  <a:srgbClr val="FF0000"/>
                </a:solidFill>
              </a:rPr>
              <a:t>0.36</a:t>
            </a:r>
            <a:endParaRPr lang="en-IN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P-value: </a:t>
            </a:r>
            <a:r>
              <a:rPr lang="en-IN" sz="1600" b="1" dirty="0">
                <a:solidFill>
                  <a:srgbClr val="FF0000"/>
                </a:solidFill>
              </a:rPr>
              <a:t>1.77e-125</a:t>
            </a:r>
            <a:endParaRPr lang="en-I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Since, P-Value equals to zero, we have enough evidence to </a:t>
            </a:r>
            <a:r>
              <a:rPr lang="en-IN" sz="1600" b="1" dirty="0">
                <a:solidFill>
                  <a:srgbClr val="FF0000"/>
                </a:solidFill>
              </a:rPr>
              <a:t>reject H0 </a:t>
            </a:r>
            <a:r>
              <a:rPr lang="en-IN" sz="1600" b="1" dirty="0"/>
              <a:t>(Null Hypothesis).</a:t>
            </a: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We could see there is a correlation among school and college performance among students. </a:t>
            </a:r>
            <a:r>
              <a:rPr lang="en-IN" sz="1600" b="1" dirty="0">
                <a:solidFill>
                  <a:srgbClr val="FF0000"/>
                </a:solidFill>
              </a:rPr>
              <a:t>[r=0.36]</a:t>
            </a:r>
            <a:endParaRPr lang="en-IN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28195"/>
            <a:ext cx="49403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4132</Words>
  <Application>WPS Presentation</Application>
  <PresentationFormat>Widescreen</PresentationFormat>
  <Paragraphs>159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41" baseType="lpstr">
      <vt:lpstr>Arial</vt:lpstr>
      <vt:lpstr>SimSun</vt:lpstr>
      <vt:lpstr>Wingdings</vt:lpstr>
      <vt:lpstr>Arial</vt:lpstr>
      <vt:lpstr>Calibri</vt:lpstr>
      <vt:lpstr>Lato Black</vt:lpstr>
      <vt:lpstr>Montserrat</vt:lpstr>
      <vt:lpstr>Microsoft YaHei</vt:lpstr>
      <vt:lpstr>Arial Unicode MS</vt:lpstr>
      <vt:lpstr>Libre Baskerville</vt:lpstr>
      <vt:lpstr>Arial Black</vt:lpstr>
      <vt:lpstr>Arial Narrow</vt:lpstr>
      <vt:lpstr>Berlin Sans FB</vt:lpstr>
      <vt:lpstr>Bell MT</vt:lpstr>
      <vt:lpstr>Baskerville Old Face</vt:lpstr>
      <vt:lpstr>Bodoni MT</vt:lpstr>
      <vt:lpstr>Bodoni MT Black</vt:lpstr>
      <vt:lpstr>Brush Script MT</vt:lpstr>
      <vt:lpstr>Bodoni MT Poster Compressed</vt:lpstr>
      <vt:lpstr>Calibri</vt:lpstr>
      <vt:lpstr>Calibri Light</vt:lpstr>
      <vt:lpstr>Book Antiqua</vt:lpstr>
      <vt:lpstr>Blackadder ITC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Saishruthi Sindhe</cp:lastModifiedBy>
  <cp:revision>4</cp:revision>
  <dcterms:created xsi:type="dcterms:W3CDTF">2021-02-16T05:19:00Z</dcterms:created>
  <dcterms:modified xsi:type="dcterms:W3CDTF">2024-10-15T18:39:46Z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49A589A9FF68403297DB8556450CC870_13</vt:lpwstr>
  </property>
  <property fmtid="{D5CDD505-2E9C-101B-9397-08002B2CF9AE}" pid="3" name="KSOProductBuildVer">
    <vt:lpwstr>1033-12.2.0.18607</vt:lpwstr>
  </property>
</Properties>
</file>