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Advent Pro SemiBold"/>
      <p:regular r:id="rId13"/>
      <p:bold r:id="rId14"/>
      <p:italic r:id="rId15"/>
      <p:boldItalic r:id="rId16"/>
    </p:embeddedFont>
    <p:embeddedFont>
      <p:font typeface="Fira Sans Extra Condensed Medium"/>
      <p:regular r:id="rId17"/>
      <p:bold r:id="rId18"/>
      <p:italic r:id="rId19"/>
      <p:boldItalic r:id="rId20"/>
    </p:embeddedFont>
    <p:embeddedFont>
      <p:font typeface="Fira Sans Condensed Medium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  <p:embeddedFont>
      <p:font typeface="Share Tech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Medium-boldItalic.fntdata"/><Relationship Id="rId22" Type="http://schemas.openxmlformats.org/officeDocument/2006/relationships/font" Target="fonts/FiraSansCondensedMedium-bold.fntdata"/><Relationship Id="rId21" Type="http://schemas.openxmlformats.org/officeDocument/2006/relationships/font" Target="fonts/FiraSansCondensedMedium-regular.fntdata"/><Relationship Id="rId24" Type="http://schemas.openxmlformats.org/officeDocument/2006/relationships/font" Target="fonts/FiraSansCondensedMedium-boldItalic.fntdata"/><Relationship Id="rId23" Type="http://schemas.openxmlformats.org/officeDocument/2006/relationships/font" Target="fonts/FiraSansCondensedMedium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27" Type="http://schemas.openxmlformats.org/officeDocument/2006/relationships/font" Target="fonts/ShareTech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AdventProSemiBold-regular.fntdata"/><Relationship Id="rId12" Type="http://schemas.openxmlformats.org/officeDocument/2006/relationships/slide" Target="slides/slide8.xml"/><Relationship Id="rId15" Type="http://schemas.openxmlformats.org/officeDocument/2006/relationships/font" Target="fonts/AdventProSemiBold-italic.fntdata"/><Relationship Id="rId14" Type="http://schemas.openxmlformats.org/officeDocument/2006/relationships/font" Target="fonts/AdventProSemiBold-bold.fntdata"/><Relationship Id="rId17" Type="http://schemas.openxmlformats.org/officeDocument/2006/relationships/font" Target="fonts/FiraSansExtraCondensedMedium-regular.fntdata"/><Relationship Id="rId16" Type="http://schemas.openxmlformats.org/officeDocument/2006/relationships/font" Target="fonts/AdventProSemiBold-boldItalic.fntdata"/><Relationship Id="rId19" Type="http://schemas.openxmlformats.org/officeDocument/2006/relationships/font" Target="fonts/FiraSansExtraCondensedMedium-italic.fntdata"/><Relationship Id="rId18" Type="http://schemas.openxmlformats.org/officeDocument/2006/relationships/font" Target="fonts/FiraSansExtraCondensed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6c52a2e8d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6c52a2e8d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6c60e245bf_1_31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6c60e245bf_1_31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6c4305b01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6c4305b0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6c4305b0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6c4305b0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2ef658cecb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2ef658cecb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ef658cecb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ef658cecb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ef658cecb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2ef658cecb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70d13569c7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70d13569c7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8" name="Google Shape;178;p11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9" name="Google Shape;179;p11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5" name="Google Shape;185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Google Shape;188;p11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9" name="Google Shape;189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90" name="Google Shape;190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" name="Google Shape;192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3" name="Google Shape;193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" name="Google Shape;195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6" name="Google Shape;196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" name="Google Shape;200;p11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" name="Google Shape;202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3" name="Google Shape;203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" name="Google Shape;205;p11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" name="Google Shape;206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7" name="Google Shape;207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11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" name="Google Shape;211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2" name="Google Shape;212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" name="Google Shape;214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5" name="Google Shape;215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0" name="Google Shape;220;p12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1" name="Google Shape;221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2" name="Google Shape;222;p12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9" name="Google Shape;259;p1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3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0" name="Google Shape;270;p13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1" name="Google Shape;271;p13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13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3" name="Google Shape;273;p13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4" name="Google Shape;274;p13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7" name="Google Shape;277;p13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13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1" name="Google Shape;281;p14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3" name="Google Shape;283;p14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4" name="Google Shape;284;p1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8" name="Google Shape;288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9" name="Google Shape;289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1" name="Google Shape;291;p1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4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9" name="Google Shape;299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00" name="Google Shape;300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2" name="Google Shape;302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5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7" name="Google Shape;307;p15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8" name="Google Shape;308;p15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9" name="Google Shape;309;p15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0" name="Google Shape;310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3" name="Google Shape;313;p16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4" name="Google Shape;314;p1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5" name="Google Shape;315;p16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6" name="Google Shape;316;p16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7" name="Google Shape;317;p16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8" name="Google Shape;318;p1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19" name="Google Shape;319;p16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0" name="Google Shape;320;p16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4" name="Google Shape;324;p16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5" name="Google Shape;325;p1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6" name="Google Shape;336;p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7" name="Google Shape;337;p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8" name="Google Shape;338;p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0" name="Google Shape;340;p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2" name="Google Shape;342;p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3" name="Google Shape;343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44" name="Google Shape;344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8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6" name="Google Shape;356;p18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7" name="Google Shape;357;p18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18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9" name="Google Shape;359;p18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0" name="Google Shape;360;p18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1" name="Google Shape;361;p18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2" name="Google Shape;362;p18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3" name="Google Shape;363;p1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4" name="Google Shape;364;p1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6" name="Google Shape;376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7" name="Google Shape;377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8" name="Google Shape;378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6" name="Google Shape;386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7" name="Google Shape;387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" name="Google Shape;389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90" name="Google Shape;390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4" name="Google Shape;394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5" name="Google Shape;395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8" name="Google Shape;398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0" name="Google Shape;400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1" name="Google Shape;401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3" name="Google Shape;403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4" name="Google Shape;404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6" name="Google Shape;406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8" name="Google Shape;408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2" name="Google Shape;412;p2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3" name="Google Shape;413;p20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4" name="Google Shape;414;p20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3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2" name="Google Shape;82;p5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1" name="Google Shape;17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3"/>
          <p:cNvSpPr txBox="1"/>
          <p:nvPr>
            <p:ph idx="1" type="subTitle"/>
          </p:nvPr>
        </p:nvSpPr>
        <p:spPr>
          <a:xfrm>
            <a:off x="2997500" y="2529309"/>
            <a:ext cx="32955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Mobile</a:t>
            </a:r>
            <a:r>
              <a:rPr lang="en" sz="2000"/>
              <a:t> </a:t>
            </a:r>
            <a:r>
              <a:rPr lang="en" sz="2000">
                <a:solidFill>
                  <a:schemeClr val="accent2"/>
                </a:solidFill>
              </a:rPr>
              <a:t>Recharge System</a:t>
            </a:r>
            <a:endParaRPr sz="20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432" name="Google Shape;432;p23"/>
          <p:cNvSpPr txBox="1"/>
          <p:nvPr>
            <p:ph type="ctrTitle"/>
          </p:nvPr>
        </p:nvSpPr>
        <p:spPr>
          <a:xfrm>
            <a:off x="1561650" y="1751868"/>
            <a:ext cx="6020700" cy="86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>
                <a:solidFill>
                  <a:schemeClr val="accent2"/>
                </a:solidFill>
              </a:rPr>
              <a:t>MARIO</a:t>
            </a:r>
            <a:endParaRPr/>
          </a:p>
        </p:txBody>
      </p:sp>
      <p:sp>
        <p:nvSpPr>
          <p:cNvPr id="433" name="Google Shape;433;p23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3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3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3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9" name="Google Shape;439;p23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0" name="Google Shape;440;p23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23"/>
          <p:cNvGrpSpPr/>
          <p:nvPr/>
        </p:nvGrpSpPr>
        <p:grpSpPr>
          <a:xfrm>
            <a:off x="7313348" y="516089"/>
            <a:ext cx="133252" cy="1952377"/>
            <a:chOff x="6780548" y="337714"/>
            <a:chExt cx="133252" cy="1952377"/>
          </a:xfrm>
        </p:grpSpPr>
        <p:sp>
          <p:nvSpPr>
            <p:cNvPr id="443" name="Google Shape;443;p2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5" name="Google Shape;445;p23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6" name="Google Shape;446;p2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9" name="Google Shape;449;p23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3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1" name="Google Shape;451;p2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2" name="Google Shape;452;p2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4" name="Google Shape;454;p23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5" name="Google Shape;455;p23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3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4"/>
          <p:cNvSpPr txBox="1"/>
          <p:nvPr>
            <p:ph idx="1" type="body"/>
          </p:nvPr>
        </p:nvSpPr>
        <p:spPr>
          <a:xfrm>
            <a:off x="597375" y="989475"/>
            <a:ext cx="7866900" cy="24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/>
              <a:t>The online mobile recharge web application is an innovative solution catering to the growing needs of users seeking a convenient and secure method to recharge their mobile services. With a user-friendly interface, the application allows seamless registration and authentication, enabling users to create accounts and log in securely. Providing a dashboard that acts as a control center, the application presents a spectrum of mobile recharge options, from selecting service providers to customizing plans and recharge amounts.</a:t>
            </a:r>
            <a:endParaRPr sz="1900"/>
          </a:p>
        </p:txBody>
      </p:sp>
      <p:sp>
        <p:nvSpPr>
          <p:cNvPr id="463" name="Google Shape;463;p24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:</a:t>
            </a:r>
            <a:endParaRPr/>
          </a:p>
        </p:txBody>
      </p:sp>
      <p:sp>
        <p:nvSpPr>
          <p:cNvPr id="464" name="Google Shape;464;p24"/>
          <p:cNvSpPr txBox="1"/>
          <p:nvPr/>
        </p:nvSpPr>
        <p:spPr>
          <a:xfrm>
            <a:off x="618825" y="3532100"/>
            <a:ext cx="8082300" cy="13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-&gt;</a:t>
            </a:r>
            <a:r>
              <a:rPr lang="en" sz="19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" sz="1900">
                <a:solidFill>
                  <a:schemeClr val="accent5"/>
                </a:solidFill>
                <a:latin typeface="Maven Pro"/>
                <a:ea typeface="Maven Pro"/>
                <a:cs typeface="Maven Pro"/>
                <a:sym typeface="Maven Pro"/>
              </a:rPr>
              <a:t>Authenticated Login</a:t>
            </a:r>
            <a:r>
              <a:rPr lang="en" sz="1900">
                <a:solidFill>
                  <a:schemeClr val="accent5"/>
                </a:solidFill>
                <a:latin typeface="Maven Pro"/>
                <a:ea typeface="Maven Pro"/>
                <a:cs typeface="Maven Pro"/>
                <a:sym typeface="Maven Pro"/>
              </a:rPr>
              <a:t>. </a:t>
            </a:r>
            <a:endParaRPr sz="1900">
              <a:solidFill>
                <a:schemeClr val="accent5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-&gt; </a:t>
            </a:r>
            <a:r>
              <a:rPr lang="en" sz="1900">
                <a:solidFill>
                  <a:schemeClr val="accent5"/>
                </a:solidFill>
                <a:latin typeface="Maven Pro"/>
                <a:ea typeface="Maven Pro"/>
                <a:cs typeface="Maven Pro"/>
                <a:sym typeface="Maven Pro"/>
              </a:rPr>
              <a:t>Responsive Plans.</a:t>
            </a:r>
            <a:endParaRPr sz="1900">
              <a:solidFill>
                <a:schemeClr val="accent5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-&gt; </a:t>
            </a:r>
            <a:r>
              <a:rPr lang="en" sz="1900">
                <a:solidFill>
                  <a:schemeClr val="accent5"/>
                </a:solidFill>
                <a:latin typeface="Maven Pro"/>
                <a:ea typeface="Maven Pro"/>
                <a:cs typeface="Maven Pro"/>
                <a:sym typeface="Maven Pro"/>
              </a:rPr>
              <a:t>Good Payment.</a:t>
            </a:r>
            <a:endParaRPr sz="1900">
              <a:solidFill>
                <a:schemeClr val="accent5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-&gt; </a:t>
            </a:r>
            <a:r>
              <a:rPr lang="en" sz="1900">
                <a:solidFill>
                  <a:schemeClr val="accent5"/>
                </a:solidFill>
                <a:latin typeface="Maven Pro"/>
                <a:ea typeface="Maven Pro"/>
                <a:cs typeface="Maven Pro"/>
                <a:sym typeface="Maven Pro"/>
              </a:rPr>
              <a:t>Strong Data Backup.</a:t>
            </a:r>
            <a:endParaRPr sz="1900">
              <a:solidFill>
                <a:schemeClr val="accent5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5"/>
          <p:cNvSpPr txBox="1"/>
          <p:nvPr>
            <p:ph type="ctrTitle"/>
          </p:nvPr>
        </p:nvSpPr>
        <p:spPr>
          <a:xfrm>
            <a:off x="628725" y="500875"/>
            <a:ext cx="3843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PROPOSED </a:t>
            </a:r>
            <a:r>
              <a:rPr lang="en" sz="3200"/>
              <a:t>SOLUTION :</a:t>
            </a:r>
            <a:r>
              <a:rPr lang="en" sz="3200" u="sng"/>
              <a:t> </a:t>
            </a:r>
            <a:endParaRPr sz="3200" u="sng"/>
          </a:p>
        </p:txBody>
      </p:sp>
      <p:grpSp>
        <p:nvGrpSpPr>
          <p:cNvPr id="470" name="Google Shape;470;p25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471" name="Google Shape;471;p25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5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5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5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5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6" name="Google Shape;476;p25"/>
          <p:cNvSpPr txBox="1"/>
          <p:nvPr/>
        </p:nvSpPr>
        <p:spPr>
          <a:xfrm>
            <a:off x="547050" y="1119875"/>
            <a:ext cx="73140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-&gt; </a:t>
            </a:r>
            <a:r>
              <a:rPr lang="en" sz="19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" sz="2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web application with a </a:t>
            </a:r>
            <a:r>
              <a:rPr lang="en" sz="2000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streamlined registration and login process.</a:t>
            </a:r>
            <a:endParaRPr sz="2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-&gt; Develop a </a:t>
            </a:r>
            <a:r>
              <a:rPr lang="en" sz="2000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dashboard for users</a:t>
            </a:r>
            <a:r>
              <a:rPr lang="en" sz="2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to easily access recharge options, history, and support.</a:t>
            </a:r>
            <a:endParaRPr sz="2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-&gt; Implement a </a:t>
            </a:r>
            <a:r>
              <a:rPr lang="en" sz="2000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secure payment gateway</a:t>
            </a:r>
            <a:r>
              <a:rPr lang="en" sz="2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for safe transactions.</a:t>
            </a:r>
            <a:endParaRPr sz="2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-&gt; Provide admins with a robust dashboard for </a:t>
            </a:r>
            <a:r>
              <a:rPr lang="en" sz="2000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managing plans, add-ons.</a:t>
            </a:r>
            <a:endParaRPr sz="2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-&gt; Ensure </a:t>
            </a:r>
            <a:r>
              <a:rPr lang="en" sz="2000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high security, scalability, usability, and availability.</a:t>
            </a:r>
            <a:endParaRPr sz="2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77" name="Google Shape;477;p25"/>
          <p:cNvSpPr txBox="1"/>
          <p:nvPr/>
        </p:nvSpPr>
        <p:spPr>
          <a:xfrm>
            <a:off x="368650" y="2830100"/>
            <a:ext cx="1962300" cy="10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6"/>
          <p:cNvSpPr txBox="1"/>
          <p:nvPr>
            <p:ph idx="7" type="ctrTitle"/>
          </p:nvPr>
        </p:nvSpPr>
        <p:spPr>
          <a:xfrm>
            <a:off x="645675" y="411675"/>
            <a:ext cx="324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ACTIVITY Diagram</a:t>
            </a:r>
            <a:r>
              <a:rPr lang="en" sz="3200"/>
              <a:t> : </a:t>
            </a:r>
            <a:endParaRPr sz="3200"/>
          </a:p>
        </p:txBody>
      </p:sp>
      <p:cxnSp>
        <p:nvCxnSpPr>
          <p:cNvPr id="483" name="Google Shape;483;p26"/>
          <p:cNvCxnSpPr>
            <a:stCxn id="484" idx="1"/>
            <a:endCxn id="485" idx="1"/>
          </p:cNvCxnSpPr>
          <p:nvPr/>
        </p:nvCxnSpPr>
        <p:spPr>
          <a:xfrm flipH="1" rot="-5400000">
            <a:off x="-53725" y="1315862"/>
            <a:ext cx="9600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6" name="Google Shape;486;p26"/>
          <p:cNvSpPr/>
          <p:nvPr/>
        </p:nvSpPr>
        <p:spPr>
          <a:xfrm>
            <a:off x="264200" y="411687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7" name="Google Shape;48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375" y="1227525"/>
            <a:ext cx="6220076" cy="367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7"/>
          <p:cNvSpPr txBox="1"/>
          <p:nvPr>
            <p:ph idx="7" type="ctrTitle"/>
          </p:nvPr>
        </p:nvSpPr>
        <p:spPr>
          <a:xfrm>
            <a:off x="645675" y="411675"/>
            <a:ext cx="3587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SEQUENCE</a:t>
            </a:r>
            <a:r>
              <a:rPr lang="en" sz="3200"/>
              <a:t> Diagram : </a:t>
            </a:r>
            <a:endParaRPr sz="3200"/>
          </a:p>
        </p:txBody>
      </p:sp>
      <p:cxnSp>
        <p:nvCxnSpPr>
          <p:cNvPr id="493" name="Google Shape;493;p27"/>
          <p:cNvCxnSpPr>
            <a:stCxn id="494" idx="1"/>
            <a:endCxn id="495" idx="1"/>
          </p:cNvCxnSpPr>
          <p:nvPr/>
        </p:nvCxnSpPr>
        <p:spPr>
          <a:xfrm flipH="1" rot="-5400000">
            <a:off x="-53725" y="1315862"/>
            <a:ext cx="9600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6" name="Google Shape;496;p27"/>
          <p:cNvSpPr/>
          <p:nvPr/>
        </p:nvSpPr>
        <p:spPr>
          <a:xfrm>
            <a:off x="264200" y="411687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7" name="Google Shape;49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9400" y="989475"/>
            <a:ext cx="4657901" cy="349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8"/>
          <p:cNvSpPr txBox="1"/>
          <p:nvPr>
            <p:ph idx="7" type="ctrTitle"/>
          </p:nvPr>
        </p:nvSpPr>
        <p:spPr>
          <a:xfrm>
            <a:off x="645675" y="411675"/>
            <a:ext cx="3587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UML CLASS</a:t>
            </a:r>
            <a:r>
              <a:rPr lang="en" sz="3200"/>
              <a:t> Diagram : </a:t>
            </a:r>
            <a:endParaRPr sz="3200"/>
          </a:p>
        </p:txBody>
      </p:sp>
      <p:cxnSp>
        <p:nvCxnSpPr>
          <p:cNvPr id="503" name="Google Shape;503;p28"/>
          <p:cNvCxnSpPr>
            <a:stCxn id="504" idx="1"/>
            <a:endCxn id="505" idx="1"/>
          </p:cNvCxnSpPr>
          <p:nvPr/>
        </p:nvCxnSpPr>
        <p:spPr>
          <a:xfrm flipH="1" rot="-5400000">
            <a:off x="-53725" y="1315862"/>
            <a:ext cx="9600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6" name="Google Shape;506;p28"/>
          <p:cNvSpPr/>
          <p:nvPr/>
        </p:nvSpPr>
        <p:spPr>
          <a:xfrm>
            <a:off x="264200" y="411687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7" name="Google Shape;50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975" y="1141875"/>
            <a:ext cx="8412627" cy="3442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9"/>
          <p:cNvSpPr txBox="1"/>
          <p:nvPr>
            <p:ph idx="7" type="ctrTitle"/>
          </p:nvPr>
        </p:nvSpPr>
        <p:spPr>
          <a:xfrm>
            <a:off x="645675" y="411675"/>
            <a:ext cx="3587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ER</a:t>
            </a:r>
            <a:r>
              <a:rPr lang="en" sz="3200"/>
              <a:t> CLASS Diagram : </a:t>
            </a:r>
            <a:endParaRPr sz="3200"/>
          </a:p>
        </p:txBody>
      </p:sp>
      <p:cxnSp>
        <p:nvCxnSpPr>
          <p:cNvPr id="513" name="Google Shape;513;p29"/>
          <p:cNvCxnSpPr>
            <a:stCxn id="514" idx="1"/>
            <a:endCxn id="515" idx="1"/>
          </p:cNvCxnSpPr>
          <p:nvPr/>
        </p:nvCxnSpPr>
        <p:spPr>
          <a:xfrm flipH="1" rot="-5400000">
            <a:off x="-53725" y="1315862"/>
            <a:ext cx="9600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6" name="Google Shape;516;p29"/>
          <p:cNvSpPr/>
          <p:nvPr/>
        </p:nvSpPr>
        <p:spPr>
          <a:xfrm>
            <a:off x="264200" y="411687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7" name="Google Shape;51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825" y="989475"/>
            <a:ext cx="7747748" cy="384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0"/>
          <p:cNvSpPr txBox="1"/>
          <p:nvPr>
            <p:ph type="title"/>
          </p:nvPr>
        </p:nvSpPr>
        <p:spPr>
          <a:xfrm>
            <a:off x="21361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>
                <a:solidFill>
                  <a:schemeClr val="accent3"/>
                </a:solidFill>
              </a:rPr>
              <a:t>H</a:t>
            </a:r>
            <a:r>
              <a:rPr lang="en"/>
              <a:t>A</a:t>
            </a:r>
            <a:r>
              <a:rPr lang="en">
                <a:solidFill>
                  <a:schemeClr val="accent5"/>
                </a:solidFill>
              </a:rPr>
              <a:t>N</a:t>
            </a:r>
            <a:r>
              <a:rPr lang="en"/>
              <a:t>K </a:t>
            </a:r>
            <a:r>
              <a:rPr lang="en">
                <a:solidFill>
                  <a:schemeClr val="accent3"/>
                </a:solidFill>
              </a:rPr>
              <a:t>Y</a:t>
            </a:r>
            <a:r>
              <a:rPr lang="en"/>
              <a:t>O</a:t>
            </a:r>
            <a:r>
              <a:rPr lang="en">
                <a:solidFill>
                  <a:schemeClr val="accent5"/>
                </a:solidFill>
              </a:rPr>
              <a:t>U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