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92" r:id="rId8"/>
    <p:sldId id="277" r:id="rId9"/>
    <p:sldId id="400" r:id="rId10"/>
    <p:sldId id="402" r:id="rId11"/>
    <p:sldId id="403" r:id="rId12"/>
    <p:sldId id="393" r:id="rId13"/>
    <p:sldId id="394" r:id="rId14"/>
    <p:sldId id="395" r:id="rId15"/>
    <p:sldId id="404" r:id="rId16"/>
    <p:sldId id="396" r:id="rId17"/>
    <p:sldId id="405" r:id="rId18"/>
    <p:sldId id="397" r:id="rId19"/>
    <p:sldId id="406" r:id="rId20"/>
    <p:sldId id="407" r:id="rId21"/>
    <p:sldId id="408" r:id="rId22"/>
    <p:sldId id="399" r:id="rId23"/>
    <p:sldId id="409"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74" d="100"/>
          <a:sy n="74" d="100"/>
        </p:scale>
        <p:origin x="376"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0.99041</cdr:y>
    </cdr:to>
    <cdr:pic>
      <cdr:nvPicPr>
        <cdr:cNvPr id="3" name="chart">
          <a:extLst xmlns:a="http://schemas.openxmlformats.org/drawingml/2006/main">
            <a:ext uri="{FF2B5EF4-FFF2-40B4-BE49-F238E27FC236}">
              <a16:creationId xmlns:a16="http://schemas.microsoft.com/office/drawing/2014/main" id="{CC0122CE-40E3-30EB-B897-72B8F130E8B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1090274" cy="491515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Exploaratoty</a:t>
            </a:r>
            <a:r>
              <a:rPr lang="en-US" dirty="0"/>
              <a:t> Data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dirty="0"/>
              <a:t>Group2</a:t>
            </a:r>
          </a:p>
          <a:p>
            <a:r>
              <a:rPr lang="en-US" dirty="0"/>
              <a:t>Leng Xiaofeng</a:t>
            </a:r>
          </a:p>
          <a:p>
            <a:r>
              <a:rPr lang="en-US" dirty="0" err="1"/>
              <a:t>Saisindhu</a:t>
            </a:r>
            <a:r>
              <a:rPr lang="en-US" dirty="0"/>
              <a:t> Jammula</a:t>
            </a:r>
          </a:p>
          <a:p>
            <a:r>
              <a:rPr lang="en-US" dirty="0" err="1"/>
              <a:t>ManiChandana</a:t>
            </a:r>
            <a:r>
              <a:rPr lang="en-US" dirty="0"/>
              <a:t> Kilaru</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Describe the data</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38CF5A8E-AEA5-50A4-FFDB-E48B64B53059}"/>
              </a:ext>
            </a:extLst>
          </p:cNvPr>
          <p:cNvPicPr>
            <a:picLocks noChangeAspect="1"/>
          </p:cNvPicPr>
          <p:nvPr/>
        </p:nvPicPr>
        <p:blipFill>
          <a:blip r:embed="rId2"/>
          <a:stretch>
            <a:fillRect/>
          </a:stretch>
        </p:blipFill>
        <p:spPr>
          <a:xfrm>
            <a:off x="477520" y="1768389"/>
            <a:ext cx="11277600" cy="4324435"/>
          </a:xfrm>
          <a:prstGeom prst="rect">
            <a:avLst/>
          </a:prstGeom>
        </p:spPr>
      </p:pic>
    </p:spTree>
    <p:extLst>
      <p:ext uri="{BB962C8B-B14F-4D97-AF65-F5344CB8AC3E}">
        <p14:creationId xmlns:p14="http://schemas.microsoft.com/office/powerpoint/2010/main" val="262053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Explore and Categorize data</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Content Placeholder 6">
            <a:extLst>
              <a:ext uri="{FF2B5EF4-FFF2-40B4-BE49-F238E27FC236}">
                <a16:creationId xmlns:a16="http://schemas.microsoft.com/office/drawing/2014/main" id="{6A0DBF94-6989-B701-B896-C4F62F8B929D}"/>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01029C46-CD91-6DA2-1951-F4173D9319C3}"/>
              </a:ext>
            </a:extLst>
          </p:cNvPr>
          <p:cNvPicPr>
            <a:picLocks noChangeAspect="1"/>
          </p:cNvPicPr>
          <p:nvPr/>
        </p:nvPicPr>
        <p:blipFill>
          <a:blip r:embed="rId2"/>
          <a:stretch>
            <a:fillRect/>
          </a:stretch>
        </p:blipFill>
        <p:spPr>
          <a:xfrm>
            <a:off x="549537" y="1615440"/>
            <a:ext cx="11091600" cy="4477384"/>
          </a:xfrm>
          <a:prstGeom prst="rect">
            <a:avLst/>
          </a:prstGeom>
        </p:spPr>
      </p:pic>
    </p:spTree>
    <p:extLst>
      <p:ext uri="{BB962C8B-B14F-4D97-AF65-F5344CB8AC3E}">
        <p14:creationId xmlns:p14="http://schemas.microsoft.com/office/powerpoint/2010/main" val="145308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Categorical Features</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Content Placeholder 6">
            <a:extLst>
              <a:ext uri="{FF2B5EF4-FFF2-40B4-BE49-F238E27FC236}">
                <a16:creationId xmlns:a16="http://schemas.microsoft.com/office/drawing/2014/main" id="{6A0DBF94-6989-B701-B896-C4F62F8B929D}"/>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6ECA6507-0271-9BCF-76C8-BF8B175D9D9B}"/>
              </a:ext>
            </a:extLst>
          </p:cNvPr>
          <p:cNvPicPr>
            <a:picLocks noChangeAspect="1"/>
          </p:cNvPicPr>
          <p:nvPr/>
        </p:nvPicPr>
        <p:blipFill>
          <a:blip r:embed="rId2"/>
          <a:stretch>
            <a:fillRect/>
          </a:stretch>
        </p:blipFill>
        <p:spPr>
          <a:xfrm>
            <a:off x="467360" y="2113199"/>
            <a:ext cx="11173777" cy="3979625"/>
          </a:xfrm>
          <a:prstGeom prst="rect">
            <a:avLst/>
          </a:prstGeom>
        </p:spPr>
      </p:pic>
    </p:spTree>
    <p:extLst>
      <p:ext uri="{BB962C8B-B14F-4D97-AF65-F5344CB8AC3E}">
        <p14:creationId xmlns:p14="http://schemas.microsoft.com/office/powerpoint/2010/main" val="342149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Categorical Features.</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F4005F7-DC6B-5700-1CE9-738A85BA7CCC}"/>
              </a:ext>
            </a:extLst>
          </p:cNvPr>
          <p:cNvPicPr>
            <a:picLocks noChangeAspect="1"/>
          </p:cNvPicPr>
          <p:nvPr/>
        </p:nvPicPr>
        <p:blipFill>
          <a:blip r:embed="rId2"/>
          <a:stretch>
            <a:fillRect/>
          </a:stretch>
        </p:blipFill>
        <p:spPr>
          <a:xfrm>
            <a:off x="365760" y="1215911"/>
            <a:ext cx="11562080" cy="5092814"/>
          </a:xfrm>
          <a:prstGeom prst="rect">
            <a:avLst/>
          </a:prstGeom>
        </p:spPr>
      </p:pic>
    </p:spTree>
    <p:extLst>
      <p:ext uri="{BB962C8B-B14F-4D97-AF65-F5344CB8AC3E}">
        <p14:creationId xmlns:p14="http://schemas.microsoft.com/office/powerpoint/2010/main" val="4746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Top 10 Most Sold Brand.</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6062473C-CDDB-86E7-F334-5EFE7EDBFA22}"/>
              </a:ext>
            </a:extLst>
          </p:cNvPr>
          <p:cNvPicPr>
            <a:picLocks noChangeAspect="1"/>
          </p:cNvPicPr>
          <p:nvPr/>
        </p:nvPicPr>
        <p:blipFill>
          <a:blip r:embed="rId2"/>
          <a:stretch>
            <a:fillRect/>
          </a:stretch>
        </p:blipFill>
        <p:spPr>
          <a:xfrm>
            <a:off x="549538" y="1463040"/>
            <a:ext cx="11091599" cy="4629784"/>
          </a:xfrm>
          <a:prstGeom prst="rect">
            <a:avLst/>
          </a:prstGeom>
        </p:spPr>
      </p:pic>
    </p:spTree>
    <p:extLst>
      <p:ext uri="{BB962C8B-B14F-4D97-AF65-F5344CB8AC3E}">
        <p14:creationId xmlns:p14="http://schemas.microsoft.com/office/powerpoint/2010/main" val="297811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3" name="Freeform: Shape 2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3" name="Freeform: Shape 3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Heat Map</a:t>
            </a:r>
            <a:endParaRPr lang="en-US"/>
          </a:p>
        </p:txBody>
      </p:sp>
      <p:grpSp>
        <p:nvGrpSpPr>
          <p:cNvPr id="36" name="Group 35">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7"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Content Placeholder 10">
            <a:extLst>
              <a:ext uri="{FF2B5EF4-FFF2-40B4-BE49-F238E27FC236}">
                <a16:creationId xmlns:a16="http://schemas.microsoft.com/office/drawing/2014/main" id="{81B1B911-6F14-F943-8265-4B0E1CBB7799}"/>
              </a:ext>
            </a:extLst>
          </p:cNvPr>
          <p:cNvPicPr>
            <a:picLocks noGrp="1" noChangeAspect="1"/>
          </p:cNvPicPr>
          <p:nvPr>
            <p:ph idx="1"/>
          </p:nvPr>
        </p:nvPicPr>
        <p:blipFill>
          <a:blip r:embed="rId2"/>
          <a:stretch>
            <a:fillRect/>
          </a:stretch>
        </p:blipFill>
        <p:spPr>
          <a:xfrm>
            <a:off x="4295776" y="886463"/>
            <a:ext cx="7345363" cy="5086661"/>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309853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Linear Regression Model.</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Content Placeholder 8">
            <a:extLst>
              <a:ext uri="{FF2B5EF4-FFF2-40B4-BE49-F238E27FC236}">
                <a16:creationId xmlns:a16="http://schemas.microsoft.com/office/drawing/2014/main" id="{1C31955B-B0CA-389E-B823-B7938FE10192}"/>
              </a:ext>
            </a:extLst>
          </p:cNvPr>
          <p:cNvPicPr>
            <a:picLocks noGrp="1" noChangeAspect="1"/>
          </p:cNvPicPr>
          <p:nvPr>
            <p:ph idx="1"/>
          </p:nvPr>
        </p:nvPicPr>
        <p:blipFill>
          <a:blip r:embed="rId2"/>
          <a:stretch>
            <a:fillRect/>
          </a:stretch>
        </p:blipFill>
        <p:spPr>
          <a:xfrm>
            <a:off x="4051254" y="511824"/>
            <a:ext cx="7589885" cy="5771597"/>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265596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4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4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oup 4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2" name="Freeform: Shape 3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Decision Tree Model</a:t>
            </a:r>
          </a:p>
        </p:txBody>
      </p:sp>
      <p:grpSp>
        <p:nvGrpSpPr>
          <p:cNvPr id="51" name="Group 5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 name="Content Placeholder 9">
            <a:extLst>
              <a:ext uri="{FF2B5EF4-FFF2-40B4-BE49-F238E27FC236}">
                <a16:creationId xmlns:a16="http://schemas.microsoft.com/office/drawing/2014/main" id="{30C6A942-96AF-F377-2981-AC34F1395259}"/>
              </a:ext>
            </a:extLst>
          </p:cNvPr>
          <p:cNvPicPr>
            <a:picLocks noGrp="1" noChangeAspect="1"/>
          </p:cNvPicPr>
          <p:nvPr>
            <p:ph idx="1"/>
          </p:nvPr>
        </p:nvPicPr>
        <p:blipFill>
          <a:blip r:embed="rId2"/>
          <a:stretch>
            <a:fillRect/>
          </a:stretch>
        </p:blipFill>
        <p:spPr>
          <a:xfrm>
            <a:off x="4295776" y="285004"/>
            <a:ext cx="7572136" cy="6095861"/>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213871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Random Forest Model</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7" name="Content Placeholder 6">
            <a:extLst>
              <a:ext uri="{FF2B5EF4-FFF2-40B4-BE49-F238E27FC236}">
                <a16:creationId xmlns:a16="http://schemas.microsoft.com/office/drawing/2014/main" id="{8B350D1A-0526-F2E0-269C-9854701FC56B}"/>
              </a:ext>
            </a:extLst>
          </p:cNvPr>
          <p:cNvSpPr>
            <a:spLocks noGrp="1"/>
          </p:cNvSpPr>
          <p:nvPr>
            <p:ph idx="1"/>
          </p:nvPr>
        </p:nvSpPr>
        <p:spPr>
          <a:xfrm>
            <a:off x="550863" y="1733909"/>
            <a:ext cx="11090274" cy="3916393"/>
          </a:xfrm>
        </p:spPr>
        <p:txBody>
          <a:bodyPr/>
          <a:lstStyle/>
          <a:p>
            <a:pPr marL="0" indent="0">
              <a:buNone/>
            </a:pPr>
            <a:endParaRPr lang="en-US" dirty="0"/>
          </a:p>
        </p:txBody>
      </p:sp>
      <p:pic>
        <p:nvPicPr>
          <p:cNvPr id="9" name="Picture 8">
            <a:extLst>
              <a:ext uri="{FF2B5EF4-FFF2-40B4-BE49-F238E27FC236}">
                <a16:creationId xmlns:a16="http://schemas.microsoft.com/office/drawing/2014/main" id="{F3DF67E2-C585-F71D-08AD-18FAE58EF5F8}"/>
              </a:ext>
            </a:extLst>
          </p:cNvPr>
          <p:cNvPicPr>
            <a:picLocks noChangeAspect="1"/>
          </p:cNvPicPr>
          <p:nvPr/>
        </p:nvPicPr>
        <p:blipFill>
          <a:blip r:embed="rId2"/>
          <a:stretch>
            <a:fillRect/>
          </a:stretch>
        </p:blipFill>
        <p:spPr>
          <a:xfrm>
            <a:off x="4313208" y="549275"/>
            <a:ext cx="7513607" cy="5543549"/>
          </a:xfrm>
          <a:prstGeom prst="rect">
            <a:avLst/>
          </a:prstGeom>
        </p:spPr>
      </p:pic>
    </p:spTree>
    <p:extLst>
      <p:ext uri="{BB962C8B-B14F-4D97-AF65-F5344CB8AC3E}">
        <p14:creationId xmlns:p14="http://schemas.microsoft.com/office/powerpoint/2010/main" val="204550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Key insights observed</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r>
              <a:rPr lang="en-US" dirty="0"/>
              <a:t>The EDA Methodology used in the code covered data loading, Preliminary examination , data integrity and data checks and data visualization. It provided a comprehensive and visually appealing exploration of the car information dataset. It is facilitating data-driven decision making and a better understanding market dynamics.</a:t>
            </a:r>
          </a:p>
          <a:p>
            <a:r>
              <a:rPr lang="en-US" dirty="0"/>
              <a:t>From the Analysis we have observed that Maruti brand sells the most used cars compared to others, after that Hyundai sells most used cars and most of the cars has manual transmission rather than automatic.</a:t>
            </a:r>
          </a:p>
          <a:p>
            <a:r>
              <a:rPr lang="en-US" dirty="0"/>
              <a:t>Most of the cars are sold by dealers in the market and they use both petrol and diesel. Top5 most sold brands are Maruti, Hyundai, Honda, Mahindra and Toyota</a:t>
            </a:r>
          </a:p>
        </p:txBody>
      </p:sp>
    </p:spTree>
    <p:extLst>
      <p:ext uri="{BB962C8B-B14F-4D97-AF65-F5344CB8AC3E}">
        <p14:creationId xmlns:p14="http://schemas.microsoft.com/office/powerpoint/2010/main" val="55256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endParaRPr lang="en-US" dirty="0"/>
          </a:p>
          <a:p>
            <a:r>
              <a:rPr lang="en-US" dirty="0"/>
              <a:t>Exploratory Data Analysis Of Cars info Dataset Using Python Functions and machine learning techniques.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Key insights observed</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r>
              <a:rPr lang="en-US" dirty="0"/>
              <a:t>From the Heat Map we can observe that</a:t>
            </a:r>
          </a:p>
          <a:p>
            <a:r>
              <a:rPr lang="en-US" dirty="0"/>
              <a:t>Older Vehicles may have lower sales prices, and lower mileage.</a:t>
            </a:r>
          </a:p>
          <a:p>
            <a:r>
              <a:rPr lang="en-US" dirty="0"/>
              <a:t>Bigger engine capacity will cause lower mileage.</a:t>
            </a:r>
          </a:p>
          <a:p>
            <a:r>
              <a:rPr lang="en-US" dirty="0"/>
              <a:t>Vehicles with larger engine displacements generally have higher maximum power.</a:t>
            </a:r>
          </a:p>
          <a:p>
            <a:r>
              <a:rPr lang="en-US" dirty="0"/>
              <a:t>Bigger engine capacity or bigger Maxpower cause higher price.</a:t>
            </a:r>
          </a:p>
          <a:p>
            <a:endParaRPr lang="en-US" dirty="0"/>
          </a:p>
        </p:txBody>
      </p:sp>
    </p:spTree>
    <p:extLst>
      <p:ext uri="{BB962C8B-B14F-4D97-AF65-F5344CB8AC3E}">
        <p14:creationId xmlns:p14="http://schemas.microsoft.com/office/powerpoint/2010/main" val="397458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Leng Xiaofeng</a:t>
            </a:r>
          </a:p>
          <a:p>
            <a:r>
              <a:rPr lang="en-US" dirty="0" err="1"/>
              <a:t>Saisindhu</a:t>
            </a:r>
            <a:r>
              <a:rPr lang="en-US" dirty="0"/>
              <a:t> Jammula</a:t>
            </a:r>
          </a:p>
          <a:p>
            <a:r>
              <a:rPr lang="en-US" dirty="0"/>
              <a:t>Mani Chandana Kilaru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As mentioned in the agenda our data set consists of different used cars information including price, mileage , no of kilometers driven etc. We are going to perform EDA on this data set using python functions and machine learning techniques.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Data Set:</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10" name="Content Placeholder 9">
            <a:extLst>
              <a:ext uri="{FF2B5EF4-FFF2-40B4-BE49-F238E27FC236}">
                <a16:creationId xmlns:a16="http://schemas.microsoft.com/office/drawing/2014/main" id="{1EFAF617-C6C4-1E24-CD77-5D4690598FDA}"/>
              </a:ext>
            </a:extLst>
          </p:cNvPr>
          <p:cNvSpPr>
            <a:spLocks noGrp="1"/>
          </p:cNvSpPr>
          <p:nvPr>
            <p:ph idx="1"/>
          </p:nvPr>
        </p:nvSpPr>
        <p:spPr/>
        <p:txBody>
          <a:bodyPr/>
          <a:lstStyle/>
          <a:p>
            <a:r>
              <a:rPr lang="en-US" dirty="0"/>
              <a:t>Our data set consists of information of different brand cars and models. Data set has information of car’s age, it’s selling price , seller type and transmission.</a:t>
            </a:r>
          </a:p>
          <a:p>
            <a:r>
              <a:rPr lang="en-US" dirty="0"/>
              <a:t>It also had the information of car’s engine power, mileage , number of kilometers driven  and its fuel type.</a:t>
            </a:r>
          </a:p>
          <a:p>
            <a:r>
              <a:rPr lang="en-US" dirty="0"/>
              <a:t>This data set can be used for a lot of purposes such as price prediction to exemplify the use of linear regression in machine learning.</a:t>
            </a:r>
          </a:p>
          <a:p>
            <a:r>
              <a:rPr lang="en-US" dirty="0"/>
              <a:t>This Data set Analysis helps the common man to understand different cars features and estimate the cars value after it has been used for some time.</a:t>
            </a:r>
          </a:p>
          <a:p>
            <a:r>
              <a:rPr lang="en-US" dirty="0"/>
              <a:t>And EDA of this dataset also helps to choose the best car in the current market after understating different model cars features and its value.</a:t>
            </a:r>
          </a:p>
        </p:txBody>
      </p:sp>
    </p:spTree>
    <p:extLst>
      <p:ext uri="{BB962C8B-B14F-4D97-AF65-F5344CB8AC3E}">
        <p14:creationId xmlns:p14="http://schemas.microsoft.com/office/powerpoint/2010/main" val="10139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Data Set: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2795009016"/>
              </p:ext>
            </p:extLst>
          </p:nvPr>
        </p:nvGraphicFramePr>
        <p:xfrm>
          <a:off x="550863" y="1130060"/>
          <a:ext cx="11090275" cy="5178665"/>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Load and view the data of the data set.</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7" name="Content Placeholder 6">
            <a:extLst>
              <a:ext uri="{FF2B5EF4-FFF2-40B4-BE49-F238E27FC236}">
                <a16:creationId xmlns:a16="http://schemas.microsoft.com/office/drawing/2014/main" id="{443EB80F-C329-E815-4259-76108D780877}"/>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D76C728C-842F-6876-8B5D-306B67BD1919}"/>
              </a:ext>
            </a:extLst>
          </p:cNvPr>
          <p:cNvPicPr>
            <a:picLocks noChangeAspect="1"/>
          </p:cNvPicPr>
          <p:nvPr/>
        </p:nvPicPr>
        <p:blipFill>
          <a:blip r:embed="rId2"/>
          <a:stretch>
            <a:fillRect/>
          </a:stretch>
        </p:blipFill>
        <p:spPr>
          <a:xfrm>
            <a:off x="465826" y="1354346"/>
            <a:ext cx="11175311" cy="4738477"/>
          </a:xfrm>
          <a:prstGeom prst="rect">
            <a:avLst/>
          </a:prstGeom>
        </p:spPr>
      </p:pic>
    </p:spTree>
    <p:extLst>
      <p:ext uri="{BB962C8B-B14F-4D97-AF65-F5344CB8AC3E}">
        <p14:creationId xmlns:p14="http://schemas.microsoft.com/office/powerpoint/2010/main" val="177692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0EEAD0B-2426-5738-DA8A-538DA55A7D75}"/>
              </a:ext>
            </a:extLst>
          </p:cNvPr>
          <p:cNvSpPr>
            <a:spLocks noGrp="1"/>
          </p:cNvSpPr>
          <p:nvPr>
            <p:ph type="pic" sz="quarter" idx="13"/>
          </p:nvPr>
        </p:nvSpPr>
        <p:spPr/>
        <p:txBody>
          <a:bodyPr/>
          <a:lstStyle/>
          <a:p>
            <a:endParaRPr lang="en-US" dirty="0"/>
          </a:p>
        </p:txBody>
      </p:sp>
      <p:sp>
        <p:nvSpPr>
          <p:cNvPr id="8" name="Subtitle 7">
            <a:extLst>
              <a:ext uri="{FF2B5EF4-FFF2-40B4-BE49-F238E27FC236}">
                <a16:creationId xmlns:a16="http://schemas.microsoft.com/office/drawing/2014/main" id="{8A19CC96-4D27-D9F0-24B5-37D21B8E8A98}"/>
              </a:ext>
            </a:extLst>
          </p:cNvPr>
          <p:cNvSpPr>
            <a:spLocks noGrp="1"/>
          </p:cNvSpPr>
          <p:nvPr>
            <p:ph type="subTitle" idx="1"/>
          </p:nvPr>
        </p:nvSpPr>
        <p:spPr>
          <a:xfrm>
            <a:off x="3321170" y="6507163"/>
            <a:ext cx="3319115" cy="350837"/>
          </a:xfrm>
        </p:spPr>
        <p:txBody>
          <a:bodyPr/>
          <a:lstStyle/>
          <a:p>
            <a:endParaRPr lang="en-US" dirty="0"/>
          </a:p>
        </p:txBody>
      </p:sp>
      <p:sp>
        <p:nvSpPr>
          <p:cNvPr id="7" name="Title 6">
            <a:extLst>
              <a:ext uri="{FF2B5EF4-FFF2-40B4-BE49-F238E27FC236}">
                <a16:creationId xmlns:a16="http://schemas.microsoft.com/office/drawing/2014/main" id="{CC3289D2-F6E6-585A-FFF0-C2120ADD6A0C}"/>
              </a:ext>
            </a:extLst>
          </p:cNvPr>
          <p:cNvSpPr>
            <a:spLocks noGrp="1"/>
          </p:cNvSpPr>
          <p:nvPr>
            <p:ph type="ctrTitle"/>
          </p:nvPr>
        </p:nvSpPr>
        <p:spPr>
          <a:xfrm>
            <a:off x="-1" y="0"/>
            <a:ext cx="12447918" cy="3535509"/>
          </a:xfrm>
        </p:spPr>
        <p:txBody>
          <a:bodyPr/>
          <a:lstStyle/>
          <a:p>
            <a:pPr algn="ctr"/>
            <a:r>
              <a:rPr lang="en-US" dirty="0"/>
              <a:t>EDA METHODOLOGY</a:t>
            </a:r>
          </a:p>
        </p:txBody>
      </p:sp>
      <p:sp>
        <p:nvSpPr>
          <p:cNvPr id="4" name="Date Placeholder 3">
            <a:extLst>
              <a:ext uri="{FF2B5EF4-FFF2-40B4-BE49-F238E27FC236}">
                <a16:creationId xmlns:a16="http://schemas.microsoft.com/office/drawing/2014/main" id="{50C2538E-D174-2253-1E37-D10EE3A641B3}"/>
              </a:ext>
            </a:extLst>
          </p:cNvPr>
          <p:cNvSpPr>
            <a:spLocks noGrp="1"/>
          </p:cNvSpPr>
          <p:nvPr>
            <p:ph type="dt" sz="half" idx="4294967295"/>
          </p:nvPr>
        </p:nvSpPr>
        <p:spPr>
          <a:xfrm>
            <a:off x="0" y="6507163"/>
            <a:ext cx="2628900" cy="153987"/>
          </a:xfrm>
        </p:spPr>
        <p:txBody>
          <a:bodyPr/>
          <a:lstStyle/>
          <a:p>
            <a:r>
              <a:rPr lang="en-US"/>
              <a:t>Tuesday, February 2, 20XX</a:t>
            </a:r>
          </a:p>
        </p:txBody>
      </p:sp>
      <p:sp>
        <p:nvSpPr>
          <p:cNvPr id="5" name="Footer Placeholder 4">
            <a:extLst>
              <a:ext uri="{FF2B5EF4-FFF2-40B4-BE49-F238E27FC236}">
                <a16:creationId xmlns:a16="http://schemas.microsoft.com/office/drawing/2014/main" id="{1A06A72B-1C23-4347-44F2-285187FA6288}"/>
              </a:ext>
            </a:extLst>
          </p:cNvPr>
          <p:cNvSpPr>
            <a:spLocks noGrp="1"/>
          </p:cNvSpPr>
          <p:nvPr>
            <p:ph type="ftr" sz="quarter" idx="4294967295"/>
          </p:nvPr>
        </p:nvSpPr>
        <p:spPr>
          <a:xfrm>
            <a:off x="5813425" y="6507163"/>
            <a:ext cx="6378575" cy="153987"/>
          </a:xfrm>
        </p:spPr>
        <p:txBody>
          <a:bodyPr/>
          <a:lstStyle/>
          <a:p>
            <a:r>
              <a:rPr lang="en-US"/>
              <a:t>Sample Footer Text</a:t>
            </a:r>
          </a:p>
        </p:txBody>
      </p:sp>
      <p:sp>
        <p:nvSpPr>
          <p:cNvPr id="6" name="Slide Number Placeholder 5">
            <a:extLst>
              <a:ext uri="{FF2B5EF4-FFF2-40B4-BE49-F238E27FC236}">
                <a16:creationId xmlns:a16="http://schemas.microsoft.com/office/drawing/2014/main" id="{0268A6CF-C82E-14BB-76D8-82B7F762232F}"/>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89923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altLang="zh-CN" dirty="0"/>
              <a:t>Import data</a:t>
            </a:r>
            <a:endParaRPr lang="en-US" dirty="0"/>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Content Placeholder 6">
            <a:extLst>
              <a:ext uri="{FF2B5EF4-FFF2-40B4-BE49-F238E27FC236}">
                <a16:creationId xmlns:a16="http://schemas.microsoft.com/office/drawing/2014/main" id="{F7F2375C-3CB6-8853-B2EF-3A644396228B}"/>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0AE68AE-E7BE-A6C4-6425-210B263937F5}"/>
              </a:ext>
            </a:extLst>
          </p:cNvPr>
          <p:cNvPicPr>
            <a:picLocks noChangeAspect="1"/>
          </p:cNvPicPr>
          <p:nvPr/>
        </p:nvPicPr>
        <p:blipFill>
          <a:blip r:embed="rId2"/>
          <a:stretch>
            <a:fillRect/>
          </a:stretch>
        </p:blipFill>
        <p:spPr>
          <a:xfrm>
            <a:off x="465826" y="1354346"/>
            <a:ext cx="11175311" cy="4738477"/>
          </a:xfrm>
          <a:prstGeom prst="rect">
            <a:avLst/>
          </a:prstGeom>
        </p:spPr>
      </p:pic>
    </p:spTree>
    <p:extLst>
      <p:ext uri="{BB962C8B-B14F-4D97-AF65-F5344CB8AC3E}">
        <p14:creationId xmlns:p14="http://schemas.microsoft.com/office/powerpoint/2010/main" val="204575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6254-B46B-6748-2436-DE84315B5079}"/>
              </a:ext>
            </a:extLst>
          </p:cNvPr>
          <p:cNvSpPr>
            <a:spLocks noGrp="1"/>
          </p:cNvSpPr>
          <p:nvPr>
            <p:ph type="title"/>
          </p:nvPr>
        </p:nvSpPr>
        <p:spPr/>
        <p:txBody>
          <a:bodyPr/>
          <a:lstStyle/>
          <a:p>
            <a:r>
              <a:rPr lang="en-US" dirty="0"/>
              <a:t>Basic information of the data</a:t>
            </a:r>
          </a:p>
        </p:txBody>
      </p:sp>
      <p:sp>
        <p:nvSpPr>
          <p:cNvPr id="4" name="Date Placeholder 3">
            <a:extLst>
              <a:ext uri="{FF2B5EF4-FFF2-40B4-BE49-F238E27FC236}">
                <a16:creationId xmlns:a16="http://schemas.microsoft.com/office/drawing/2014/main" id="{64870B05-88A7-B801-C5DA-142F2BBBA7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18F47E2-C592-AFAE-3577-FDB9ACF940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A24966-96BC-9242-FD8D-6885305CAB6D}"/>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Content Placeholder 6">
            <a:extLst>
              <a:ext uri="{FF2B5EF4-FFF2-40B4-BE49-F238E27FC236}">
                <a16:creationId xmlns:a16="http://schemas.microsoft.com/office/drawing/2014/main" id="{747B45C1-3A20-02A3-CC4D-B3A1FF490B14}"/>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AA0AD49-41C5-A391-EA9A-6CB108E51C50}"/>
              </a:ext>
            </a:extLst>
          </p:cNvPr>
          <p:cNvPicPr>
            <a:picLocks noChangeAspect="1"/>
          </p:cNvPicPr>
          <p:nvPr/>
        </p:nvPicPr>
        <p:blipFill>
          <a:blip r:embed="rId2"/>
          <a:stretch>
            <a:fillRect/>
          </a:stretch>
        </p:blipFill>
        <p:spPr>
          <a:xfrm>
            <a:off x="549537" y="1196860"/>
            <a:ext cx="11091600" cy="4970260"/>
          </a:xfrm>
          <a:prstGeom prst="rect">
            <a:avLst/>
          </a:prstGeom>
        </p:spPr>
      </p:pic>
    </p:spTree>
    <p:extLst>
      <p:ext uri="{BB962C8B-B14F-4D97-AF65-F5344CB8AC3E}">
        <p14:creationId xmlns:p14="http://schemas.microsoft.com/office/powerpoint/2010/main" val="31205123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{953AA71A-CF6A-4838-A5EB-6988DAF806FF}tf33713516_win32</Template>
  <TotalTime>519</TotalTime>
  <Words>644</Words>
  <Application>Microsoft Office PowerPoint</Application>
  <PresentationFormat>Widescreen</PresentationFormat>
  <Paragraphs>107</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Walbaum Display</vt:lpstr>
      <vt:lpstr>3DFloatVTI</vt:lpstr>
      <vt:lpstr>Exploaratoty Data Analysis.</vt:lpstr>
      <vt:lpstr>Agenda</vt:lpstr>
      <vt:lpstr>Introduction</vt:lpstr>
      <vt:lpstr>Data Set:</vt:lpstr>
      <vt:lpstr>Data Set:</vt:lpstr>
      <vt:lpstr>Load and view the data of the data set.</vt:lpstr>
      <vt:lpstr>EDA METHODOLOGY</vt:lpstr>
      <vt:lpstr>Import data</vt:lpstr>
      <vt:lpstr>Basic information of the data</vt:lpstr>
      <vt:lpstr>Describe the data</vt:lpstr>
      <vt:lpstr>Explore and Categorize data</vt:lpstr>
      <vt:lpstr>Categorical Features</vt:lpstr>
      <vt:lpstr>Categorical Features.</vt:lpstr>
      <vt:lpstr>Top 10 Most Sold Brand.</vt:lpstr>
      <vt:lpstr>Heat Map</vt:lpstr>
      <vt:lpstr>Linear Regression Model.</vt:lpstr>
      <vt:lpstr>Decision Tree Model</vt:lpstr>
      <vt:lpstr>Random Forest Model</vt:lpstr>
      <vt:lpstr>Key insights observed</vt:lpstr>
      <vt:lpstr>Key insights observed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ANALYSIS</dc:title>
  <dc:creator>Sindhu Reddy Jammula</dc:creator>
  <cp:lastModifiedBy>Sindhu Reddy Jammula</cp:lastModifiedBy>
  <cp:revision>9</cp:revision>
  <dcterms:created xsi:type="dcterms:W3CDTF">2023-11-02T15:39:54Z</dcterms:created>
  <dcterms:modified xsi:type="dcterms:W3CDTF">2023-12-14T21:28:05Z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