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2" r:id="rId5"/>
    <p:sldId id="279" r:id="rId6"/>
    <p:sldId id="277" r:id="rId7"/>
    <p:sldId id="278" r:id="rId8"/>
    <p:sldId id="264" r:id="rId9"/>
    <p:sldId id="281" r:id="rId10"/>
    <p:sldId id="282" r:id="rId11"/>
    <p:sldId id="280" r:id="rId12"/>
    <p:sldId id="271" r:id="rId13"/>
    <p:sldId id="272" r:id="rId14"/>
    <p:sldId id="276" r:id="rId15"/>
    <p:sldId id="274" r:id="rId16"/>
    <p:sldId id="275" r:id="rId17"/>
    <p:sldId id="283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355EA9"/>
    <a:srgbClr val="4A198B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4654B1-A917-4B3E-923F-855E0DCFB815}" v="64" dt="2024-04-09T17:18:29.1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45156D-EE42-4AB4-B4CA-ACCE44B8F8A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CCCD509-C912-49BF-8FC2-F0A4C7F075F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Problem </a:t>
          </a:r>
        </a:p>
        <a:p>
          <a:pPr>
            <a:lnSpc>
              <a:spcPct val="100000"/>
            </a:lnSpc>
          </a:pPr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Statement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C49945-E338-4FA6-9723-73639555BAEC}" type="parTrans" cxnId="{3BB16589-E4BD-4EF8-A5BB-1EAE23022BA8}">
      <dgm:prSet/>
      <dgm:spPr/>
      <dgm:t>
        <a:bodyPr/>
        <a:lstStyle/>
        <a:p>
          <a:endParaRPr lang="en-US"/>
        </a:p>
      </dgm:t>
    </dgm:pt>
    <dgm:pt modelId="{505DBC91-FCF7-42E7-8827-B1510ADA14AE}" type="sibTrans" cxnId="{3BB16589-E4BD-4EF8-A5BB-1EAE23022BA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A6335A7-C168-492B-921B-04D8E67F633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Knowledge on the problem domain</a:t>
          </a:r>
        </a:p>
      </dgm:t>
    </dgm:pt>
    <dgm:pt modelId="{CBAE5AC9-BC20-4832-BFFD-28CBF5C20AB8}" type="parTrans" cxnId="{C8745BBA-0634-49CF-B324-D53B070F8DEC}">
      <dgm:prSet/>
      <dgm:spPr/>
      <dgm:t>
        <a:bodyPr/>
        <a:lstStyle/>
        <a:p>
          <a:endParaRPr lang="en-US"/>
        </a:p>
      </dgm:t>
    </dgm:pt>
    <dgm:pt modelId="{33DD433E-C8E2-4159-A7B7-92FCE6DCD462}" type="sibTrans" cxnId="{C8745BBA-0634-49CF-B324-D53B070F8DE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D6A2A80-6B18-4976-A9B9-13A10C241AF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Existing System</a:t>
          </a:r>
        </a:p>
      </dgm:t>
    </dgm:pt>
    <dgm:pt modelId="{1444B7DB-C4A6-4C8A-98E6-A642A9CAC19C}" type="parTrans" cxnId="{2A17A7CC-A8D6-450F-8FF3-A6AFF79783DF}">
      <dgm:prSet/>
      <dgm:spPr/>
      <dgm:t>
        <a:bodyPr/>
        <a:lstStyle/>
        <a:p>
          <a:endParaRPr lang="en-US"/>
        </a:p>
      </dgm:t>
    </dgm:pt>
    <dgm:pt modelId="{4BE19146-D8BB-4A27-9B65-CC5B0F29810A}" type="sibTrans" cxnId="{2A17A7CC-A8D6-450F-8FF3-A6AFF79783D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C1DC43E-EB40-4DAB-81B5-21FFD6BB102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Proposed</a:t>
          </a:r>
          <a:r>
            <a:rPr lang="en-US" sz="20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System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A365209-FB0E-4C37-BFEB-F9F89316EB45}" type="parTrans" cxnId="{265BE551-CDEC-4B94-835A-E2171811FFCC}">
      <dgm:prSet/>
      <dgm:spPr/>
      <dgm:t>
        <a:bodyPr/>
        <a:lstStyle/>
        <a:p>
          <a:endParaRPr lang="en-US"/>
        </a:p>
      </dgm:t>
    </dgm:pt>
    <dgm:pt modelId="{B0A68209-7505-4EE1-9412-A8F1EE413CEF}" type="sibTrans" cxnId="{265BE551-CDEC-4B94-835A-E2171811FFC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B615DC7-F5D7-4372-BF76-02E74056E5C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Design Methodology</a:t>
          </a:r>
        </a:p>
      </dgm:t>
    </dgm:pt>
    <dgm:pt modelId="{0790B0BD-8A41-44D5-9E31-A7C235FCE7DB}" type="parTrans" cxnId="{1BC047E6-DD6E-44A6-943E-35CE76E44342}">
      <dgm:prSet/>
      <dgm:spPr/>
      <dgm:t>
        <a:bodyPr/>
        <a:lstStyle/>
        <a:p>
          <a:endParaRPr lang="en-US"/>
        </a:p>
      </dgm:t>
    </dgm:pt>
    <dgm:pt modelId="{C058E0AD-467B-49A1-92EF-A27B622FF736}" type="sibTrans" cxnId="{1BC047E6-DD6E-44A6-943E-35CE76E44342}">
      <dgm:prSet/>
      <dgm:spPr/>
      <dgm:t>
        <a:bodyPr/>
        <a:lstStyle/>
        <a:p>
          <a:endParaRPr lang="en-US"/>
        </a:p>
      </dgm:t>
    </dgm:pt>
    <dgm:pt modelId="{4740FC59-6C0F-442E-A264-0C191F4BCA09}" type="pres">
      <dgm:prSet presAssocID="{CD45156D-EE42-4AB4-B4CA-ACCE44B8F8AB}" presName="root" presStyleCnt="0">
        <dgm:presLayoutVars>
          <dgm:dir/>
          <dgm:resizeHandles val="exact"/>
        </dgm:presLayoutVars>
      </dgm:prSet>
      <dgm:spPr/>
    </dgm:pt>
    <dgm:pt modelId="{99C1585E-9A8D-49D4-9C61-DE8890A0F52C}" type="pres">
      <dgm:prSet presAssocID="{CD45156D-EE42-4AB4-B4CA-ACCE44B8F8AB}" presName="container" presStyleCnt="0">
        <dgm:presLayoutVars>
          <dgm:dir/>
          <dgm:resizeHandles val="exact"/>
        </dgm:presLayoutVars>
      </dgm:prSet>
      <dgm:spPr/>
    </dgm:pt>
    <dgm:pt modelId="{1C5FB186-9F6D-4094-9E69-12915536FED5}" type="pres">
      <dgm:prSet presAssocID="{4CCCD509-C912-49BF-8FC2-F0A4C7F075F7}" presName="compNode" presStyleCnt="0"/>
      <dgm:spPr/>
    </dgm:pt>
    <dgm:pt modelId="{6E4AC21F-8EE8-4D71-852D-8A21B6277B79}" type="pres">
      <dgm:prSet presAssocID="{4CCCD509-C912-49BF-8FC2-F0A4C7F075F7}" presName="iconBgRect" presStyleLbl="bgShp" presStyleIdx="0" presStyleCnt="5"/>
      <dgm:spPr/>
    </dgm:pt>
    <dgm:pt modelId="{CEE44B87-F062-4D38-B8BC-DE8ECCF9D5C9}" type="pres">
      <dgm:prSet presAssocID="{4CCCD509-C912-49BF-8FC2-F0A4C7F075F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3F2743F-4934-421E-A2EE-FF6BAE4BA230}" type="pres">
      <dgm:prSet presAssocID="{4CCCD509-C912-49BF-8FC2-F0A4C7F075F7}" presName="spaceRect" presStyleCnt="0"/>
      <dgm:spPr/>
    </dgm:pt>
    <dgm:pt modelId="{73F73FEB-F75B-44EF-B017-0B0942618148}" type="pres">
      <dgm:prSet presAssocID="{4CCCD509-C912-49BF-8FC2-F0A4C7F075F7}" presName="textRect" presStyleLbl="revTx" presStyleIdx="0" presStyleCnt="5">
        <dgm:presLayoutVars>
          <dgm:chMax val="1"/>
          <dgm:chPref val="1"/>
        </dgm:presLayoutVars>
      </dgm:prSet>
      <dgm:spPr/>
    </dgm:pt>
    <dgm:pt modelId="{0910A106-F263-41CD-BE79-A78F7D537807}" type="pres">
      <dgm:prSet presAssocID="{505DBC91-FCF7-42E7-8827-B1510ADA14AE}" presName="sibTrans" presStyleLbl="sibTrans2D1" presStyleIdx="0" presStyleCnt="0"/>
      <dgm:spPr/>
    </dgm:pt>
    <dgm:pt modelId="{BA4E87F9-9105-46CD-8CE0-425AF18E98D6}" type="pres">
      <dgm:prSet presAssocID="{0A6335A7-C168-492B-921B-04D8E67F6337}" presName="compNode" presStyleCnt="0"/>
      <dgm:spPr/>
    </dgm:pt>
    <dgm:pt modelId="{D2AE5DDF-9948-41B6-ABE5-DC155BD9AFE0}" type="pres">
      <dgm:prSet presAssocID="{0A6335A7-C168-492B-921B-04D8E67F6337}" presName="iconBgRect" presStyleLbl="bgShp" presStyleIdx="1" presStyleCnt="5"/>
      <dgm:spPr/>
    </dgm:pt>
    <dgm:pt modelId="{AD1A1020-481A-4858-A59C-551ECBDA3D5B}" type="pres">
      <dgm:prSet presAssocID="{0A6335A7-C168-492B-921B-04D8E67F6337}" presName="iconRect" presStyleLbl="node1" presStyleIdx="1" presStyleCnt="5" custLinFactNeighborX="1985" custLinFactNeighborY="5083"/>
      <dgm:spPr>
        <a:ln>
          <a:noFill/>
        </a:ln>
      </dgm:spPr>
    </dgm:pt>
    <dgm:pt modelId="{A128D854-84A4-40EE-BAF6-DEDEE405B52C}" type="pres">
      <dgm:prSet presAssocID="{0A6335A7-C168-492B-921B-04D8E67F6337}" presName="spaceRect" presStyleCnt="0"/>
      <dgm:spPr/>
    </dgm:pt>
    <dgm:pt modelId="{8B245213-207D-4168-A521-481289E6C7F6}" type="pres">
      <dgm:prSet presAssocID="{0A6335A7-C168-492B-921B-04D8E67F6337}" presName="textRect" presStyleLbl="revTx" presStyleIdx="1" presStyleCnt="5" custScaleX="112714">
        <dgm:presLayoutVars>
          <dgm:chMax val="1"/>
          <dgm:chPref val="1"/>
        </dgm:presLayoutVars>
      </dgm:prSet>
      <dgm:spPr/>
    </dgm:pt>
    <dgm:pt modelId="{CE593BB8-AE24-47C7-8CF2-7C8AE5C2B372}" type="pres">
      <dgm:prSet presAssocID="{33DD433E-C8E2-4159-A7B7-92FCE6DCD462}" presName="sibTrans" presStyleLbl="sibTrans2D1" presStyleIdx="0" presStyleCnt="0"/>
      <dgm:spPr/>
    </dgm:pt>
    <dgm:pt modelId="{CBB518AF-B20F-4B01-B19B-E5FC65FDEB33}" type="pres">
      <dgm:prSet presAssocID="{5D6A2A80-6B18-4976-A9B9-13A10C241AFA}" presName="compNode" presStyleCnt="0"/>
      <dgm:spPr/>
    </dgm:pt>
    <dgm:pt modelId="{0C0F3F68-96DC-4394-AA8E-FBA92BE5177B}" type="pres">
      <dgm:prSet presAssocID="{5D6A2A80-6B18-4976-A9B9-13A10C241AFA}" presName="iconBgRect" presStyleLbl="bgShp" presStyleIdx="2" presStyleCnt="5"/>
      <dgm:spPr/>
    </dgm:pt>
    <dgm:pt modelId="{0CED2ED6-8414-41B5-A573-35CCFF9C3C97}" type="pres">
      <dgm:prSet presAssocID="{5D6A2A80-6B18-4976-A9B9-13A10C241AFA}" presName="iconRect" presStyleLbl="node1" presStyleIdx="2" presStyleCnt="5" custScaleX="90272" custScaleY="86282" custLinFactX="300000" custLinFactY="-109758" custLinFactNeighborX="386495" custLinFactNeighborY="-2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>
          <a:noFill/>
        </a:ln>
      </dgm:spPr>
    </dgm:pt>
    <dgm:pt modelId="{47606656-9537-4F96-8B1D-A64C8E669E1A}" type="pres">
      <dgm:prSet presAssocID="{5D6A2A80-6B18-4976-A9B9-13A10C241AFA}" presName="spaceRect" presStyleCnt="0"/>
      <dgm:spPr/>
    </dgm:pt>
    <dgm:pt modelId="{A9BB260B-EC4B-414A-B438-1FAEB671ABE2}" type="pres">
      <dgm:prSet presAssocID="{5D6A2A80-6B18-4976-A9B9-13A10C241AFA}" presName="textRect" presStyleLbl="revTx" presStyleIdx="2" presStyleCnt="5">
        <dgm:presLayoutVars>
          <dgm:chMax val="1"/>
          <dgm:chPref val="1"/>
        </dgm:presLayoutVars>
      </dgm:prSet>
      <dgm:spPr/>
    </dgm:pt>
    <dgm:pt modelId="{C0F0F0DF-807F-4ACD-9918-4FC4E40E29D3}" type="pres">
      <dgm:prSet presAssocID="{4BE19146-D8BB-4A27-9B65-CC5B0F29810A}" presName="sibTrans" presStyleLbl="sibTrans2D1" presStyleIdx="0" presStyleCnt="0"/>
      <dgm:spPr/>
    </dgm:pt>
    <dgm:pt modelId="{688DDB58-B7B3-414F-8F58-988935BCBF49}" type="pres">
      <dgm:prSet presAssocID="{2C1DC43E-EB40-4DAB-81B5-21FFD6BB102C}" presName="compNode" presStyleCnt="0"/>
      <dgm:spPr/>
    </dgm:pt>
    <dgm:pt modelId="{A34962D5-8669-4BAE-9183-AA3ADFD63926}" type="pres">
      <dgm:prSet presAssocID="{2C1DC43E-EB40-4DAB-81B5-21FFD6BB102C}" presName="iconBgRect" presStyleLbl="bgShp" presStyleIdx="3" presStyleCnt="5"/>
      <dgm:spPr/>
    </dgm:pt>
    <dgm:pt modelId="{78EAE70A-C87F-4AC2-B226-97FF7E47331C}" type="pres">
      <dgm:prSet presAssocID="{2C1DC43E-EB40-4DAB-81B5-21FFD6BB102C}" presName="iconRect" presStyleLbl="nod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FC18515F-510E-4EC8-A1EF-55433B66D08A}" type="pres">
      <dgm:prSet presAssocID="{2C1DC43E-EB40-4DAB-81B5-21FFD6BB102C}" presName="spaceRect" presStyleCnt="0"/>
      <dgm:spPr/>
    </dgm:pt>
    <dgm:pt modelId="{80A2D84E-06F3-430D-96C5-D10B01217AE8}" type="pres">
      <dgm:prSet presAssocID="{2C1DC43E-EB40-4DAB-81B5-21FFD6BB102C}" presName="textRect" presStyleLbl="revTx" presStyleIdx="3" presStyleCnt="5">
        <dgm:presLayoutVars>
          <dgm:chMax val="1"/>
          <dgm:chPref val="1"/>
        </dgm:presLayoutVars>
      </dgm:prSet>
      <dgm:spPr/>
    </dgm:pt>
    <dgm:pt modelId="{5E6689D1-1E5A-4A02-BCC9-8A16E44D13E3}" type="pres">
      <dgm:prSet presAssocID="{B0A68209-7505-4EE1-9412-A8F1EE413CEF}" presName="sibTrans" presStyleLbl="sibTrans2D1" presStyleIdx="0" presStyleCnt="0"/>
      <dgm:spPr/>
    </dgm:pt>
    <dgm:pt modelId="{CF400330-7F58-4464-97FA-2E5176F56693}" type="pres">
      <dgm:prSet presAssocID="{2B615DC7-F5D7-4372-BF76-02E74056E5CF}" presName="compNode" presStyleCnt="0"/>
      <dgm:spPr/>
    </dgm:pt>
    <dgm:pt modelId="{FB0B6CE7-A908-45A2-877D-0BBC27BB371E}" type="pres">
      <dgm:prSet presAssocID="{2B615DC7-F5D7-4372-BF76-02E74056E5CF}" presName="iconBgRect" presStyleLbl="bgShp" presStyleIdx="4" presStyleCnt="5" custLinFactX="200000" custLinFactNeighborX="206814" custLinFactNeighborY="-16612"/>
      <dgm:spPr/>
    </dgm:pt>
    <dgm:pt modelId="{8450F613-C7A6-48BE-A6A0-73A29C13BDC9}" type="pres">
      <dgm:prSet presAssocID="{2B615DC7-F5D7-4372-BF76-02E74056E5CF}" presName="iconRect" presStyleLbl="node1" presStyleIdx="4" presStyleCnt="5" custLinFactX="305908" custLinFactNeighborX="400000" custLinFactNeighborY="-28642"/>
      <dgm:spPr>
        <a:ln>
          <a:noFill/>
        </a:ln>
      </dgm:spPr>
    </dgm:pt>
    <dgm:pt modelId="{E3E63F80-F727-4BA9-9BBB-CAC75EEC0830}" type="pres">
      <dgm:prSet presAssocID="{2B615DC7-F5D7-4372-BF76-02E74056E5CF}" presName="spaceRect" presStyleCnt="0"/>
      <dgm:spPr/>
    </dgm:pt>
    <dgm:pt modelId="{CA953BB4-F024-48E2-8F20-61095B521034}" type="pres">
      <dgm:prSet presAssocID="{2B615DC7-F5D7-4372-BF76-02E74056E5CF}" presName="textRect" presStyleLbl="revTx" presStyleIdx="4" presStyleCnt="5" custLinFactNeighborX="3790" custLinFactNeighborY="-16612">
        <dgm:presLayoutVars>
          <dgm:chMax val="1"/>
          <dgm:chPref val="1"/>
        </dgm:presLayoutVars>
      </dgm:prSet>
      <dgm:spPr/>
    </dgm:pt>
  </dgm:ptLst>
  <dgm:cxnLst>
    <dgm:cxn modelId="{76E72124-9BAA-4646-A4FA-DD61021CC5D7}" type="presOf" srcId="{4CCCD509-C912-49BF-8FC2-F0A4C7F075F7}" destId="{73F73FEB-F75B-44EF-B017-0B0942618148}" srcOrd="0" destOrd="0" presId="urn:microsoft.com/office/officeart/2018/2/layout/IconCircleList"/>
    <dgm:cxn modelId="{11D07045-81BC-43C6-A7B0-5082E3DE138B}" type="presOf" srcId="{2B615DC7-F5D7-4372-BF76-02E74056E5CF}" destId="{CA953BB4-F024-48E2-8F20-61095B521034}" srcOrd="0" destOrd="0" presId="urn:microsoft.com/office/officeart/2018/2/layout/IconCircleList"/>
    <dgm:cxn modelId="{DBB4BF51-0D9F-4D5E-AD4A-6136336E818E}" type="presOf" srcId="{33DD433E-C8E2-4159-A7B7-92FCE6DCD462}" destId="{CE593BB8-AE24-47C7-8CF2-7C8AE5C2B372}" srcOrd="0" destOrd="0" presId="urn:microsoft.com/office/officeart/2018/2/layout/IconCircleList"/>
    <dgm:cxn modelId="{265BE551-CDEC-4B94-835A-E2171811FFCC}" srcId="{CD45156D-EE42-4AB4-B4CA-ACCE44B8F8AB}" destId="{2C1DC43E-EB40-4DAB-81B5-21FFD6BB102C}" srcOrd="3" destOrd="0" parTransId="{2A365209-FB0E-4C37-BFEB-F9F89316EB45}" sibTransId="{B0A68209-7505-4EE1-9412-A8F1EE413CEF}"/>
    <dgm:cxn modelId="{3BB16589-E4BD-4EF8-A5BB-1EAE23022BA8}" srcId="{CD45156D-EE42-4AB4-B4CA-ACCE44B8F8AB}" destId="{4CCCD509-C912-49BF-8FC2-F0A4C7F075F7}" srcOrd="0" destOrd="0" parTransId="{92C49945-E338-4FA6-9723-73639555BAEC}" sibTransId="{505DBC91-FCF7-42E7-8827-B1510ADA14AE}"/>
    <dgm:cxn modelId="{A8AC468B-D20A-414A-86E1-98231D9BE93A}" type="presOf" srcId="{505DBC91-FCF7-42E7-8827-B1510ADA14AE}" destId="{0910A106-F263-41CD-BE79-A78F7D537807}" srcOrd="0" destOrd="0" presId="urn:microsoft.com/office/officeart/2018/2/layout/IconCircleList"/>
    <dgm:cxn modelId="{EFA2979D-4C8F-4343-B69C-875FC4D21B76}" type="presOf" srcId="{B0A68209-7505-4EE1-9412-A8F1EE413CEF}" destId="{5E6689D1-1E5A-4A02-BCC9-8A16E44D13E3}" srcOrd="0" destOrd="0" presId="urn:microsoft.com/office/officeart/2018/2/layout/IconCircleList"/>
    <dgm:cxn modelId="{C8745BBA-0634-49CF-B324-D53B070F8DEC}" srcId="{CD45156D-EE42-4AB4-B4CA-ACCE44B8F8AB}" destId="{0A6335A7-C168-492B-921B-04D8E67F6337}" srcOrd="1" destOrd="0" parTransId="{CBAE5AC9-BC20-4832-BFFD-28CBF5C20AB8}" sibTransId="{33DD433E-C8E2-4159-A7B7-92FCE6DCD462}"/>
    <dgm:cxn modelId="{2A17A7CC-A8D6-450F-8FF3-A6AFF79783DF}" srcId="{CD45156D-EE42-4AB4-B4CA-ACCE44B8F8AB}" destId="{5D6A2A80-6B18-4976-A9B9-13A10C241AFA}" srcOrd="2" destOrd="0" parTransId="{1444B7DB-C4A6-4C8A-98E6-A642A9CAC19C}" sibTransId="{4BE19146-D8BB-4A27-9B65-CC5B0F29810A}"/>
    <dgm:cxn modelId="{9D50AED1-F866-4E3C-917B-C762E199BAA9}" type="presOf" srcId="{CD45156D-EE42-4AB4-B4CA-ACCE44B8F8AB}" destId="{4740FC59-6C0F-442E-A264-0C191F4BCA09}" srcOrd="0" destOrd="0" presId="urn:microsoft.com/office/officeart/2018/2/layout/IconCircleList"/>
    <dgm:cxn modelId="{061058D7-4C51-42A8-9185-94298550A47D}" type="presOf" srcId="{4BE19146-D8BB-4A27-9B65-CC5B0F29810A}" destId="{C0F0F0DF-807F-4ACD-9918-4FC4E40E29D3}" srcOrd="0" destOrd="0" presId="urn:microsoft.com/office/officeart/2018/2/layout/IconCircleList"/>
    <dgm:cxn modelId="{007116E0-6D1C-46A7-9461-6A5C9C3B271E}" type="presOf" srcId="{0A6335A7-C168-492B-921B-04D8E67F6337}" destId="{8B245213-207D-4168-A521-481289E6C7F6}" srcOrd="0" destOrd="0" presId="urn:microsoft.com/office/officeart/2018/2/layout/IconCircleList"/>
    <dgm:cxn modelId="{D2F0FCE0-0C2C-45E6-8800-7CE1F92569B2}" type="presOf" srcId="{5D6A2A80-6B18-4976-A9B9-13A10C241AFA}" destId="{A9BB260B-EC4B-414A-B438-1FAEB671ABE2}" srcOrd="0" destOrd="0" presId="urn:microsoft.com/office/officeart/2018/2/layout/IconCircleList"/>
    <dgm:cxn modelId="{1BC047E6-DD6E-44A6-943E-35CE76E44342}" srcId="{CD45156D-EE42-4AB4-B4CA-ACCE44B8F8AB}" destId="{2B615DC7-F5D7-4372-BF76-02E74056E5CF}" srcOrd="4" destOrd="0" parTransId="{0790B0BD-8A41-44D5-9E31-A7C235FCE7DB}" sibTransId="{C058E0AD-467B-49A1-92EF-A27B622FF736}"/>
    <dgm:cxn modelId="{47F72FE8-5082-42DB-B2CE-1494316C8A83}" type="presOf" srcId="{2C1DC43E-EB40-4DAB-81B5-21FFD6BB102C}" destId="{80A2D84E-06F3-430D-96C5-D10B01217AE8}" srcOrd="0" destOrd="0" presId="urn:microsoft.com/office/officeart/2018/2/layout/IconCircleList"/>
    <dgm:cxn modelId="{542D2BA1-58DE-4FA0-8437-2D72E7176330}" type="presParOf" srcId="{4740FC59-6C0F-442E-A264-0C191F4BCA09}" destId="{99C1585E-9A8D-49D4-9C61-DE8890A0F52C}" srcOrd="0" destOrd="0" presId="urn:microsoft.com/office/officeart/2018/2/layout/IconCircleList"/>
    <dgm:cxn modelId="{D5074053-0BCC-40F5-9E77-71AC7F5AEC79}" type="presParOf" srcId="{99C1585E-9A8D-49D4-9C61-DE8890A0F52C}" destId="{1C5FB186-9F6D-4094-9E69-12915536FED5}" srcOrd="0" destOrd="0" presId="urn:microsoft.com/office/officeart/2018/2/layout/IconCircleList"/>
    <dgm:cxn modelId="{09C22D4B-714A-44D8-93AA-681B40350F61}" type="presParOf" srcId="{1C5FB186-9F6D-4094-9E69-12915536FED5}" destId="{6E4AC21F-8EE8-4D71-852D-8A21B6277B79}" srcOrd="0" destOrd="0" presId="urn:microsoft.com/office/officeart/2018/2/layout/IconCircleList"/>
    <dgm:cxn modelId="{1A21DFB9-6217-4890-9D95-8FDDF74F53CD}" type="presParOf" srcId="{1C5FB186-9F6D-4094-9E69-12915536FED5}" destId="{CEE44B87-F062-4D38-B8BC-DE8ECCF9D5C9}" srcOrd="1" destOrd="0" presId="urn:microsoft.com/office/officeart/2018/2/layout/IconCircleList"/>
    <dgm:cxn modelId="{AA31F06F-7DF3-4A6E-8144-F3A56E351708}" type="presParOf" srcId="{1C5FB186-9F6D-4094-9E69-12915536FED5}" destId="{63F2743F-4934-421E-A2EE-FF6BAE4BA230}" srcOrd="2" destOrd="0" presId="urn:microsoft.com/office/officeart/2018/2/layout/IconCircleList"/>
    <dgm:cxn modelId="{EE0F1A6F-DC9D-461D-9AFC-0D8B52025179}" type="presParOf" srcId="{1C5FB186-9F6D-4094-9E69-12915536FED5}" destId="{73F73FEB-F75B-44EF-B017-0B0942618148}" srcOrd="3" destOrd="0" presId="urn:microsoft.com/office/officeart/2018/2/layout/IconCircleList"/>
    <dgm:cxn modelId="{0920F126-F103-49B9-9083-2DD317C2D590}" type="presParOf" srcId="{99C1585E-9A8D-49D4-9C61-DE8890A0F52C}" destId="{0910A106-F263-41CD-BE79-A78F7D537807}" srcOrd="1" destOrd="0" presId="urn:microsoft.com/office/officeart/2018/2/layout/IconCircleList"/>
    <dgm:cxn modelId="{051B94E4-CCA0-4E2E-AAFA-1853CB1A901C}" type="presParOf" srcId="{99C1585E-9A8D-49D4-9C61-DE8890A0F52C}" destId="{BA4E87F9-9105-46CD-8CE0-425AF18E98D6}" srcOrd="2" destOrd="0" presId="urn:microsoft.com/office/officeart/2018/2/layout/IconCircleList"/>
    <dgm:cxn modelId="{01021535-407A-4734-BE55-8ED2918A5E8D}" type="presParOf" srcId="{BA4E87F9-9105-46CD-8CE0-425AF18E98D6}" destId="{D2AE5DDF-9948-41B6-ABE5-DC155BD9AFE0}" srcOrd="0" destOrd="0" presId="urn:microsoft.com/office/officeart/2018/2/layout/IconCircleList"/>
    <dgm:cxn modelId="{71CEC98B-4084-4B34-875C-B8EB40860F24}" type="presParOf" srcId="{BA4E87F9-9105-46CD-8CE0-425AF18E98D6}" destId="{AD1A1020-481A-4858-A59C-551ECBDA3D5B}" srcOrd="1" destOrd="0" presId="urn:microsoft.com/office/officeart/2018/2/layout/IconCircleList"/>
    <dgm:cxn modelId="{760BFE8E-893A-4089-8D9C-20B6E6041068}" type="presParOf" srcId="{BA4E87F9-9105-46CD-8CE0-425AF18E98D6}" destId="{A128D854-84A4-40EE-BAF6-DEDEE405B52C}" srcOrd="2" destOrd="0" presId="urn:microsoft.com/office/officeart/2018/2/layout/IconCircleList"/>
    <dgm:cxn modelId="{D3523F28-615E-4CD2-86EE-74E43AC9774E}" type="presParOf" srcId="{BA4E87F9-9105-46CD-8CE0-425AF18E98D6}" destId="{8B245213-207D-4168-A521-481289E6C7F6}" srcOrd="3" destOrd="0" presId="urn:microsoft.com/office/officeart/2018/2/layout/IconCircleList"/>
    <dgm:cxn modelId="{838E1268-0CC0-4AD9-A296-0BFC4795FD5C}" type="presParOf" srcId="{99C1585E-9A8D-49D4-9C61-DE8890A0F52C}" destId="{CE593BB8-AE24-47C7-8CF2-7C8AE5C2B372}" srcOrd="3" destOrd="0" presId="urn:microsoft.com/office/officeart/2018/2/layout/IconCircleList"/>
    <dgm:cxn modelId="{426CC1DF-1E35-434E-BC87-993E247BAD67}" type="presParOf" srcId="{99C1585E-9A8D-49D4-9C61-DE8890A0F52C}" destId="{CBB518AF-B20F-4B01-B19B-E5FC65FDEB33}" srcOrd="4" destOrd="0" presId="urn:microsoft.com/office/officeart/2018/2/layout/IconCircleList"/>
    <dgm:cxn modelId="{4404018A-A1B4-47B4-B722-BF767BE1D263}" type="presParOf" srcId="{CBB518AF-B20F-4B01-B19B-E5FC65FDEB33}" destId="{0C0F3F68-96DC-4394-AA8E-FBA92BE5177B}" srcOrd="0" destOrd="0" presId="urn:microsoft.com/office/officeart/2018/2/layout/IconCircleList"/>
    <dgm:cxn modelId="{51BCB4C3-8A2B-431A-873D-0EC593FF784F}" type="presParOf" srcId="{CBB518AF-B20F-4B01-B19B-E5FC65FDEB33}" destId="{0CED2ED6-8414-41B5-A573-35CCFF9C3C97}" srcOrd="1" destOrd="0" presId="urn:microsoft.com/office/officeart/2018/2/layout/IconCircleList"/>
    <dgm:cxn modelId="{594E87BA-519D-4141-B015-F6B95BFCFE6B}" type="presParOf" srcId="{CBB518AF-B20F-4B01-B19B-E5FC65FDEB33}" destId="{47606656-9537-4F96-8B1D-A64C8E669E1A}" srcOrd="2" destOrd="0" presId="urn:microsoft.com/office/officeart/2018/2/layout/IconCircleList"/>
    <dgm:cxn modelId="{77973364-13C4-44FA-BDAE-61AB46A70565}" type="presParOf" srcId="{CBB518AF-B20F-4B01-B19B-E5FC65FDEB33}" destId="{A9BB260B-EC4B-414A-B438-1FAEB671ABE2}" srcOrd="3" destOrd="0" presId="urn:microsoft.com/office/officeart/2018/2/layout/IconCircleList"/>
    <dgm:cxn modelId="{8EE50DF9-8BAB-4A51-8B5B-BF240881BC96}" type="presParOf" srcId="{99C1585E-9A8D-49D4-9C61-DE8890A0F52C}" destId="{C0F0F0DF-807F-4ACD-9918-4FC4E40E29D3}" srcOrd="5" destOrd="0" presId="urn:microsoft.com/office/officeart/2018/2/layout/IconCircleList"/>
    <dgm:cxn modelId="{C8F4DB99-81DE-4952-A04D-E744DDB25D12}" type="presParOf" srcId="{99C1585E-9A8D-49D4-9C61-DE8890A0F52C}" destId="{688DDB58-B7B3-414F-8F58-988935BCBF49}" srcOrd="6" destOrd="0" presId="urn:microsoft.com/office/officeart/2018/2/layout/IconCircleList"/>
    <dgm:cxn modelId="{1D7ACD96-2F25-4DF6-81D7-A63D7D7C4998}" type="presParOf" srcId="{688DDB58-B7B3-414F-8F58-988935BCBF49}" destId="{A34962D5-8669-4BAE-9183-AA3ADFD63926}" srcOrd="0" destOrd="0" presId="urn:microsoft.com/office/officeart/2018/2/layout/IconCircleList"/>
    <dgm:cxn modelId="{E47D4A9D-DA4B-48ED-AC37-EDE0FFCCB6ED}" type="presParOf" srcId="{688DDB58-B7B3-414F-8F58-988935BCBF49}" destId="{78EAE70A-C87F-4AC2-B226-97FF7E47331C}" srcOrd="1" destOrd="0" presId="urn:microsoft.com/office/officeart/2018/2/layout/IconCircleList"/>
    <dgm:cxn modelId="{56847C84-5B37-44C0-B38B-1DA672076DAE}" type="presParOf" srcId="{688DDB58-B7B3-414F-8F58-988935BCBF49}" destId="{FC18515F-510E-4EC8-A1EF-55433B66D08A}" srcOrd="2" destOrd="0" presId="urn:microsoft.com/office/officeart/2018/2/layout/IconCircleList"/>
    <dgm:cxn modelId="{65F80602-2042-4F10-88A2-8A202B940ED3}" type="presParOf" srcId="{688DDB58-B7B3-414F-8F58-988935BCBF49}" destId="{80A2D84E-06F3-430D-96C5-D10B01217AE8}" srcOrd="3" destOrd="0" presId="urn:microsoft.com/office/officeart/2018/2/layout/IconCircleList"/>
    <dgm:cxn modelId="{B10234B5-6400-42EA-8292-1B052CF031DA}" type="presParOf" srcId="{99C1585E-9A8D-49D4-9C61-DE8890A0F52C}" destId="{5E6689D1-1E5A-4A02-BCC9-8A16E44D13E3}" srcOrd="7" destOrd="0" presId="urn:microsoft.com/office/officeart/2018/2/layout/IconCircleList"/>
    <dgm:cxn modelId="{0F54B31E-102B-46AF-A789-362490B823C3}" type="presParOf" srcId="{99C1585E-9A8D-49D4-9C61-DE8890A0F52C}" destId="{CF400330-7F58-4464-97FA-2E5176F56693}" srcOrd="8" destOrd="0" presId="urn:microsoft.com/office/officeart/2018/2/layout/IconCircleList"/>
    <dgm:cxn modelId="{C1B743E1-E9E9-4FB8-8804-D5F664FBCDAF}" type="presParOf" srcId="{CF400330-7F58-4464-97FA-2E5176F56693}" destId="{FB0B6CE7-A908-45A2-877D-0BBC27BB371E}" srcOrd="0" destOrd="0" presId="urn:microsoft.com/office/officeart/2018/2/layout/IconCircleList"/>
    <dgm:cxn modelId="{F1B64C41-9FF9-4310-B142-A771AFDD85B6}" type="presParOf" srcId="{CF400330-7F58-4464-97FA-2E5176F56693}" destId="{8450F613-C7A6-48BE-A6A0-73A29C13BDC9}" srcOrd="1" destOrd="0" presId="urn:microsoft.com/office/officeart/2018/2/layout/IconCircleList"/>
    <dgm:cxn modelId="{9BFA3802-FC65-4741-958B-3B5DD25E58EE}" type="presParOf" srcId="{CF400330-7F58-4464-97FA-2E5176F56693}" destId="{E3E63F80-F727-4BA9-9BBB-CAC75EEC0830}" srcOrd="2" destOrd="0" presId="urn:microsoft.com/office/officeart/2018/2/layout/IconCircleList"/>
    <dgm:cxn modelId="{97870997-1776-4011-8E51-77F541B0F2D8}" type="presParOf" srcId="{CF400330-7F58-4464-97FA-2E5176F56693}" destId="{CA953BB4-F024-48E2-8F20-61095B52103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4AC21F-8EE8-4D71-852D-8A21B6277B79}">
      <dsp:nvSpPr>
        <dsp:cNvPr id="0" name=""/>
        <dsp:cNvSpPr/>
      </dsp:nvSpPr>
      <dsp:spPr>
        <a:xfrm>
          <a:off x="207856" y="40218"/>
          <a:ext cx="861736" cy="86173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E44B87-F062-4D38-B8BC-DE8ECCF9D5C9}">
      <dsp:nvSpPr>
        <dsp:cNvPr id="0" name=""/>
        <dsp:cNvSpPr/>
      </dsp:nvSpPr>
      <dsp:spPr>
        <a:xfrm>
          <a:off x="388820" y="221183"/>
          <a:ext cx="499807" cy="4998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73FEB-F75B-44EF-B017-0B0942618148}">
      <dsp:nvSpPr>
        <dsp:cNvPr id="0" name=""/>
        <dsp:cNvSpPr/>
      </dsp:nvSpPr>
      <dsp:spPr>
        <a:xfrm>
          <a:off x="1254250" y="40218"/>
          <a:ext cx="2031235" cy="861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Problem 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Statement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254250" y="40218"/>
        <a:ext cx="2031235" cy="861736"/>
      </dsp:txXfrm>
    </dsp:sp>
    <dsp:sp modelId="{D2AE5DDF-9948-41B6-ABE5-DC155BD9AFE0}">
      <dsp:nvSpPr>
        <dsp:cNvPr id="0" name=""/>
        <dsp:cNvSpPr/>
      </dsp:nvSpPr>
      <dsp:spPr>
        <a:xfrm>
          <a:off x="3639413" y="40218"/>
          <a:ext cx="861736" cy="86173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1A1020-481A-4858-A59C-551ECBDA3D5B}">
      <dsp:nvSpPr>
        <dsp:cNvPr id="0" name=""/>
        <dsp:cNvSpPr/>
      </dsp:nvSpPr>
      <dsp:spPr>
        <a:xfrm>
          <a:off x="3830299" y="246588"/>
          <a:ext cx="499807" cy="499807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245213-207D-4168-A521-481289E6C7F6}">
      <dsp:nvSpPr>
        <dsp:cNvPr id="0" name=""/>
        <dsp:cNvSpPr/>
      </dsp:nvSpPr>
      <dsp:spPr>
        <a:xfrm>
          <a:off x="4556681" y="40218"/>
          <a:ext cx="2289486" cy="861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Knowledge on the problem domain</a:t>
          </a:r>
        </a:p>
      </dsp:txBody>
      <dsp:txXfrm>
        <a:off x="4556681" y="40218"/>
        <a:ext cx="2289486" cy="861736"/>
      </dsp:txXfrm>
    </dsp:sp>
    <dsp:sp modelId="{0C0F3F68-96DC-4394-AA8E-FBA92BE5177B}">
      <dsp:nvSpPr>
        <dsp:cNvPr id="0" name=""/>
        <dsp:cNvSpPr/>
      </dsp:nvSpPr>
      <dsp:spPr>
        <a:xfrm>
          <a:off x="207856" y="1588560"/>
          <a:ext cx="861736" cy="86173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ED2ED6-8414-41B5-A573-35CCFF9C3C97}">
      <dsp:nvSpPr>
        <dsp:cNvPr id="0" name=""/>
        <dsp:cNvSpPr/>
      </dsp:nvSpPr>
      <dsp:spPr>
        <a:xfrm>
          <a:off x="3844282" y="255614"/>
          <a:ext cx="451185" cy="4312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BB260B-EC4B-414A-B438-1FAEB671ABE2}">
      <dsp:nvSpPr>
        <dsp:cNvPr id="0" name=""/>
        <dsp:cNvSpPr/>
      </dsp:nvSpPr>
      <dsp:spPr>
        <a:xfrm>
          <a:off x="1254250" y="1588560"/>
          <a:ext cx="2031235" cy="861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Existing System</a:t>
          </a:r>
        </a:p>
      </dsp:txBody>
      <dsp:txXfrm>
        <a:off x="1254250" y="1588560"/>
        <a:ext cx="2031235" cy="861736"/>
      </dsp:txXfrm>
    </dsp:sp>
    <dsp:sp modelId="{A34962D5-8669-4BAE-9183-AA3ADFD63926}">
      <dsp:nvSpPr>
        <dsp:cNvPr id="0" name=""/>
        <dsp:cNvSpPr/>
      </dsp:nvSpPr>
      <dsp:spPr>
        <a:xfrm>
          <a:off x="3639413" y="1588560"/>
          <a:ext cx="861736" cy="86173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EAE70A-C87F-4AC2-B226-97FF7E47331C}">
      <dsp:nvSpPr>
        <dsp:cNvPr id="0" name=""/>
        <dsp:cNvSpPr/>
      </dsp:nvSpPr>
      <dsp:spPr>
        <a:xfrm>
          <a:off x="3820378" y="1769525"/>
          <a:ext cx="499807" cy="499807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A2D84E-06F3-430D-96C5-D10B01217AE8}">
      <dsp:nvSpPr>
        <dsp:cNvPr id="0" name=""/>
        <dsp:cNvSpPr/>
      </dsp:nvSpPr>
      <dsp:spPr>
        <a:xfrm>
          <a:off x="4685807" y="1588560"/>
          <a:ext cx="2031235" cy="861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Proposed</a:t>
          </a:r>
          <a:r>
            <a:rPr lang="en-US" sz="20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System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685807" y="1588560"/>
        <a:ext cx="2031235" cy="861736"/>
      </dsp:txXfrm>
    </dsp:sp>
    <dsp:sp modelId="{FB0B6CE7-A908-45A2-877D-0BBC27BB371E}">
      <dsp:nvSpPr>
        <dsp:cNvPr id="0" name=""/>
        <dsp:cNvSpPr/>
      </dsp:nvSpPr>
      <dsp:spPr>
        <a:xfrm>
          <a:off x="3713520" y="2993751"/>
          <a:ext cx="861736" cy="86173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50F613-C7A6-48BE-A6A0-73A29C13BDC9}">
      <dsp:nvSpPr>
        <dsp:cNvPr id="0" name=""/>
        <dsp:cNvSpPr/>
      </dsp:nvSpPr>
      <dsp:spPr>
        <a:xfrm>
          <a:off x="3916998" y="3174712"/>
          <a:ext cx="499807" cy="499807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953BB4-F024-48E2-8F20-61095B521034}">
      <dsp:nvSpPr>
        <dsp:cNvPr id="0" name=""/>
        <dsp:cNvSpPr/>
      </dsp:nvSpPr>
      <dsp:spPr>
        <a:xfrm>
          <a:off x="1331234" y="2993751"/>
          <a:ext cx="2031235" cy="861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Design Methodology</a:t>
          </a:r>
        </a:p>
      </dsp:txBody>
      <dsp:txXfrm>
        <a:off x="1331234" y="2993751"/>
        <a:ext cx="2031235" cy="8617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46F78-2C0D-478E-8E32-38BCC1853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E4726-9F03-409B-B21C-52D4605BA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D74A7-C4DD-4D5C-875F-A5A65273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C685-1FC6-40BD-BDD6-D08E9E07952D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E89C8-4B19-4FB6-830E-3E8D4F3DD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1B982-41CF-4F1C-B80D-3C20D012E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156A-C488-4C57-B32E-C9292E9D6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87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68B1D-CB60-428B-A8C5-88E109EFB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11E90-8BE9-4E4B-B29C-D98B191B5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68F33-4CED-4B5C-9A1C-90CA0986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C685-1FC6-40BD-BDD6-D08E9E07952D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67C27-7A50-45EB-A4AE-DF074483B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AF800-70DC-4040-B1D4-8B75FBD28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156A-C488-4C57-B32E-C9292E9D6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425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4535CC-0871-46B5-B533-A0057C0BA0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0E92C6-18F4-40B7-AFF4-188EA0D56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0F739-F8AB-4820-8C26-A9292E794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C685-1FC6-40BD-BDD6-D08E9E07952D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6C565-C6C5-417A-8797-1975EA7DE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D40C9-3A11-4BF9-816D-9C71AEE3D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156A-C488-4C57-B32E-C9292E9D6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473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80CF3-F986-4D44-AA0F-D4138438B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44D51-2F6A-4D7A-BB28-A9DB48F08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74561-0DD8-414B-A624-C26A65AF7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C685-1FC6-40BD-BDD6-D08E9E07952D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6EF46-6A52-422D-82C9-A0A3CA6CA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4B687-67A0-4C14-9085-963C6367E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156A-C488-4C57-B32E-C9292E9D6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986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DB79-6D5D-4C8F-ABC5-079E750BD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011A9-437A-40E4-B1CC-ECF095FE6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55DDE-B8A8-4765-9B53-BE4F0E64A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C685-1FC6-40BD-BDD6-D08E9E07952D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36CA8-7DF7-4DC1-8A75-E6602D8DB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C544B-0D10-4DC1-9958-F14CEC292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156A-C488-4C57-B32E-C9292E9D6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65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B5559-1523-4D02-9C5D-2E2FB383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9241E-5170-4158-A692-B116169940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E6F41C-625E-4B13-94CD-EAB2FA516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C24E1-A4F8-451D-AF63-EA1E2F0DC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C685-1FC6-40BD-BDD6-D08E9E07952D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5FE41-5923-4E3D-BE82-EBC127089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7AC0E-B992-4477-95A3-917AAEE9C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156A-C488-4C57-B32E-C9292E9D6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73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A7C1E-9C84-4E6F-9D2F-5EC0E9208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485EC-0771-4CE2-858F-F47BE7207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587896-0BC2-4DE2-AB5E-D0C174F50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7F4DC0-ECC0-4E5F-B5AD-A2A231C212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1DD10D-34C0-4218-BF63-7DC0D4EFEF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9B4C7B-749F-4294-A3DC-79CE35D18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C685-1FC6-40BD-BDD6-D08E9E07952D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B5067F-3494-4B35-96F3-C95E46373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44CDD4-C8D3-4D6A-B583-8462EB3CD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156A-C488-4C57-B32E-C9292E9D6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230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DD2DE-0E0A-4C41-B00E-D51D209B3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45950A-9DBE-4793-BE9E-1D000AB29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C685-1FC6-40BD-BDD6-D08E9E07952D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B4205A-3A44-4930-A835-E08CDA74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CA15B6-B34E-411B-82EB-72C0D2AFA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156A-C488-4C57-B32E-C9292E9D6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332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7AD3CD-61CE-4C61-9A75-D3EA6879D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C685-1FC6-40BD-BDD6-D08E9E07952D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4330DE-E31A-40E0-B4B9-CEF7517BD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B7280-D204-40D9-93EF-B3F5863A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156A-C488-4C57-B32E-C9292E9D6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719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A54D9-F2BB-4A69-A5A3-07710CAB1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66841-6E3E-4C42-A337-EB586850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D644F-262F-4931-8FE0-535B945F1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68E5A-9E18-48D4-AAB0-5D90E4C14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C685-1FC6-40BD-BDD6-D08E9E07952D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9C373-A7CC-4920-83D7-47BB4722F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15B8E-8D10-4A1A-BF08-C32B9CBCF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156A-C488-4C57-B32E-C9292E9D6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42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27CFF-F005-4A6C-B1D8-B89924E5B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3258CC-D3DA-4996-8C10-8B8F4299B8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3E41C2-8EB2-433B-AFCF-14F0F26A1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66E2C-A503-4E40-9D49-305074A93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C685-1FC6-40BD-BDD6-D08E9E07952D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688C5-A837-4F0A-96A3-D0E6A7EC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6CD80-8244-4F05-BF3C-73D29C030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156A-C488-4C57-B32E-C9292E9D6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065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4990A4-E3BD-4C4B-86C3-0CE734A0E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CB342-2755-4328-AF30-67AB7210F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C8ACD-4E5A-4107-88DA-AAE4B43C62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CC685-1FC6-40BD-BDD6-D08E9E07952D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C2E98-73C7-4365-A66A-E5BD879A7C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28649-266A-4E8D-A892-338508F14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6156A-C488-4C57-B32E-C9292E9D6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31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isree5/A-neural-image-caption-generator.gi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image" Target="../media/image11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15.jpg"/><Relationship Id="rId10" Type="http://schemas.openxmlformats.org/officeDocument/2006/relationships/image" Target="../media/image10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>
            <a:extLst>
              <a:ext uri="{FF2B5EF4-FFF2-40B4-BE49-F238E27FC236}">
                <a16:creationId xmlns:a16="http://schemas.microsoft.com/office/drawing/2014/main" id="{1E14933D-EA59-44DA-82F1-955487549AF0}"/>
              </a:ext>
            </a:extLst>
          </p:cNvPr>
          <p:cNvSpPr txBox="1">
            <a:spLocks/>
          </p:cNvSpPr>
          <p:nvPr/>
        </p:nvSpPr>
        <p:spPr>
          <a:xfrm>
            <a:off x="1717040" y="1776390"/>
            <a:ext cx="8502810" cy="1667199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5000"/>
              </a:lnSpc>
            </a:pPr>
            <a:r>
              <a:rPr lang="en-US" i="1">
                <a:solidFill>
                  <a:srgbClr val="FF0000"/>
                </a:solidFill>
                <a:latin typeface="Bookman Old Style" panose="02050604050505020204" pitchFamily="18" charset="0"/>
              </a:rPr>
              <a:t>A NEURAL IMAGE CAPTION GENERATOR</a:t>
            </a:r>
            <a:endParaRPr lang="en-US" i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Subtitle 7">
            <a:extLst>
              <a:ext uri="{FF2B5EF4-FFF2-40B4-BE49-F238E27FC236}">
                <a16:creationId xmlns:a16="http://schemas.microsoft.com/office/drawing/2014/main" id="{99A5EEB7-BA44-4727-93E9-8FFE6F2EFDAB}"/>
              </a:ext>
            </a:extLst>
          </p:cNvPr>
          <p:cNvSpPr txBox="1">
            <a:spLocks/>
          </p:cNvSpPr>
          <p:nvPr/>
        </p:nvSpPr>
        <p:spPr>
          <a:xfrm>
            <a:off x="6978081" y="3765707"/>
            <a:ext cx="4998511" cy="2634763"/>
          </a:xfrm>
          <a:prstGeom prst="rect">
            <a:avLst/>
          </a:prstGeom>
        </p:spPr>
        <p:txBody>
          <a:bodyPr vert="horz" lIns="109728" tIns="109728" rIns="109728" bIns="91440" rtlCol="0" anchor="t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b="1" u="sng" dirty="0">
                <a:solidFill>
                  <a:srgbClr val="FF0000"/>
                </a:solidFill>
              </a:rPr>
              <a:t>Batch C1: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S. Sai Sree (Y20ACS553)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Y. </a:t>
            </a:r>
            <a:r>
              <a:rPr lang="en-US" dirty="0" err="1">
                <a:solidFill>
                  <a:srgbClr val="002060"/>
                </a:solidFill>
              </a:rPr>
              <a:t>Pravallika</a:t>
            </a:r>
            <a:r>
              <a:rPr lang="en-US" dirty="0">
                <a:solidFill>
                  <a:srgbClr val="002060"/>
                </a:solidFill>
              </a:rPr>
              <a:t> (Y20ACS591)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Y. </a:t>
            </a:r>
            <a:r>
              <a:rPr lang="en-US" dirty="0" err="1">
                <a:solidFill>
                  <a:srgbClr val="002060"/>
                </a:solidFill>
              </a:rPr>
              <a:t>Santhoshini</a:t>
            </a:r>
            <a:r>
              <a:rPr lang="en-US" dirty="0">
                <a:solidFill>
                  <a:srgbClr val="002060"/>
                </a:solidFill>
              </a:rPr>
              <a:t> (Y20ACS592)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b="1" u="sng" dirty="0">
                <a:solidFill>
                  <a:srgbClr val="FF0000"/>
                </a:solidFill>
              </a:rPr>
              <a:t>Guide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002060"/>
                </a:solidFill>
              </a:rPr>
              <a:t>		Dr. </a:t>
            </a:r>
            <a:r>
              <a:rPr lang="en-US" dirty="0" err="1">
                <a:solidFill>
                  <a:srgbClr val="002060"/>
                </a:solidFill>
              </a:rPr>
              <a:t>Nagalla</a:t>
            </a:r>
            <a:r>
              <a:rPr lang="en-US" dirty="0">
                <a:solidFill>
                  <a:srgbClr val="002060"/>
                </a:solidFill>
              </a:rPr>
              <a:t> Sudhakar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474FC4FA-F953-4A05-9270-78F1C2B01CA9}"/>
              </a:ext>
            </a:extLst>
          </p:cNvPr>
          <p:cNvSpPr txBox="1"/>
          <p:nvPr/>
        </p:nvSpPr>
        <p:spPr>
          <a:xfrm>
            <a:off x="1717040" y="481137"/>
            <a:ext cx="10125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sz="3600" dirty="0">
                <a:solidFill>
                  <a:srgbClr val="002060"/>
                </a:solidFill>
                <a:latin typeface="Old English Text MT" panose="03040902040508030806" pitchFamily="66" charset="0"/>
              </a:rPr>
              <a:t>Bapatla Engineering College :: Bapatla</a:t>
            </a:r>
            <a:r>
              <a:rPr lang="en-IN" sz="2400" dirty="0">
                <a:solidFill>
                  <a:srgbClr val="002060"/>
                </a:solidFill>
                <a:latin typeface="Old English Text MT" panose="03040902040508030806" pitchFamily="66" charset="0"/>
              </a:rPr>
              <a:t>, </a:t>
            </a:r>
            <a:r>
              <a:rPr lang="en-IN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3200" dirty="0">
                <a:solidFill>
                  <a:srgbClr val="002060"/>
                </a:solidFill>
                <a:latin typeface="Old English Text MT" panose="03040902040508030806" pitchFamily="66" charset="0"/>
                <a:cs typeface="Arial" panose="020B0604020202020204" pitchFamily="34" charset="0"/>
              </a:rPr>
              <a:t>Autonomous</a:t>
            </a:r>
            <a:r>
              <a:rPr lang="en-IN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6E6303-D508-47C8-86E8-790E93A0E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11" y="338176"/>
            <a:ext cx="1374829" cy="15313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2B1DD2-423B-46AA-9DA9-7E0D20D7BF63}"/>
              </a:ext>
            </a:extLst>
          </p:cNvPr>
          <p:cNvSpPr txBox="1"/>
          <p:nvPr/>
        </p:nvSpPr>
        <p:spPr>
          <a:xfrm>
            <a:off x="2640495" y="1288527"/>
            <a:ext cx="73648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2060"/>
                </a:solidFill>
                <a:latin typeface="Algerian" panose="04020705040A02060702" pitchFamily="82" charset="0"/>
              </a:rPr>
              <a:t>Department of Computer Science and Engineering</a:t>
            </a:r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18D39D54-69C4-479F-97D3-D1BE120F50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817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342F31-7F85-4779-8B88-9EF9DDFCFEB2}"/>
              </a:ext>
            </a:extLst>
          </p:cNvPr>
          <p:cNvSpPr txBox="1"/>
          <p:nvPr/>
        </p:nvSpPr>
        <p:spPr>
          <a:xfrm>
            <a:off x="583096" y="406729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3F234C-76E5-468B-8D25-3A349FCAC9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36974" y="267578"/>
            <a:ext cx="5767070" cy="61836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90759A-BDFC-423B-BDDF-7F2508D5586E}"/>
              </a:ext>
            </a:extLst>
          </p:cNvPr>
          <p:cNvSpPr txBox="1"/>
          <p:nvPr/>
        </p:nvSpPr>
        <p:spPr>
          <a:xfrm>
            <a:off x="328930" y="1674674"/>
            <a:ext cx="531649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features and attention weights are multiplied giving </a:t>
            </a:r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 vector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context vector and words from decoder are concatenated and fed to </a:t>
            </a:r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followed by fully connected layers.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 it generates a </a:t>
            </a:r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each time step.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5FBCF2-FEE7-4272-BD0C-CA4009D5E987}"/>
              </a:ext>
            </a:extLst>
          </p:cNvPr>
          <p:cNvSpPr txBox="1"/>
          <p:nvPr/>
        </p:nvSpPr>
        <p:spPr>
          <a:xfrm>
            <a:off x="7938053" y="6390367"/>
            <a:ext cx="2643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CNN+Attention+GRU</a:t>
            </a:r>
            <a:endParaRPr lang="en-IN" sz="2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30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869C8E-78C0-402C-A166-9A563A675175}"/>
              </a:ext>
            </a:extLst>
          </p:cNvPr>
          <p:cNvSpPr txBox="1"/>
          <p:nvPr/>
        </p:nvSpPr>
        <p:spPr>
          <a:xfrm>
            <a:off x="581293" y="26167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Methodology</a:t>
            </a:r>
            <a:endParaRPr lang="en-IN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F80AA2-BBE9-4244-81A5-37733B354A9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087" y="1112078"/>
            <a:ext cx="6559826" cy="5130303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C52FF1-A204-4E49-BE9D-F2A70D7D29D8}"/>
              </a:ext>
            </a:extLst>
          </p:cNvPr>
          <p:cNvSpPr txBox="1"/>
          <p:nvPr/>
        </p:nvSpPr>
        <p:spPr>
          <a:xfrm>
            <a:off x="4876800" y="6253753"/>
            <a:ext cx="2143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Diagram</a:t>
            </a:r>
            <a:endParaRPr lang="en-IN" sz="2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3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6B93B-AE3F-AE8E-30A7-8CE6370D7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78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IN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A8D81-AD86-90D0-AC23-FF3A4C174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408"/>
            <a:ext cx="10515600" cy="4655386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all the necessary packages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and performing data cleaning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Length of Descriptions and Vocabulary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Extracting the feature vector  from all images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 dataset for Training the mode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Tokenizing the vocabulary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Data generator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Section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the model</a:t>
            </a:r>
          </a:p>
          <a:p>
            <a:pPr marL="0" indent="0">
              <a:buNone/>
            </a:pPr>
            <a:r>
              <a:rPr lang="en-US" u="sng" dirty="0">
                <a:hlinkClick r:id="rId2"/>
              </a:rPr>
              <a:t>https://github.com/Saisree5/A-neural-image-caption-generator.git</a:t>
            </a:r>
            <a:endParaRPr lang="en-IN" dirty="0"/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708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33E15-58A2-1084-4186-F63DDF04F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817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IN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AF76-BB36-FB8B-49CA-0756D34C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298" y="1518395"/>
            <a:ext cx="10871718" cy="4926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consideration, various images have been subjected to testing, and the results can be seen in the following image.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0F90FC-6531-3E27-DCA2-229E010CD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37" y="2555036"/>
            <a:ext cx="3491204" cy="34352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3F90D4-C025-424F-BE9D-6AD6F1942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041" y="2569530"/>
            <a:ext cx="772581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76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1C3CF-23DE-7055-18B4-644435620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167" y="158620"/>
            <a:ext cx="10515600" cy="6615404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generates captions for any image in 9 different methods and provides which one is best.</a:t>
            </a:r>
          </a:p>
          <a:p>
            <a:pPr algn="just"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</a:t>
            </a:r>
            <a:r>
              <a:rPr lang="en-IN" b="1" dirty="0" err="1">
                <a:solidFill>
                  <a:srgbClr val="4A19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Attention+GRU+DenseNet</a:t>
            </a:r>
            <a:r>
              <a:rPr lang="en-IN" b="1" dirty="0">
                <a:solidFill>
                  <a:srgbClr val="4A19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relevant caption, based on human evaluation. </a:t>
            </a:r>
          </a:p>
          <a:p>
            <a:pPr algn="just"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Assess the performance of model prediction , there are  various metrics. </a:t>
            </a:r>
          </a:p>
          <a:p>
            <a:pPr lvl="2" algn="just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BLEU (Bilingual evaluation understudy)</a:t>
            </a: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 algn="just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METEOR(Metric for Evaluation of Translation with Explicit Ordering) </a:t>
            </a:r>
          </a:p>
          <a:p>
            <a:pPr marL="914400" lvl="2" indent="0" algn="just">
              <a:lnSpc>
                <a:spcPct val="100000"/>
              </a:lnSpc>
              <a:buNone/>
            </a:pP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Bleu Score is a metric for automatically evaluating machine-translated text , and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see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which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one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provides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maximum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accuracy ,</a:t>
            </a: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Bleu score is number between 0 and 1.</a:t>
            </a:r>
          </a:p>
          <a:p>
            <a:pPr algn="just"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Meteor score is a metric used to evaluate machine translation by comparing it to human translations.it takes both accuracy and fluency of the translation , as well as the order in which words appear.it ranges from 0 to 1 .</a:t>
            </a:r>
          </a:p>
        </p:txBody>
      </p:sp>
    </p:spTree>
    <p:extLst>
      <p:ext uri="{BB962C8B-B14F-4D97-AF65-F5344CB8AC3E}">
        <p14:creationId xmlns:p14="http://schemas.microsoft.com/office/powerpoint/2010/main" val="317646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22B72-7220-9F1F-B864-700F7B702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850" y="200608"/>
            <a:ext cx="10515600" cy="64567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648AD7-62EB-691E-217C-C9E9CCCE5CB9}"/>
              </a:ext>
            </a:extLst>
          </p:cNvPr>
          <p:cNvSpPr txBox="1"/>
          <p:nvPr/>
        </p:nvSpPr>
        <p:spPr>
          <a:xfrm>
            <a:off x="5640355" y="276186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651568-3837-1B73-E8AA-DC4ED0FE7D34}"/>
              </a:ext>
            </a:extLst>
          </p:cNvPr>
          <p:cNvSpPr txBox="1"/>
          <p:nvPr/>
        </p:nvSpPr>
        <p:spPr>
          <a:xfrm>
            <a:off x="1184493" y="5242738"/>
            <a:ext cx="95283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compared to other models , </a:t>
            </a:r>
            <a:r>
              <a:rPr lang="en-IN" sz="28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Attention_GRU_DenseNet</a:t>
            </a:r>
            <a:r>
              <a:rPr lang="en-I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more relevant caption based on its performance metrics.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361E3D-7D41-499C-BEB7-4D16C17B8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092" y="1225500"/>
            <a:ext cx="1914525" cy="39464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CFA313-4C21-461A-AEE5-287566BBC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283" y="1186197"/>
            <a:ext cx="1971675" cy="39464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69FAF5-225A-4E70-83E0-BACB25A0A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7517" y="1225500"/>
            <a:ext cx="2695575" cy="39464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C23434-02F5-4C80-8BC2-06B7EA7D6524}"/>
              </a:ext>
            </a:extLst>
          </p:cNvPr>
          <p:cNvSpPr txBox="1"/>
          <p:nvPr/>
        </p:nvSpPr>
        <p:spPr>
          <a:xfrm>
            <a:off x="806375" y="441787"/>
            <a:ext cx="58800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Scores on above Image: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63656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7FE97-506A-09FE-EBCC-39D6A15FC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022A6-BF83-EFD2-F6EA-33757B9C0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460" y="1783454"/>
            <a:ext cx="9816886" cy="4320171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our experiments and their evaluation with the help of performance metrics we conclude that.</a:t>
            </a:r>
          </a:p>
          <a:p>
            <a:pPr marL="0" indent="0" algn="just">
              <a:buNone/>
            </a:pP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NLP Models </a:t>
            </a:r>
            <a:r>
              <a:rPr lang="en-IN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 + GRU 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best caption , And in pretrained models </a:t>
            </a:r>
            <a:r>
              <a:rPr lang="en-IN" sz="3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DenseNet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give better performance.</a:t>
            </a:r>
          </a:p>
          <a:p>
            <a:pPr marL="457200" lvl="1" indent="0" algn="just">
              <a:buNone/>
            </a:pP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the method with </a:t>
            </a:r>
            <a:r>
              <a:rPr lang="en-IN" sz="3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Attention+GRU+DenseNet</a:t>
            </a:r>
            <a:r>
              <a:rPr lang="en-IN" sz="3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more relevant caption compared to other methods in most of the cases.     </a:t>
            </a:r>
          </a:p>
          <a:p>
            <a:pPr lvl="1" algn="just"/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23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2D2AB-3258-4581-BF9E-BA72CB90D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uture</a:t>
            </a: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F4BF7-ADC3-4738-90CF-B6628DE67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7583" y="2279374"/>
            <a:ext cx="7673008" cy="32217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generate captions for images, we can further explore on generating captions from videos w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hen the speech is not clearly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from the audios to help non-native speakers of a language.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80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18D0D3-A744-4ED3-833A-6369C8137B61}"/>
              </a:ext>
            </a:extLst>
          </p:cNvPr>
          <p:cNvSpPr txBox="1"/>
          <p:nvPr/>
        </p:nvSpPr>
        <p:spPr>
          <a:xfrm>
            <a:off x="4419600" y="2757317"/>
            <a:ext cx="33528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5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802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D2B67E0F-65F3-46B9-BFD9-21492C25B9BD}"/>
              </a:ext>
            </a:extLst>
          </p:cNvPr>
          <p:cNvSpPr txBox="1">
            <a:spLocks/>
          </p:cNvSpPr>
          <p:nvPr/>
        </p:nvSpPr>
        <p:spPr>
          <a:xfrm>
            <a:off x="642918" y="1784277"/>
            <a:ext cx="3411973" cy="3635693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CONTENTS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A93A6C43-5E9E-4383-91FB-E8FC41DAC4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5782268"/>
              </p:ext>
            </p:extLst>
          </p:nvPr>
        </p:nvGraphicFramePr>
        <p:xfrm>
          <a:off x="4389040" y="886588"/>
          <a:ext cx="7054025" cy="40388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8F3E7814-FC80-49EC-B125-E488D92A9979}"/>
              </a:ext>
            </a:extLst>
          </p:cNvPr>
          <p:cNvSpPr/>
          <p:nvPr/>
        </p:nvSpPr>
        <p:spPr>
          <a:xfrm>
            <a:off x="4581015" y="5141244"/>
            <a:ext cx="904024" cy="885489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4774F2-C5E2-4E39-8EB9-82C1305E87CE}"/>
              </a:ext>
            </a:extLst>
          </p:cNvPr>
          <p:cNvSpPr/>
          <p:nvPr/>
        </p:nvSpPr>
        <p:spPr>
          <a:xfrm>
            <a:off x="4602159" y="3804200"/>
            <a:ext cx="861736" cy="861736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IN" dirty="0"/>
          </a:p>
        </p:txBody>
      </p:sp>
      <p:sp>
        <p:nvSpPr>
          <p:cNvPr id="9" name="Rectangle 8" descr="Gears">
            <a:extLst>
              <a:ext uri="{FF2B5EF4-FFF2-40B4-BE49-F238E27FC236}">
                <a16:creationId xmlns:a16="http://schemas.microsoft.com/office/drawing/2014/main" id="{A12A065B-5B05-4B23-80CC-3718F40C2722}"/>
              </a:ext>
            </a:extLst>
          </p:cNvPr>
          <p:cNvSpPr/>
          <p:nvPr/>
        </p:nvSpPr>
        <p:spPr>
          <a:xfrm>
            <a:off x="4862260" y="4064301"/>
            <a:ext cx="341534" cy="341534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24058C-3958-4187-837E-C7D98BE352A2}"/>
              </a:ext>
            </a:extLst>
          </p:cNvPr>
          <p:cNvSpPr txBox="1"/>
          <p:nvPr/>
        </p:nvSpPr>
        <p:spPr>
          <a:xfrm>
            <a:off x="9040957" y="4064301"/>
            <a:ext cx="1865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15" name="Rectangle 14" descr="Laptop">
            <a:extLst>
              <a:ext uri="{FF2B5EF4-FFF2-40B4-BE49-F238E27FC236}">
                <a16:creationId xmlns:a16="http://schemas.microsoft.com/office/drawing/2014/main" id="{F6021A02-FC33-4296-963F-A20356CCCDA3}"/>
              </a:ext>
            </a:extLst>
          </p:cNvPr>
          <p:cNvSpPr/>
          <p:nvPr/>
        </p:nvSpPr>
        <p:spPr>
          <a:xfrm>
            <a:off x="4793844" y="2591144"/>
            <a:ext cx="478366" cy="522635"/>
          </a:xfrm>
          <a:prstGeom prst="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Rectangle 15" descr="Computer">
            <a:extLst>
              <a:ext uri="{FF2B5EF4-FFF2-40B4-BE49-F238E27FC236}">
                <a16:creationId xmlns:a16="http://schemas.microsoft.com/office/drawing/2014/main" id="{E656AEC0-81FF-43BD-BBAE-B74B20727044}"/>
              </a:ext>
            </a:extLst>
          </p:cNvPr>
          <p:cNvSpPr/>
          <p:nvPr/>
        </p:nvSpPr>
        <p:spPr>
          <a:xfrm>
            <a:off x="6830759" y="5310000"/>
            <a:ext cx="491993" cy="491993"/>
          </a:xfrm>
          <a:prstGeom prst="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15B756-E570-89AA-05C9-71A1315B638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385" y="4049178"/>
            <a:ext cx="578497" cy="5796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D0132E-04D0-C2F3-6B64-A14A6A4FFA1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159" y="5329937"/>
            <a:ext cx="691195" cy="5081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96183B7-6A79-60C8-6C88-A25242D74665}"/>
              </a:ext>
            </a:extLst>
          </p:cNvPr>
          <p:cNvSpPr txBox="1"/>
          <p:nvPr/>
        </p:nvSpPr>
        <p:spPr>
          <a:xfrm>
            <a:off x="5708714" y="537133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7929118-732F-4299-A437-D77505073DE4}"/>
              </a:ext>
            </a:extLst>
          </p:cNvPr>
          <p:cNvSpPr/>
          <p:nvPr/>
        </p:nvSpPr>
        <p:spPr>
          <a:xfrm>
            <a:off x="8153765" y="5178993"/>
            <a:ext cx="861736" cy="861736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B367C89-E69A-D5A1-B6F3-26DAC0DD460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385" y="5328289"/>
            <a:ext cx="586020" cy="58602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3FF5672-BBF8-8340-BD3E-AF9C191CC777}"/>
              </a:ext>
            </a:extLst>
          </p:cNvPr>
          <p:cNvSpPr txBox="1"/>
          <p:nvPr/>
        </p:nvSpPr>
        <p:spPr>
          <a:xfrm>
            <a:off x="9052176" y="5371330"/>
            <a:ext cx="18786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04692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3DF0914-E4FA-421B-BD9E-AD26F924307A}"/>
              </a:ext>
            </a:extLst>
          </p:cNvPr>
          <p:cNvSpPr txBox="1"/>
          <p:nvPr/>
        </p:nvSpPr>
        <p:spPr>
          <a:xfrm>
            <a:off x="1167848" y="894460"/>
            <a:ext cx="9856304" cy="5069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algn="just"/>
            <a:endParaRPr lang="en-US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151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aim of image captioning is to generate textual description of a given image.​</a:t>
            </a:r>
          </a:p>
          <a:p>
            <a:pPr marL="342900" indent="-342900" algn="just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151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images humans can understand the information accurately.</a:t>
            </a:r>
          </a:p>
          <a:p>
            <a:pPr marL="342900" indent="-342900" algn="just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151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same way creating a generative model with the help of computer vision and natural language processing that can generate natural language sentences describing the given image.</a:t>
            </a:r>
          </a:p>
          <a:p>
            <a:pPr algn="just"/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13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B1DED6A0-5C89-4F71-84A9-087B88763195}"/>
              </a:ext>
            </a:extLst>
          </p:cNvPr>
          <p:cNvSpPr txBox="1">
            <a:spLocks/>
          </p:cNvSpPr>
          <p:nvPr/>
        </p:nvSpPr>
        <p:spPr>
          <a:xfrm>
            <a:off x="861392" y="152785"/>
            <a:ext cx="5408670" cy="1054972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Methodology</a:t>
            </a:r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B022AD98-59F6-4AF2-9E5B-01A235A3B07F}"/>
              </a:ext>
            </a:extLst>
          </p:cNvPr>
          <p:cNvSpPr txBox="1">
            <a:spLocks/>
          </p:cNvSpPr>
          <p:nvPr/>
        </p:nvSpPr>
        <p:spPr>
          <a:xfrm>
            <a:off x="1205948" y="1887120"/>
            <a:ext cx="6082748" cy="3575425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rgbClr val="62E5EC"/>
              </a:buClr>
              <a:buFont typeface="Wingdings" panose="05000000000000000000" pitchFamily="2" charset="2"/>
              <a:buChar char="Ø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62E5EC"/>
              </a:buCl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31DCEE-86B5-465E-83AA-5459720E4297}"/>
              </a:ext>
            </a:extLst>
          </p:cNvPr>
          <p:cNvSpPr txBox="1"/>
          <p:nvPr/>
        </p:nvSpPr>
        <p:spPr>
          <a:xfrm>
            <a:off x="748747" y="1463525"/>
            <a:ext cx="10694505" cy="5565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30000"/>
              </a:lnSpc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of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Pre-trained Convolutional Neural Networks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 type of 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combined together for image captioning.</a:t>
            </a:r>
          </a:p>
          <a:p>
            <a:pPr marL="457200" indent="-457200" algn="just">
              <a:lnSpc>
                <a:spcPct val="130000"/>
              </a:lnSpc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acts as an </a:t>
            </a:r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maps input images to a fixed-length  feature vector. </a:t>
            </a:r>
          </a:p>
          <a:p>
            <a:pPr marL="457200" indent="-457200" algn="just">
              <a:lnSpc>
                <a:spcPct val="130000"/>
              </a:lnSpc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feature vector combined with the caption text which is fed to the RNN are passed through fully connected layers.</a:t>
            </a:r>
          </a:p>
          <a:p>
            <a:pPr marL="457200" indent="-457200" algn="just">
              <a:lnSpc>
                <a:spcPct val="130000"/>
              </a:lnSpc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acts as a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decode the fixed-length vector into a caption.</a:t>
            </a:r>
          </a:p>
          <a:p>
            <a:pPr marL="342900" indent="-342900" algn="just">
              <a:lnSpc>
                <a:spcPct val="13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17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FA0C92-514F-40E7-8B86-0EFAA27A4DD9}"/>
              </a:ext>
            </a:extLst>
          </p:cNvPr>
          <p:cNvSpPr txBox="1"/>
          <p:nvPr/>
        </p:nvSpPr>
        <p:spPr>
          <a:xfrm>
            <a:off x="753395" y="578785"/>
            <a:ext cx="498886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Methodology</a:t>
            </a:r>
          </a:p>
          <a:p>
            <a:endParaRPr lang="en-IN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DC87F-C58A-4A0B-8379-55533EBA1CF2}"/>
              </a:ext>
            </a:extLst>
          </p:cNvPr>
          <p:cNvSpPr txBox="1"/>
          <p:nvPr/>
        </p:nvSpPr>
        <p:spPr>
          <a:xfrm>
            <a:off x="902224" y="1643948"/>
            <a:ext cx="10652593" cy="2277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30000"/>
              </a:lnSpc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en-US" sz="280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RNN</a:t>
            </a:r>
            <a:r>
              <a:rPr lang="en-US" sz="28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has some drawbacks:</a:t>
            </a:r>
          </a:p>
          <a:p>
            <a:pPr marL="914400" lvl="1" indent="-457200" algn="just">
              <a:lnSpc>
                <a:spcPct val="130000"/>
              </a:lnSpc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Vanishing Gradient Problem </a:t>
            </a: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Limited Short-Term Memory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makes challenging for RNNs to capture long-range dependencies in sequential data.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39E610-A901-4741-8273-1A6CE2DAF784}"/>
              </a:ext>
            </a:extLst>
          </p:cNvPr>
          <p:cNvSpPr txBox="1"/>
          <p:nvPr/>
        </p:nvSpPr>
        <p:spPr>
          <a:xfrm>
            <a:off x="426226" y="4075535"/>
            <a:ext cx="10652593" cy="2203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 algn="just">
              <a:lnSpc>
                <a:spcPct val="130000"/>
              </a:lnSpc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en-IN" sz="28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over come this problems we use </a:t>
            </a:r>
            <a:r>
              <a:rPr lang="en-IN" sz="280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en-IN" sz="28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80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GRU</a:t>
            </a:r>
            <a:r>
              <a:rPr lang="en-IN" sz="28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4400" lvl="1" indent="-457200" algn="just">
              <a:lnSpc>
                <a:spcPct val="130000"/>
              </a:lnSpc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have </a:t>
            </a:r>
            <a:r>
              <a:rPr lang="en-IN" sz="2800" b="0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gated architecture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allows the network to selectively remember or forget information over long sequences.</a:t>
            </a:r>
            <a:endParaRPr lang="en-IN" sz="280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78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CBC36A-696B-4191-838B-D3BAEA5A5097}"/>
              </a:ext>
            </a:extLst>
          </p:cNvPr>
          <p:cNvSpPr txBox="1"/>
          <p:nvPr/>
        </p:nvSpPr>
        <p:spPr>
          <a:xfrm>
            <a:off x="740143" y="700781"/>
            <a:ext cx="39247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532ED2-9DEC-4223-885D-8DFAA2086589}"/>
              </a:ext>
            </a:extLst>
          </p:cNvPr>
          <p:cNvSpPr txBox="1"/>
          <p:nvPr/>
        </p:nvSpPr>
        <p:spPr>
          <a:xfrm>
            <a:off x="740143" y="1958224"/>
            <a:ext cx="10153145" cy="3397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30000"/>
              </a:lnSpc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Performing neural image captioning using different pre-trained CNN models combined with different NLP models and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perform of each of the combinations.</a:t>
            </a:r>
          </a:p>
          <a:p>
            <a:pPr marL="457200" indent="-457200" algn="just">
              <a:lnSpc>
                <a:spcPct val="130000"/>
              </a:lnSpc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Pretrained models like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VGG16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Xception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Densenet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30000"/>
              </a:lnSpc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NLP models like 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GRU.</a:t>
            </a:r>
          </a:p>
          <a:p>
            <a:pPr marL="457200" indent="-457200" algn="just">
              <a:lnSpc>
                <a:spcPct val="130000"/>
              </a:lnSpc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Further, we worked on </a:t>
            </a:r>
            <a:r>
              <a:rPr lang="en-IN" sz="280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Attention Mechanism</a:t>
            </a:r>
            <a:r>
              <a:rPr lang="en-IN" sz="28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822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5D76FC-D917-498A-BE34-943229D6ADCA}"/>
              </a:ext>
            </a:extLst>
          </p:cNvPr>
          <p:cNvSpPr txBox="1"/>
          <p:nvPr/>
        </p:nvSpPr>
        <p:spPr>
          <a:xfrm>
            <a:off x="980660" y="955021"/>
            <a:ext cx="89187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7C9F22-581D-4ED1-90F9-127248300D10}"/>
              </a:ext>
            </a:extLst>
          </p:cNvPr>
          <p:cNvSpPr txBox="1"/>
          <p:nvPr/>
        </p:nvSpPr>
        <p:spPr>
          <a:xfrm>
            <a:off x="861390" y="2762815"/>
            <a:ext cx="410875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 Pre-trained models: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VGG16</a:t>
            </a:r>
          </a:p>
          <a:p>
            <a:pPr marL="1371600" lvl="2" indent="-457200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Xception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DenseNet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5AA4A3-333A-461F-B006-143E19015EE0}"/>
              </a:ext>
            </a:extLst>
          </p:cNvPr>
          <p:cNvSpPr txBox="1"/>
          <p:nvPr/>
        </p:nvSpPr>
        <p:spPr>
          <a:xfrm>
            <a:off x="6426723" y="2762815"/>
            <a:ext cx="569843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NLP models: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  <a:p>
            <a:pPr marL="1371600" lvl="2" indent="-457200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GRU</a:t>
            </a:r>
          </a:p>
          <a:p>
            <a:pPr marL="1371600" lvl="2" indent="-457200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 + GRU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lus Sign 8">
            <a:extLst>
              <a:ext uri="{FF2B5EF4-FFF2-40B4-BE49-F238E27FC236}">
                <a16:creationId xmlns:a16="http://schemas.microsoft.com/office/drawing/2014/main" id="{B45BF6E4-1175-4546-B8DE-74F502D70E5B}"/>
              </a:ext>
            </a:extLst>
          </p:cNvPr>
          <p:cNvSpPr/>
          <p:nvPr/>
        </p:nvSpPr>
        <p:spPr>
          <a:xfrm>
            <a:off x="5241233" y="3843657"/>
            <a:ext cx="914400" cy="91440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388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85FB5E-9E32-4BEC-9950-368476085A2F}"/>
              </a:ext>
            </a:extLst>
          </p:cNvPr>
          <p:cNvSpPr txBox="1"/>
          <p:nvPr/>
        </p:nvSpPr>
        <p:spPr>
          <a:xfrm>
            <a:off x="569842" y="230017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F5D150-85D0-4761-8419-EA761C247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539" y="1036311"/>
            <a:ext cx="7381461" cy="509195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B77AE3F-A387-44AE-90AB-99B5366FC0BF}"/>
              </a:ext>
            </a:extLst>
          </p:cNvPr>
          <p:cNvSpPr txBox="1"/>
          <p:nvPr/>
        </p:nvSpPr>
        <p:spPr>
          <a:xfrm>
            <a:off x="357809" y="1742903"/>
            <a:ext cx="425394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Pretrained CNN model and NLP model are used.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caption text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fed to the LSTM.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vector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combined with the words from LSTM are passed through fully connected layers.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CB5331-9CC9-4EFA-8C76-C2694BB9AFAE}"/>
              </a:ext>
            </a:extLst>
          </p:cNvPr>
          <p:cNvSpPr txBox="1"/>
          <p:nvPr/>
        </p:nvSpPr>
        <p:spPr>
          <a:xfrm>
            <a:off x="7487478" y="6128265"/>
            <a:ext cx="2728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CNN+LSTM Structure</a:t>
            </a:r>
            <a:endParaRPr lang="en-IN" sz="2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36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7FFF04-8B5C-4785-8CCC-B89637435D79}"/>
              </a:ext>
            </a:extLst>
          </p:cNvPr>
          <p:cNvSpPr txBox="1"/>
          <p:nvPr/>
        </p:nvSpPr>
        <p:spPr>
          <a:xfrm>
            <a:off x="583096" y="406729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0A37F4-3C21-4B9F-B5BF-2E1036DEAE8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" y="1225923"/>
            <a:ext cx="3886200" cy="2303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55589F-EB35-4EBE-A59E-C27F32FE2A6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90951"/>
            <a:ext cx="5930900" cy="25603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C3AD64-5E3A-41D9-A27B-9C226582DF41}"/>
              </a:ext>
            </a:extLst>
          </p:cNvPr>
          <p:cNvSpPr txBox="1"/>
          <p:nvPr/>
        </p:nvSpPr>
        <p:spPr>
          <a:xfrm>
            <a:off x="5930900" y="1112700"/>
            <a:ext cx="573819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extract the features from the image.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features are fed to the attention layer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Uattn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Wattn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takes the word from hidden state.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Vattn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performs addition of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Uattn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Wattn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Vattn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gives the scores and by applying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to its output we get </a:t>
            </a:r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 weights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F3FC7B-2677-4BC6-89A4-1D615B9B04DA}"/>
              </a:ext>
            </a:extLst>
          </p:cNvPr>
          <p:cNvSpPr txBox="1"/>
          <p:nvPr/>
        </p:nvSpPr>
        <p:spPr>
          <a:xfrm>
            <a:off x="1632200" y="3328691"/>
            <a:ext cx="26664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from encoder</a:t>
            </a:r>
            <a:endParaRPr lang="en-IN" sz="2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BB88A1-B2F0-4DD7-8D27-B9A46CA512F6}"/>
              </a:ext>
            </a:extLst>
          </p:cNvPr>
          <p:cNvSpPr txBox="1"/>
          <p:nvPr/>
        </p:nvSpPr>
        <p:spPr>
          <a:xfrm>
            <a:off x="2111272" y="6081939"/>
            <a:ext cx="2042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 Layers</a:t>
            </a:r>
            <a:endParaRPr lang="en-IN" sz="2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29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2419</TotalTime>
  <Words>820</Words>
  <Application>Microsoft Office PowerPoint</Application>
  <PresentationFormat>Widescreen</PresentationFormat>
  <Paragraphs>109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Algerian</vt:lpstr>
      <vt:lpstr>Arial</vt:lpstr>
      <vt:lpstr>Bookman Old Style</vt:lpstr>
      <vt:lpstr>Calibri</vt:lpstr>
      <vt:lpstr>Calibri Light</vt:lpstr>
      <vt:lpstr>Old English Text MT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</vt:lpstr>
      <vt:lpstr>RESULT</vt:lpstr>
      <vt:lpstr>PowerPoint Presentation</vt:lpstr>
      <vt:lpstr>PowerPoint Presentation</vt:lpstr>
      <vt:lpstr>Conclusion</vt:lpstr>
      <vt:lpstr>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rohith rohith</dc:creator>
  <cp:lastModifiedBy>rohith rohith</cp:lastModifiedBy>
  <cp:revision>81</cp:revision>
  <dcterms:created xsi:type="dcterms:W3CDTF">2024-03-06T06:19:57Z</dcterms:created>
  <dcterms:modified xsi:type="dcterms:W3CDTF">2024-04-17T13:29:57Z</dcterms:modified>
</cp:coreProperties>
</file>