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83" r:id="rId8"/>
    <p:sldId id="262" r:id="rId9"/>
    <p:sldId id="266" r:id="rId10"/>
    <p:sldId id="268" r:id="rId11"/>
    <p:sldId id="269" r:id="rId12"/>
    <p:sldId id="270" r:id="rId13"/>
    <p:sldId id="272" r:id="rId14"/>
    <p:sldId id="271" r:id="rId15"/>
    <p:sldId id="273" r:id="rId16"/>
    <p:sldId id="274" r:id="rId17"/>
    <p:sldId id="277" r:id="rId18"/>
    <p:sldId id="276" r:id="rId19"/>
    <p:sldId id="278" r:id="rId20"/>
    <p:sldId id="284" r:id="rId21"/>
    <p:sldId id="279" r:id="rId22"/>
    <p:sldId id="28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p:cViewPr>
        <p:scale>
          <a:sx n="60" d="100"/>
          <a:sy n="60" d="100"/>
        </p:scale>
        <p:origin x="28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263840A-3D53-4A4C-8DFA-ECC3F5A673ED}" type="datetimeFigureOut">
              <a:rPr lang="en-IN" smtClean="0"/>
              <a:t>05-07-2023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384775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3840A-3D53-4A4C-8DFA-ECC3F5A673ED}"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227778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3840A-3D53-4A4C-8DFA-ECC3F5A673ED}"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3608689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3840A-3D53-4A4C-8DFA-ECC3F5A673ED}"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55025-D6B6-4DFE-8128-3BEAFE687E6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28002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3840A-3D53-4A4C-8DFA-ECC3F5A673ED}"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277171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63840A-3D53-4A4C-8DFA-ECC3F5A673ED}" type="datetimeFigureOut">
              <a:rPr lang="en-IN" smtClean="0"/>
              <a:t>05-07-2023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39609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63840A-3D53-4A4C-8DFA-ECC3F5A673ED}" type="datetimeFigureOut">
              <a:rPr lang="en-IN" smtClean="0"/>
              <a:t>05-07-2023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1462635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3840A-3D53-4A4C-8DFA-ECC3F5A673ED}"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1588493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3840A-3D53-4A4C-8DFA-ECC3F5A673ED}"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262447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3840A-3D53-4A4C-8DFA-ECC3F5A673ED}"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3584574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3840A-3D53-4A4C-8DFA-ECC3F5A673ED}" type="datetimeFigureOut">
              <a:rPr lang="en-IN" smtClean="0"/>
              <a:t>05-07-2023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31613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63840A-3D53-4A4C-8DFA-ECC3F5A673ED}"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314004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63840A-3D53-4A4C-8DFA-ECC3F5A673ED}" type="datetimeFigureOut">
              <a:rPr lang="en-IN" smtClean="0"/>
              <a:t>05-07-2023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117223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63840A-3D53-4A4C-8DFA-ECC3F5A673ED}" type="datetimeFigureOut">
              <a:rPr lang="en-IN" smtClean="0"/>
              <a:t>05-07-2023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207104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3840A-3D53-4A4C-8DFA-ECC3F5A673ED}" type="datetimeFigureOut">
              <a:rPr lang="en-IN" smtClean="0"/>
              <a:t>05-07-2023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37630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3840A-3D53-4A4C-8DFA-ECC3F5A673ED}"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37504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63840A-3D53-4A4C-8DFA-ECC3F5A673ED}" type="datetimeFigureOut">
              <a:rPr lang="en-IN" smtClean="0"/>
              <a:t>05-07-2023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955025-D6B6-4DFE-8128-3BEAFE687E64}" type="slidenum">
              <a:rPr lang="en-IN" smtClean="0"/>
              <a:t>‹#›</a:t>
            </a:fld>
            <a:endParaRPr lang="en-IN"/>
          </a:p>
        </p:txBody>
      </p:sp>
    </p:spTree>
    <p:extLst>
      <p:ext uri="{BB962C8B-B14F-4D97-AF65-F5344CB8AC3E}">
        <p14:creationId xmlns:p14="http://schemas.microsoft.com/office/powerpoint/2010/main" val="4282790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63840A-3D53-4A4C-8DFA-ECC3F5A673ED}" type="datetimeFigureOut">
              <a:rPr lang="en-IN" smtClean="0"/>
              <a:t>05-07-2023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7955025-D6B6-4DFE-8128-3BEAFE687E64}" type="slidenum">
              <a:rPr lang="en-IN" smtClean="0"/>
              <a:t>‹#›</a:t>
            </a:fld>
            <a:endParaRPr lang="en-IN"/>
          </a:p>
        </p:txBody>
      </p:sp>
    </p:spTree>
    <p:extLst>
      <p:ext uri="{BB962C8B-B14F-4D97-AF65-F5344CB8AC3E}">
        <p14:creationId xmlns:p14="http://schemas.microsoft.com/office/powerpoint/2010/main" val="42802528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qa.io/footprinting-overview/" TargetMode="External"/><Relationship Id="rId2" Type="http://schemas.openxmlformats.org/officeDocument/2006/relationships/hyperlink" Target="https://www.geeksforgeeks.org/ethical-hacking-footprinting/"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2D6594-669C-4757-80A0-61E821BE0BB6}"/>
              </a:ext>
            </a:extLst>
          </p:cNvPr>
          <p:cNvSpPr txBox="1"/>
          <p:nvPr/>
        </p:nvSpPr>
        <p:spPr>
          <a:xfrm>
            <a:off x="737935" y="4732421"/>
            <a:ext cx="3978443" cy="1631216"/>
          </a:xfrm>
          <a:prstGeom prst="rect">
            <a:avLst/>
          </a:prstGeom>
          <a:noFill/>
        </p:spPr>
        <p:txBody>
          <a:bodyPr wrap="square" rtlCol="0">
            <a:spAutoFit/>
          </a:bodyPr>
          <a:lstStyle/>
          <a:p>
            <a:r>
              <a:rPr lang="en-US" sz="2500" dirty="0">
                <a:solidFill>
                  <a:srgbClr val="00B0F0"/>
                </a:solidFill>
                <a:latin typeface="Times New Roman" panose="02020603050405020304" pitchFamily="18" charset="0"/>
                <a:cs typeface="Times New Roman" panose="02020603050405020304" pitchFamily="18" charset="0"/>
              </a:rPr>
              <a:t>NAME:  </a:t>
            </a:r>
            <a:r>
              <a:rPr lang="en-US" sz="2500" dirty="0">
                <a:solidFill>
                  <a:srgbClr val="FF00FF"/>
                </a:solidFill>
                <a:latin typeface="Times New Roman" panose="02020603050405020304" pitchFamily="18" charset="0"/>
                <a:cs typeface="Times New Roman" panose="02020603050405020304" pitchFamily="18" charset="0"/>
              </a:rPr>
              <a:t>SAJJA SAI SREE</a:t>
            </a:r>
          </a:p>
          <a:p>
            <a:r>
              <a:rPr lang="en-US" sz="2500" dirty="0">
                <a:solidFill>
                  <a:srgbClr val="00B0F0"/>
                </a:solidFill>
                <a:latin typeface="Times New Roman" panose="02020603050405020304" pitchFamily="18" charset="0"/>
                <a:cs typeface="Times New Roman" panose="02020603050405020304" pitchFamily="18" charset="0"/>
              </a:rPr>
              <a:t>REGNO:  </a:t>
            </a:r>
            <a:r>
              <a:rPr lang="en-US" sz="2500" dirty="0">
                <a:solidFill>
                  <a:srgbClr val="FF00FF"/>
                </a:solidFill>
                <a:latin typeface="Times New Roman" panose="02020603050405020304" pitchFamily="18" charset="0"/>
                <a:cs typeface="Times New Roman" panose="02020603050405020304" pitchFamily="18" charset="0"/>
              </a:rPr>
              <a:t>Y20ACS553</a:t>
            </a:r>
          </a:p>
          <a:p>
            <a:r>
              <a:rPr lang="en-US" sz="2500" dirty="0">
                <a:solidFill>
                  <a:srgbClr val="00B0F0"/>
                </a:solidFill>
                <a:latin typeface="Times New Roman" panose="02020603050405020304" pitchFamily="18" charset="0"/>
                <a:cs typeface="Times New Roman" panose="02020603050405020304" pitchFamily="18" charset="0"/>
              </a:rPr>
              <a:t>BRANCH: </a:t>
            </a:r>
            <a:r>
              <a:rPr lang="en-US" sz="2500" dirty="0">
                <a:solidFill>
                  <a:srgbClr val="FF00FF"/>
                </a:solidFill>
                <a:latin typeface="Times New Roman" panose="02020603050405020304" pitchFamily="18" charset="0"/>
                <a:cs typeface="Times New Roman" panose="02020603050405020304" pitchFamily="18" charset="0"/>
              </a:rPr>
              <a:t>CSE</a:t>
            </a:r>
          </a:p>
          <a:p>
            <a:r>
              <a:rPr lang="en-US" sz="2500" dirty="0">
                <a:solidFill>
                  <a:srgbClr val="00B0F0"/>
                </a:solidFill>
                <a:latin typeface="Times New Roman" panose="02020603050405020304" pitchFamily="18" charset="0"/>
                <a:cs typeface="Times New Roman" panose="02020603050405020304" pitchFamily="18" charset="0"/>
              </a:rPr>
              <a:t>SECTION: </a:t>
            </a:r>
            <a:r>
              <a:rPr lang="en-US" sz="2500" dirty="0">
                <a:solidFill>
                  <a:srgbClr val="FF00FF"/>
                </a:solidFill>
                <a:latin typeface="Times New Roman" panose="02020603050405020304" pitchFamily="18" charset="0"/>
                <a:cs typeface="Times New Roman" panose="02020603050405020304" pitchFamily="18" charset="0"/>
              </a:rPr>
              <a:t>C</a:t>
            </a:r>
            <a:endParaRPr lang="en-IN" sz="2500" dirty="0">
              <a:solidFill>
                <a:srgbClr val="FF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43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1A040-FC9E-40AB-A8B3-BB827B3A45CA}"/>
              </a:ext>
            </a:extLst>
          </p:cNvPr>
          <p:cNvSpPr>
            <a:spLocks noGrp="1"/>
          </p:cNvSpPr>
          <p:nvPr>
            <p:ph idx="4294967295"/>
          </p:nvPr>
        </p:nvSpPr>
        <p:spPr>
          <a:xfrm>
            <a:off x="1378227" y="0"/>
            <a:ext cx="9846365" cy="6724788"/>
          </a:xfrm>
        </p:spPr>
        <p:txBody>
          <a:bodyPr>
            <a:noAutofit/>
          </a:bodyPr>
          <a:lstStyle/>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 </a:t>
            </a: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9   228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228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228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xe-0-1-0-2-7.r05.plalca01.us.ce.gin.ntt.net [129.250.197.218]</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 10   228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228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228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core1-a-edge1-a.sf2p.weebly.net [74.115.50.158]</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 11   231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231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231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www.weebly.com [74.115.50.110]</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Trace complete.</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endParaRPr lang="en-US" sz="1800" b="1" dirty="0">
              <a:solidFill>
                <a:srgbClr val="FFFF00"/>
              </a:solidFill>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solidFill>
                  <a:srgbClr val="FF00FF"/>
                </a:solidFill>
                <a:effectLst/>
                <a:latin typeface="Times New Roman" panose="02020603050405020304" pitchFamily="18" charset="0"/>
                <a:ea typeface="Times New Roman" panose="02020603050405020304" pitchFamily="18" charset="0"/>
              </a:rPr>
              <a:t>Z:\&gt;nslookup</a:t>
            </a:r>
            <a:endParaRPr lang="en-IN" sz="1800" dirty="0">
              <a:solidFill>
                <a:srgbClr val="FF00FF"/>
              </a:solidFill>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Default Server:  win2012.win2k18.local</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Address:  10.2.2.22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&gt; set type=a</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&gt; www.weebly.com</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endParaRPr lang="en-IN" sz="1800" dirty="0"/>
          </a:p>
        </p:txBody>
      </p:sp>
    </p:spTree>
    <p:extLst>
      <p:ext uri="{BB962C8B-B14F-4D97-AF65-F5344CB8AC3E}">
        <p14:creationId xmlns:p14="http://schemas.microsoft.com/office/powerpoint/2010/main" val="175126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1A040-FC9E-40AB-A8B3-BB827B3A45CA}"/>
              </a:ext>
            </a:extLst>
          </p:cNvPr>
          <p:cNvSpPr>
            <a:spLocks noGrp="1"/>
          </p:cNvSpPr>
          <p:nvPr>
            <p:ph idx="4294967295"/>
          </p:nvPr>
        </p:nvSpPr>
        <p:spPr>
          <a:xfrm>
            <a:off x="1325218" y="119960"/>
            <a:ext cx="9846365" cy="6724788"/>
          </a:xfrm>
        </p:spPr>
        <p:txBody>
          <a:bodyPr>
            <a:noAutofit/>
          </a:bodyPr>
          <a:lstStyle/>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Server:  win2012.win2k18.local</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Address:  10.2.2.22</a:t>
            </a: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Non-authoritative answer:</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Name:    weebly.com</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Addresses:  74.115.50.110</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          74.115.50.109</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Aliases:  www.weebly.com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&gt; exit</a:t>
            </a:r>
            <a:endParaRPr lang="en-IN" sz="1800" dirty="0"/>
          </a:p>
        </p:txBody>
      </p:sp>
    </p:spTree>
    <p:extLst>
      <p:ext uri="{BB962C8B-B14F-4D97-AF65-F5344CB8AC3E}">
        <p14:creationId xmlns:p14="http://schemas.microsoft.com/office/powerpoint/2010/main" val="56635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F77E0D-83DA-47D6-8211-2D05F4E106FB}"/>
              </a:ext>
            </a:extLst>
          </p:cNvPr>
          <p:cNvSpPr>
            <a:spLocks noChangeArrowheads="1"/>
          </p:cNvSpPr>
          <p:nvPr/>
        </p:nvSpPr>
        <p:spPr bwMode="auto">
          <a:xfrm>
            <a:off x="546100" y="-1032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09DA4E67-FC3E-4D5C-BFF9-9E1B435F54BD}"/>
              </a:ext>
            </a:extLst>
          </p:cNvPr>
          <p:cNvSpPr>
            <a:spLocks noChangeArrowheads="1"/>
          </p:cNvSpPr>
          <p:nvPr/>
        </p:nvSpPr>
        <p:spPr bwMode="auto">
          <a:xfrm>
            <a:off x="546100" y="44274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itle 5">
            <a:extLst>
              <a:ext uri="{FF2B5EF4-FFF2-40B4-BE49-F238E27FC236}">
                <a16:creationId xmlns:a16="http://schemas.microsoft.com/office/drawing/2014/main" id="{0D195BCD-1A07-4F29-A66E-35AB1D7FF4C0}"/>
              </a:ext>
            </a:extLst>
          </p:cNvPr>
          <p:cNvSpPr>
            <a:spLocks noGrp="1"/>
          </p:cNvSpPr>
          <p:nvPr>
            <p:ph type="title"/>
          </p:nvPr>
        </p:nvSpPr>
        <p:spPr>
          <a:xfrm>
            <a:off x="978715" y="575188"/>
            <a:ext cx="5934508" cy="457200"/>
          </a:xfrm>
          <a:effectLst/>
        </p:spPr>
        <p:txBody>
          <a:bodyPr>
            <a:normAutofit fontScale="90000"/>
          </a:bodyPr>
          <a:lstStyle/>
          <a:p>
            <a:r>
              <a:rPr lang="en-US" b="1" dirty="0">
                <a:solidFill>
                  <a:srgbClr val="FF00FF"/>
                </a:solidFill>
                <a:latin typeface="Bell MT" panose="02020503060305020303" pitchFamily="18" charset="0"/>
              </a:rPr>
              <a:t>WHOIS</a:t>
            </a:r>
            <a:endParaRPr lang="en-IN" b="1" dirty="0">
              <a:solidFill>
                <a:srgbClr val="FF00FF"/>
              </a:solidFill>
              <a:latin typeface="Bell MT" panose="02020503060305020303" pitchFamily="18" charset="0"/>
            </a:endParaRPr>
          </a:p>
        </p:txBody>
      </p:sp>
      <p:sp>
        <p:nvSpPr>
          <p:cNvPr id="7" name="Picture Placeholder 6">
            <a:extLst>
              <a:ext uri="{FF2B5EF4-FFF2-40B4-BE49-F238E27FC236}">
                <a16:creationId xmlns:a16="http://schemas.microsoft.com/office/drawing/2014/main" id="{8AC467CF-2AE0-4477-B72E-05A4A9697966}"/>
              </a:ext>
            </a:extLst>
          </p:cNvPr>
          <p:cNvSpPr>
            <a:spLocks noGrp="1"/>
          </p:cNvSpPr>
          <p:nvPr>
            <p:ph type="pic" idx="1"/>
          </p:nvPr>
        </p:nvSpPr>
        <p:spPr/>
      </p:sp>
      <p:sp>
        <p:nvSpPr>
          <p:cNvPr id="8" name="Text Placeholder 7">
            <a:extLst>
              <a:ext uri="{FF2B5EF4-FFF2-40B4-BE49-F238E27FC236}">
                <a16:creationId xmlns:a16="http://schemas.microsoft.com/office/drawing/2014/main" id="{CBEF27B9-AF63-43C8-B7F2-D990D58BE4FE}"/>
              </a:ext>
            </a:extLst>
          </p:cNvPr>
          <p:cNvSpPr>
            <a:spLocks noGrp="1"/>
          </p:cNvSpPr>
          <p:nvPr>
            <p:ph type="body" sz="half" idx="2"/>
          </p:nvPr>
        </p:nvSpPr>
        <p:spPr>
          <a:xfrm>
            <a:off x="978715" y="1610035"/>
            <a:ext cx="5934511" cy="4552335"/>
          </a:xfrm>
          <a:effectLst/>
        </p:spPr>
        <p:txBody>
          <a:bodyPr/>
          <a:lstStyle/>
          <a:p>
            <a:r>
              <a:rPr lang="en-US" sz="2500" dirty="0">
                <a:solidFill>
                  <a:srgbClr val="FF00FF"/>
                </a:solidFill>
                <a:latin typeface="Times New Roman" panose="02020603050405020304" pitchFamily="18" charset="0"/>
                <a:cs typeface="Times New Roman" panose="02020603050405020304" pitchFamily="18" charset="0"/>
              </a:rPr>
              <a:t>Location: </a:t>
            </a:r>
            <a:r>
              <a:rPr lang="en-US" sz="2500" dirty="0">
                <a:latin typeface="Times New Roman" panose="02020603050405020304" pitchFamily="18" charset="0"/>
                <a:cs typeface="Times New Roman" panose="02020603050405020304" pitchFamily="18" charset="0"/>
              </a:rPr>
              <a:t>US</a:t>
            </a:r>
          </a:p>
          <a:p>
            <a:r>
              <a:rPr lang="en-US" sz="2500" dirty="0">
                <a:solidFill>
                  <a:srgbClr val="FF00FF"/>
                </a:solidFill>
                <a:latin typeface="Times New Roman" panose="02020603050405020304" pitchFamily="18" charset="0"/>
                <a:cs typeface="Times New Roman" panose="02020603050405020304" pitchFamily="18" charset="0"/>
              </a:rPr>
              <a:t>Name Servers</a:t>
            </a:r>
          </a:p>
          <a:p>
            <a:r>
              <a:rPr lang="en-US" sz="2500" dirty="0">
                <a:solidFill>
                  <a:srgbClr val="FF00FF"/>
                </a:solidFill>
                <a:latin typeface="Times New Roman" panose="02020603050405020304" pitchFamily="18" charset="0"/>
                <a:cs typeface="Times New Roman" panose="02020603050405020304" pitchFamily="18" charset="0"/>
              </a:rPr>
              <a:t>Dates:</a:t>
            </a:r>
          </a:p>
          <a:p>
            <a:r>
              <a:rPr lang="en-US" sz="2000" dirty="0">
                <a:solidFill>
                  <a:srgbClr val="FFFF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Creation</a:t>
            </a:r>
          </a:p>
          <a:p>
            <a:r>
              <a:rPr lang="en-US" sz="2200" dirty="0">
                <a:latin typeface="Times New Roman" panose="02020603050405020304" pitchFamily="18" charset="0"/>
                <a:cs typeface="Times New Roman" panose="02020603050405020304" pitchFamily="18" charset="0"/>
              </a:rPr>
              <a:t>    Expired</a:t>
            </a:r>
          </a:p>
          <a:p>
            <a:r>
              <a:rPr lang="en-US" sz="2200" dirty="0">
                <a:latin typeface="Times New Roman" panose="02020603050405020304" pitchFamily="18" charset="0"/>
                <a:cs typeface="Times New Roman" panose="02020603050405020304" pitchFamily="18" charset="0"/>
              </a:rPr>
              <a:t>    Updated</a:t>
            </a:r>
          </a:p>
          <a:p>
            <a:endParaRPr lang="en-US" sz="1900" dirty="0">
              <a:latin typeface="Times New Roman" panose="02020603050405020304" pitchFamily="18" charset="0"/>
              <a:cs typeface="Times New Roman" panose="02020603050405020304" pitchFamily="18" charset="0"/>
            </a:endParaRPr>
          </a:p>
          <a:p>
            <a:endParaRPr lang="en-IN" dirty="0"/>
          </a:p>
        </p:txBody>
      </p:sp>
      <p:pic>
        <p:nvPicPr>
          <p:cNvPr id="12" name="Picture 2">
            <a:extLst>
              <a:ext uri="{FF2B5EF4-FFF2-40B4-BE49-F238E27FC236}">
                <a16:creationId xmlns:a16="http://schemas.microsoft.com/office/drawing/2014/main" id="{0CFBEFBD-755E-4C82-A1D8-78BAD4CA7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323" y="472863"/>
            <a:ext cx="7581540" cy="539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5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CFC63926-C803-4473-ADC8-9437A613C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42" y="1018084"/>
            <a:ext cx="7860890" cy="50471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040F97-E44F-4916-8C1C-50A654CB4410}"/>
              </a:ext>
            </a:extLst>
          </p:cNvPr>
          <p:cNvSpPr txBox="1"/>
          <p:nvPr/>
        </p:nvSpPr>
        <p:spPr>
          <a:xfrm>
            <a:off x="8701548" y="1604098"/>
            <a:ext cx="2757948" cy="3323987"/>
          </a:xfrm>
          <a:prstGeom prst="rect">
            <a:avLst/>
          </a:prstGeom>
          <a:noFill/>
        </p:spPr>
        <p:txBody>
          <a:bodyPr wrap="square" rtlCol="0">
            <a:spAutoFit/>
          </a:bodyPr>
          <a:lstStyle/>
          <a:p>
            <a:r>
              <a:rPr lang="en-US" sz="3000" dirty="0">
                <a:solidFill>
                  <a:srgbClr val="FFFF00"/>
                </a:solidFill>
                <a:latin typeface="Times New Roman" panose="02020603050405020304" pitchFamily="18" charset="0"/>
                <a:cs typeface="Times New Roman" panose="02020603050405020304" pitchFamily="18" charset="0"/>
              </a:rPr>
              <a:t>IP Address</a:t>
            </a:r>
          </a:p>
          <a:p>
            <a:endParaRPr lang="en-US" sz="3000" dirty="0">
              <a:solidFill>
                <a:srgbClr val="FFFF00"/>
              </a:solidFill>
              <a:latin typeface="Times New Roman" panose="02020603050405020304" pitchFamily="18" charset="0"/>
              <a:cs typeface="Times New Roman" panose="02020603050405020304" pitchFamily="18" charset="0"/>
            </a:endParaRPr>
          </a:p>
          <a:p>
            <a:r>
              <a:rPr lang="en-US" sz="3000" dirty="0">
                <a:solidFill>
                  <a:srgbClr val="FFFF00"/>
                </a:solidFill>
                <a:latin typeface="Times New Roman" panose="02020603050405020304" pitchFamily="18" charset="0"/>
                <a:cs typeface="Times New Roman" panose="02020603050405020304" pitchFamily="18" charset="0"/>
              </a:rPr>
              <a:t>IP Location</a:t>
            </a:r>
          </a:p>
          <a:p>
            <a:endParaRPr lang="en-US" sz="3000" dirty="0">
              <a:solidFill>
                <a:srgbClr val="FFFF00"/>
              </a:solidFill>
              <a:latin typeface="Times New Roman" panose="02020603050405020304" pitchFamily="18" charset="0"/>
              <a:cs typeface="Times New Roman" panose="02020603050405020304" pitchFamily="18" charset="0"/>
            </a:endParaRPr>
          </a:p>
          <a:p>
            <a:r>
              <a:rPr lang="en-US" sz="3000" dirty="0">
                <a:solidFill>
                  <a:srgbClr val="FFFF00"/>
                </a:solidFill>
                <a:latin typeface="Times New Roman" panose="02020603050405020304" pitchFamily="18" charset="0"/>
                <a:cs typeface="Times New Roman" panose="02020603050405020304" pitchFamily="18" charset="0"/>
              </a:rPr>
              <a:t>IP History</a:t>
            </a:r>
          </a:p>
          <a:p>
            <a:endParaRPr lang="en-US" sz="3000" dirty="0">
              <a:solidFill>
                <a:srgbClr val="FFFF00"/>
              </a:solidFill>
              <a:latin typeface="Times New Roman" panose="02020603050405020304" pitchFamily="18" charset="0"/>
              <a:cs typeface="Times New Roman" panose="02020603050405020304" pitchFamily="18" charset="0"/>
            </a:endParaRPr>
          </a:p>
          <a:p>
            <a:r>
              <a:rPr lang="en-US" sz="3000" dirty="0">
                <a:solidFill>
                  <a:srgbClr val="FFFF00"/>
                </a:solidFill>
                <a:latin typeface="Times New Roman" panose="02020603050405020304" pitchFamily="18" charset="0"/>
                <a:cs typeface="Times New Roman" panose="02020603050405020304" pitchFamily="18" charset="0"/>
              </a:rPr>
              <a:t>Hosting History</a:t>
            </a:r>
            <a:endParaRPr lang="en-IN" sz="30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12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Image 53">
            <a:extLst>
              <a:ext uri="{FF2B5EF4-FFF2-40B4-BE49-F238E27FC236}">
                <a16:creationId xmlns:a16="http://schemas.microsoft.com/office/drawing/2014/main" id="{AC42FF11-4783-4EFC-8D8B-51ECC73FB5F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2348" y="302342"/>
            <a:ext cx="8273846" cy="625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0B13A29-5617-4C9D-817C-02D1D06B0E54}"/>
              </a:ext>
            </a:extLst>
          </p:cNvPr>
          <p:cNvSpPr txBox="1"/>
          <p:nvPr/>
        </p:nvSpPr>
        <p:spPr>
          <a:xfrm>
            <a:off x="1061883" y="471948"/>
            <a:ext cx="1710814" cy="630942"/>
          </a:xfrm>
          <a:prstGeom prst="rect">
            <a:avLst/>
          </a:prstGeom>
          <a:noFill/>
        </p:spPr>
        <p:txBody>
          <a:bodyPr wrap="square" rtlCol="0">
            <a:spAutoFit/>
          </a:bodyPr>
          <a:lstStyle/>
          <a:p>
            <a:r>
              <a:rPr lang="en-US" sz="3500" dirty="0">
                <a:solidFill>
                  <a:srgbClr val="FF00FF"/>
                </a:solidFill>
                <a:latin typeface="Bell MT" panose="02020503060305020303" pitchFamily="18" charset="0"/>
                <a:cs typeface="Times New Roman" panose="02020603050405020304" pitchFamily="18" charset="0"/>
              </a:rPr>
              <a:t>NMAP</a:t>
            </a:r>
            <a:endParaRPr lang="en-IN" sz="3500" dirty="0">
              <a:solidFill>
                <a:srgbClr val="FF00FF"/>
              </a:solidFill>
              <a:latin typeface="Bell MT" panose="02020503060305020303"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75CC73-F98D-4113-95A7-97BC32702CFF}"/>
              </a:ext>
            </a:extLst>
          </p:cNvPr>
          <p:cNvSpPr txBox="1"/>
          <p:nvPr/>
        </p:nvSpPr>
        <p:spPr>
          <a:xfrm>
            <a:off x="941129" y="2228671"/>
            <a:ext cx="2281394" cy="2400657"/>
          </a:xfrm>
          <a:prstGeom prst="rect">
            <a:avLst/>
          </a:prstGeom>
          <a:noFill/>
        </p:spPr>
        <p:txBody>
          <a:bodyPr wrap="none" rtlCol="0">
            <a:spAutoFit/>
          </a:bodyPr>
          <a:lstStyle/>
          <a:p>
            <a:r>
              <a:rPr lang="en-US" sz="3000" dirty="0">
                <a:solidFill>
                  <a:srgbClr val="FFFF00"/>
                </a:solidFill>
                <a:latin typeface="Times New Roman" panose="02020603050405020304" pitchFamily="18" charset="0"/>
                <a:cs typeface="Times New Roman" panose="02020603050405020304" pitchFamily="18" charset="0"/>
              </a:rPr>
              <a:t>Pre-Scanning</a:t>
            </a:r>
          </a:p>
          <a:p>
            <a:endParaRPr lang="en-US" sz="3000" dirty="0">
              <a:solidFill>
                <a:srgbClr val="FFFF00"/>
              </a:solidFill>
              <a:latin typeface="Times New Roman" panose="02020603050405020304" pitchFamily="18" charset="0"/>
              <a:cs typeface="Times New Roman" panose="02020603050405020304" pitchFamily="18" charset="0"/>
            </a:endParaRPr>
          </a:p>
          <a:p>
            <a:r>
              <a:rPr lang="en-US" sz="3000" dirty="0">
                <a:solidFill>
                  <a:srgbClr val="FFFF00"/>
                </a:solidFill>
                <a:latin typeface="Times New Roman" panose="02020603050405020304" pitchFamily="18" charset="0"/>
                <a:cs typeface="Times New Roman" panose="02020603050405020304" pitchFamily="18" charset="0"/>
              </a:rPr>
              <a:t>Service Scan </a:t>
            </a:r>
          </a:p>
          <a:p>
            <a:endParaRPr lang="en-US" sz="3000" dirty="0">
              <a:solidFill>
                <a:srgbClr val="FFFF00"/>
              </a:solidFill>
              <a:latin typeface="Times New Roman" panose="02020603050405020304" pitchFamily="18" charset="0"/>
              <a:cs typeface="Times New Roman" panose="02020603050405020304" pitchFamily="18" charset="0"/>
            </a:endParaRPr>
          </a:p>
          <a:p>
            <a:r>
              <a:rPr lang="en-US" sz="3000" dirty="0">
                <a:solidFill>
                  <a:srgbClr val="FFFF00"/>
                </a:solidFill>
                <a:latin typeface="Times New Roman" panose="02020603050405020304" pitchFamily="18" charset="0"/>
                <a:cs typeface="Times New Roman" panose="02020603050405020304" pitchFamily="18" charset="0"/>
              </a:rPr>
              <a:t>NSE</a:t>
            </a:r>
            <a:endParaRPr lang="en-IN" sz="30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454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Image 54">
            <a:extLst>
              <a:ext uri="{FF2B5EF4-FFF2-40B4-BE49-F238E27FC236}">
                <a16:creationId xmlns:a16="http://schemas.microsoft.com/office/drawing/2014/main" id="{9C12258A-7EB9-4B23-891D-68A96B7ECFE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08" y="410109"/>
            <a:ext cx="8078943" cy="6037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34096831-D6F1-4547-B108-141EEF23CF8B}"/>
              </a:ext>
            </a:extLst>
          </p:cNvPr>
          <p:cNvSpPr txBox="1"/>
          <p:nvPr/>
        </p:nvSpPr>
        <p:spPr>
          <a:xfrm>
            <a:off x="9173497" y="2389239"/>
            <a:ext cx="2065887" cy="1477328"/>
          </a:xfrm>
          <a:prstGeom prst="rect">
            <a:avLst/>
          </a:prstGeom>
          <a:noFill/>
        </p:spPr>
        <p:txBody>
          <a:bodyPr wrap="none" rtlCol="0">
            <a:spAutoFit/>
          </a:bodyPr>
          <a:lstStyle/>
          <a:p>
            <a:r>
              <a:rPr lang="en-US" sz="3000" dirty="0">
                <a:solidFill>
                  <a:srgbClr val="FFFF00"/>
                </a:solidFill>
                <a:latin typeface="Times New Roman" panose="02020603050405020304" pitchFamily="18" charset="0"/>
                <a:cs typeface="Times New Roman" panose="02020603050405020304" pitchFamily="18" charset="0"/>
              </a:rPr>
              <a:t>DNS</a:t>
            </a:r>
          </a:p>
          <a:p>
            <a:endParaRPr lang="en-US" sz="3000" dirty="0">
              <a:solidFill>
                <a:srgbClr val="FFFF00"/>
              </a:solidFill>
              <a:latin typeface="Times New Roman" panose="02020603050405020304" pitchFamily="18" charset="0"/>
              <a:cs typeface="Times New Roman" panose="02020603050405020304" pitchFamily="18" charset="0"/>
            </a:endParaRPr>
          </a:p>
          <a:p>
            <a:r>
              <a:rPr lang="en-US" sz="3000" dirty="0">
                <a:solidFill>
                  <a:srgbClr val="FFFF00"/>
                </a:solidFill>
                <a:latin typeface="Times New Roman" panose="02020603050405020304" pitchFamily="18" charset="0"/>
                <a:cs typeface="Times New Roman" panose="02020603050405020304" pitchFamily="18" charset="0"/>
              </a:rPr>
              <a:t>Trace Route</a:t>
            </a:r>
            <a:endParaRPr lang="en-IN" sz="30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548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Image 55">
            <a:extLst>
              <a:ext uri="{FF2B5EF4-FFF2-40B4-BE49-F238E27FC236}">
                <a16:creationId xmlns:a16="http://schemas.microsoft.com/office/drawing/2014/main" id="{B3445187-FD28-429A-9D1F-8B861DC2198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84" y="1902541"/>
            <a:ext cx="9493200" cy="246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B002B6C-BF50-410F-B8A1-3D1A7C5762A8}"/>
              </a:ext>
            </a:extLst>
          </p:cNvPr>
          <p:cNvSpPr txBox="1"/>
          <p:nvPr/>
        </p:nvSpPr>
        <p:spPr>
          <a:xfrm>
            <a:off x="1298566" y="1043236"/>
            <a:ext cx="2375076" cy="830997"/>
          </a:xfrm>
          <a:prstGeom prst="rect">
            <a:avLst/>
          </a:prstGeom>
          <a:noFill/>
        </p:spPr>
        <p:txBody>
          <a:bodyPr wrap="square" rtlCol="0">
            <a:spAutoFit/>
          </a:bodyPr>
          <a:lstStyle/>
          <a:p>
            <a:r>
              <a:rPr lang="en-US" sz="3000" b="1" spc="-10" dirty="0">
                <a:solidFill>
                  <a:srgbClr val="FF00FF"/>
                </a:solidFill>
                <a:effectLst/>
                <a:latin typeface="Bell MT" panose="02020503060305020303" pitchFamily="18" charset="0"/>
                <a:ea typeface="Times New Roman" panose="02020603050405020304" pitchFamily="18" charset="0"/>
              </a:rPr>
              <a:t>Ports/Hosts:</a:t>
            </a:r>
            <a:endParaRPr lang="en-IN" sz="3000" dirty="0">
              <a:solidFill>
                <a:srgbClr val="FF00FF"/>
              </a:solidFill>
              <a:effectLst/>
              <a:latin typeface="Bell MT" panose="02020503060305020303" pitchFamily="18" charset="0"/>
              <a:ea typeface="Times New Roman" panose="02020603050405020304" pitchFamily="18" charset="0"/>
            </a:endParaRPr>
          </a:p>
          <a:p>
            <a:endParaRPr lang="en-IN" dirty="0"/>
          </a:p>
        </p:txBody>
      </p:sp>
      <p:pic>
        <p:nvPicPr>
          <p:cNvPr id="5123" name="Image 56">
            <a:extLst>
              <a:ext uri="{FF2B5EF4-FFF2-40B4-BE49-F238E27FC236}">
                <a16:creationId xmlns:a16="http://schemas.microsoft.com/office/drawing/2014/main" id="{7CAB6C2C-6871-4985-94EE-CFAE53F53F5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984" y="1168342"/>
            <a:ext cx="6749957" cy="4464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FAC306B8-4123-4892-99C8-53BAA4457614}"/>
              </a:ext>
            </a:extLst>
          </p:cNvPr>
          <p:cNvSpPr txBox="1"/>
          <p:nvPr/>
        </p:nvSpPr>
        <p:spPr>
          <a:xfrm>
            <a:off x="7949381" y="489238"/>
            <a:ext cx="1820178" cy="553998"/>
          </a:xfrm>
          <a:prstGeom prst="rect">
            <a:avLst/>
          </a:prstGeom>
          <a:noFill/>
        </p:spPr>
        <p:txBody>
          <a:bodyPr wrap="none" rtlCol="0">
            <a:spAutoFit/>
          </a:bodyPr>
          <a:lstStyle/>
          <a:p>
            <a:r>
              <a:rPr lang="en-US" sz="3000" b="1" dirty="0">
                <a:solidFill>
                  <a:srgbClr val="FF00FF"/>
                </a:solidFill>
                <a:latin typeface="Bell MT" panose="02020503060305020303" pitchFamily="18" charset="0"/>
                <a:cs typeface="Times New Roman" panose="02020603050405020304" pitchFamily="18" charset="0"/>
              </a:rPr>
              <a:t>Topology</a:t>
            </a:r>
            <a:endParaRPr lang="en-IN" sz="3000" b="1" dirty="0">
              <a:solidFill>
                <a:srgbClr val="FF00FF"/>
              </a:solidFill>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967075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Image 57">
            <a:extLst>
              <a:ext uri="{FF2B5EF4-FFF2-40B4-BE49-F238E27FC236}">
                <a16:creationId xmlns:a16="http://schemas.microsoft.com/office/drawing/2014/main" id="{905EC8AF-7A67-4414-91B0-8058CAC850A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929" y="914688"/>
            <a:ext cx="8106851" cy="562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CBB414B8-174F-4791-91D6-2A634890D6BF}"/>
              </a:ext>
            </a:extLst>
          </p:cNvPr>
          <p:cNvSpPr txBox="1"/>
          <p:nvPr/>
        </p:nvSpPr>
        <p:spPr>
          <a:xfrm>
            <a:off x="577567" y="212829"/>
            <a:ext cx="6105832" cy="722570"/>
          </a:xfrm>
          <a:prstGeom prst="rect">
            <a:avLst/>
          </a:prstGeom>
          <a:noFill/>
        </p:spPr>
        <p:txBody>
          <a:bodyPr wrap="square">
            <a:spAutoFit/>
          </a:bodyPr>
          <a:lstStyle/>
          <a:p>
            <a:pPr algn="just">
              <a:lnSpc>
                <a:spcPct val="150000"/>
              </a:lnSpc>
              <a:spcBef>
                <a:spcPts val="1840"/>
              </a:spcBef>
              <a:spcAft>
                <a:spcPts val="600"/>
              </a:spcAft>
            </a:pPr>
            <a:r>
              <a:rPr lang="en-US" sz="3000" b="1" dirty="0">
                <a:solidFill>
                  <a:srgbClr val="FF00FF"/>
                </a:solidFill>
                <a:effectLst/>
                <a:latin typeface="Bell MT" panose="02020503060305020303" pitchFamily="18" charset="0"/>
                <a:ea typeface="Times New Roman" panose="02020603050405020304" pitchFamily="18" charset="0"/>
              </a:rPr>
              <a:t>Host</a:t>
            </a:r>
            <a:r>
              <a:rPr lang="en-US" sz="3000" b="1" spc="-20" dirty="0">
                <a:solidFill>
                  <a:srgbClr val="FF00FF"/>
                </a:solidFill>
                <a:effectLst/>
                <a:latin typeface="Bell MT" panose="02020503060305020303" pitchFamily="18" charset="0"/>
                <a:ea typeface="Times New Roman" panose="02020603050405020304" pitchFamily="18" charset="0"/>
              </a:rPr>
              <a:t> </a:t>
            </a:r>
            <a:r>
              <a:rPr lang="en-US" sz="3000" b="1" spc="-10" dirty="0">
                <a:solidFill>
                  <a:srgbClr val="FF00FF"/>
                </a:solidFill>
                <a:effectLst/>
                <a:latin typeface="Bell MT" panose="02020503060305020303" pitchFamily="18" charset="0"/>
                <a:ea typeface="Times New Roman" panose="02020603050405020304" pitchFamily="18" charset="0"/>
              </a:rPr>
              <a:t>Details:</a:t>
            </a:r>
            <a:endParaRPr lang="en-IN" sz="3000" dirty="0">
              <a:solidFill>
                <a:srgbClr val="FF00FF"/>
              </a:solidFill>
              <a:effectLst/>
              <a:latin typeface="Bell MT" panose="02020503060305020303" pitchFamily="18" charset="0"/>
              <a:ea typeface="Times New Roman" panose="02020603050405020304" pitchFamily="18" charset="0"/>
            </a:endParaRPr>
          </a:p>
        </p:txBody>
      </p:sp>
    </p:spTree>
    <p:extLst>
      <p:ext uri="{BB962C8B-B14F-4D97-AF65-F5344CB8AC3E}">
        <p14:creationId xmlns:p14="http://schemas.microsoft.com/office/powerpoint/2010/main" val="269552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Image 58">
            <a:extLst>
              <a:ext uri="{FF2B5EF4-FFF2-40B4-BE49-F238E27FC236}">
                <a16:creationId xmlns:a16="http://schemas.microsoft.com/office/drawing/2014/main" id="{DEE34D04-4AED-4B16-8A60-E7999C4E256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6014" y="951654"/>
            <a:ext cx="8228012" cy="527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14091A03-6941-4BC6-A328-439EB1B14573}"/>
              </a:ext>
            </a:extLst>
          </p:cNvPr>
          <p:cNvSpPr txBox="1"/>
          <p:nvPr/>
        </p:nvSpPr>
        <p:spPr>
          <a:xfrm>
            <a:off x="974188" y="634181"/>
            <a:ext cx="6105832" cy="1518364"/>
          </a:xfrm>
          <a:prstGeom prst="rect">
            <a:avLst/>
          </a:prstGeom>
          <a:noFill/>
        </p:spPr>
        <p:txBody>
          <a:bodyPr wrap="square">
            <a:spAutoFit/>
          </a:bodyPr>
          <a:lstStyle/>
          <a:p>
            <a:pPr algn="just">
              <a:lnSpc>
                <a:spcPts val="2250"/>
              </a:lnSpc>
              <a:spcAft>
                <a:spcPts val="600"/>
              </a:spcAft>
            </a:pPr>
            <a:r>
              <a:rPr lang="en-US" sz="3000" b="1" spc="-10" dirty="0" err="1">
                <a:solidFill>
                  <a:srgbClr val="FF00FF"/>
                </a:solidFill>
                <a:effectLst/>
                <a:latin typeface="Bell MT" panose="02020503060305020303" pitchFamily="18" charset="0"/>
                <a:cs typeface="Times New Roman" panose="02020603050405020304" pitchFamily="18" charset="0"/>
              </a:rPr>
              <a:t>SamSpade</a:t>
            </a:r>
            <a:endParaRPr lang="en-IN" sz="3000" b="1" dirty="0">
              <a:solidFill>
                <a:srgbClr val="FF00FF"/>
              </a:solidFill>
              <a:effectLst/>
              <a:latin typeface="Bell MT" panose="02020503060305020303" pitchFamily="18" charset="0"/>
              <a:cs typeface="Times New Roman" panose="02020603050405020304" pitchFamily="18" charset="0"/>
            </a:endParaRPr>
          </a:p>
          <a:p>
            <a:pPr marL="63500" indent="-640080" algn="just">
              <a:lnSpc>
                <a:spcPct val="150000"/>
              </a:lnSpc>
              <a:spcBef>
                <a:spcPts val="1200"/>
              </a:spcBef>
              <a:spcAft>
                <a:spcPts val="300"/>
              </a:spcAft>
              <a:tabLst>
                <a:tab pos="640080" algn="l"/>
                <a:tab pos="457200" algn="l"/>
              </a:tabLst>
            </a:pPr>
            <a:r>
              <a:rPr lang="en-US" sz="2500" b="1" i="0" dirty="0">
                <a:solidFill>
                  <a:srgbClr val="FF00FF"/>
                </a:solidFill>
                <a:effectLst/>
                <a:latin typeface="Bell MT" panose="02020503060305020303" pitchFamily="18" charset="0"/>
                <a:cs typeface="Times New Roman" panose="02020603050405020304" pitchFamily="18" charset="0"/>
              </a:rPr>
              <a:t>WHOIS</a:t>
            </a:r>
            <a:r>
              <a:rPr lang="en-US" sz="3000" b="1" i="0" spc="-15" dirty="0">
                <a:solidFill>
                  <a:srgbClr val="FF00FF"/>
                </a:solidFill>
                <a:effectLst/>
                <a:latin typeface="Bell MT" panose="02020503060305020303" pitchFamily="18" charset="0"/>
                <a:cs typeface="Times New Roman" panose="02020603050405020304" pitchFamily="18" charset="0"/>
              </a:rPr>
              <a:t> </a:t>
            </a:r>
            <a:r>
              <a:rPr lang="en-US" sz="3000" b="1" i="0" spc="-50" dirty="0">
                <a:solidFill>
                  <a:srgbClr val="FF00FF"/>
                </a:solidFill>
                <a:effectLst/>
                <a:latin typeface="Bell MT" panose="02020503060305020303" pitchFamily="18" charset="0"/>
                <a:cs typeface="Times New Roman" panose="02020603050405020304" pitchFamily="18" charset="0"/>
              </a:rPr>
              <a:t>:</a:t>
            </a:r>
            <a:endParaRPr lang="en-IN" sz="3000" b="1" i="1" dirty="0">
              <a:solidFill>
                <a:srgbClr val="FF00FF"/>
              </a:solidFill>
              <a:effectLst/>
              <a:latin typeface="Bell MT" panose="02020503060305020303" pitchFamily="18" charset="0"/>
              <a:cs typeface="Times New Roman" panose="02020603050405020304" pitchFamily="18" charset="0"/>
            </a:endParaRPr>
          </a:p>
          <a:p>
            <a:pPr>
              <a:spcAft>
                <a:spcPts val="0"/>
              </a:spcAft>
            </a:pPr>
            <a:r>
              <a:rPr lang="en-US" sz="11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8693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Image 60">
            <a:extLst>
              <a:ext uri="{FF2B5EF4-FFF2-40B4-BE49-F238E27FC236}">
                <a16:creationId xmlns:a16="http://schemas.microsoft.com/office/drawing/2014/main" id="{006F1E2F-2322-4041-8443-5703C984B3B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80" y="688239"/>
            <a:ext cx="8164258" cy="5126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DE91A234-C42A-40C1-9BB9-8AA830EC8554}"/>
              </a:ext>
            </a:extLst>
          </p:cNvPr>
          <p:cNvSpPr txBox="1"/>
          <p:nvPr/>
        </p:nvSpPr>
        <p:spPr>
          <a:xfrm>
            <a:off x="673029" y="6565"/>
            <a:ext cx="934871" cy="553998"/>
          </a:xfrm>
          <a:prstGeom prst="rect">
            <a:avLst/>
          </a:prstGeom>
          <a:noFill/>
        </p:spPr>
        <p:txBody>
          <a:bodyPr wrap="none" rtlCol="0">
            <a:spAutoFit/>
          </a:bodyPr>
          <a:lstStyle/>
          <a:p>
            <a:r>
              <a:rPr lang="en-US" sz="3000" dirty="0">
                <a:solidFill>
                  <a:srgbClr val="FF00FF"/>
                </a:solidFill>
                <a:latin typeface="Bell MT" panose="02020503060305020303" pitchFamily="18" charset="0"/>
                <a:cs typeface="Times New Roman" panose="02020603050405020304" pitchFamily="18" charset="0"/>
              </a:rPr>
              <a:t>Ping</a:t>
            </a:r>
            <a:endParaRPr lang="en-IN" sz="3000" dirty="0">
              <a:solidFill>
                <a:srgbClr val="FF00FF"/>
              </a:solidFill>
              <a:latin typeface="Bell MT" panose="02020503060305020303"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A560808-2005-402D-AC33-0C617C354703}"/>
              </a:ext>
            </a:extLst>
          </p:cNvPr>
          <p:cNvSpPr txBox="1"/>
          <p:nvPr/>
        </p:nvSpPr>
        <p:spPr>
          <a:xfrm>
            <a:off x="6265391" y="6565"/>
            <a:ext cx="1112677" cy="553998"/>
          </a:xfrm>
          <a:prstGeom prst="rect">
            <a:avLst/>
          </a:prstGeom>
          <a:noFill/>
        </p:spPr>
        <p:txBody>
          <a:bodyPr wrap="none" rtlCol="0">
            <a:spAutoFit/>
          </a:bodyPr>
          <a:lstStyle/>
          <a:p>
            <a:r>
              <a:rPr lang="en-US" sz="3000" dirty="0">
                <a:solidFill>
                  <a:srgbClr val="FF00FF"/>
                </a:solidFill>
                <a:latin typeface="Bell MT" panose="02020503060305020303" pitchFamily="18" charset="0"/>
                <a:cs typeface="Times New Roman" panose="02020603050405020304" pitchFamily="18" charset="0"/>
              </a:rPr>
              <a:t>Trace</a:t>
            </a:r>
            <a:endParaRPr lang="en-IN" sz="3000" dirty="0">
              <a:solidFill>
                <a:srgbClr val="FF00FF"/>
              </a:solidFill>
              <a:latin typeface="Bell MT" panose="02020503060305020303" pitchFamily="18" charset="0"/>
              <a:cs typeface="Times New Roman" panose="02020603050405020304" pitchFamily="18" charset="0"/>
            </a:endParaRPr>
          </a:p>
        </p:txBody>
      </p:sp>
      <p:pic>
        <p:nvPicPr>
          <p:cNvPr id="8" name="image41.jpeg">
            <a:extLst>
              <a:ext uri="{FF2B5EF4-FFF2-40B4-BE49-F238E27FC236}">
                <a16:creationId xmlns:a16="http://schemas.microsoft.com/office/drawing/2014/main" id="{28847E22-4D38-452B-9C6D-C314FB6C3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987" y="3251284"/>
            <a:ext cx="10780025" cy="3610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61">
            <a:extLst>
              <a:ext uri="{FF2B5EF4-FFF2-40B4-BE49-F238E27FC236}">
                <a16:creationId xmlns:a16="http://schemas.microsoft.com/office/drawing/2014/main" id="{9D1B9F32-FDC5-42FB-A789-0333F2BCB47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398" y="560563"/>
            <a:ext cx="7654721" cy="5936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37DEAA06-4B5E-49D3-8F5F-A1164657A498}"/>
              </a:ext>
            </a:extLst>
          </p:cNvPr>
          <p:cNvSpPr txBox="1"/>
          <p:nvPr/>
        </p:nvSpPr>
        <p:spPr>
          <a:xfrm>
            <a:off x="481263" y="2781478"/>
            <a:ext cx="965329" cy="553998"/>
          </a:xfrm>
          <a:prstGeom prst="rect">
            <a:avLst/>
          </a:prstGeom>
          <a:noFill/>
        </p:spPr>
        <p:txBody>
          <a:bodyPr wrap="none" rtlCol="0">
            <a:spAutoFit/>
          </a:bodyPr>
          <a:lstStyle/>
          <a:p>
            <a:r>
              <a:rPr lang="en-US" sz="3000" dirty="0">
                <a:solidFill>
                  <a:srgbClr val="FF00FF"/>
                </a:solidFill>
                <a:latin typeface="Bell MT" panose="02020503060305020303" pitchFamily="18" charset="0"/>
                <a:cs typeface="Times New Roman" panose="02020603050405020304" pitchFamily="18" charset="0"/>
              </a:rPr>
              <a:t>DNS</a:t>
            </a:r>
            <a:endParaRPr lang="en-IN" sz="3000" dirty="0">
              <a:solidFill>
                <a:srgbClr val="FF00FF"/>
              </a:solidFill>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81431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47FC-F10F-45AC-8C6F-C53D437D3D2C}"/>
              </a:ext>
            </a:extLst>
          </p:cNvPr>
          <p:cNvSpPr>
            <a:spLocks noGrp="1"/>
          </p:cNvSpPr>
          <p:nvPr>
            <p:ph type="title"/>
          </p:nvPr>
        </p:nvSpPr>
        <p:spPr>
          <a:xfrm>
            <a:off x="1141412" y="169339"/>
            <a:ext cx="9905998" cy="1478570"/>
          </a:xfrm>
        </p:spPr>
        <p:txBody>
          <a:bodyPr>
            <a:normAutofit/>
          </a:bodyPr>
          <a:lstStyle/>
          <a:p>
            <a:pPr algn="ctr">
              <a:lnSpc>
                <a:spcPct val="150000"/>
              </a:lnSpc>
              <a:spcAft>
                <a:spcPts val="600"/>
              </a:spcAft>
            </a:pPr>
            <a:r>
              <a:rPr lang="en-US" b="1" cap="all" dirty="0">
                <a:solidFill>
                  <a:srgbClr val="FF00FF"/>
                </a:solidFill>
                <a:effectLst/>
                <a:latin typeface="Bell MT" panose="02020503060305020303" pitchFamily="18" charset="0"/>
                <a:ea typeface="Times New Roman" panose="02020603050405020304" pitchFamily="18" charset="0"/>
                <a:cs typeface="Times New Roman" panose="02020603050405020304" pitchFamily="18" charset="0"/>
              </a:rPr>
              <a:t>ABSTRACT</a:t>
            </a:r>
            <a:endParaRPr lang="en-IN" b="1" cap="all" dirty="0">
              <a:solidFill>
                <a:srgbClr val="FF00FF"/>
              </a:solidFill>
              <a:effectLst/>
              <a:latin typeface="Bell MT" panose="02020503060305020303" pitchFamily="18"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2F0B3F-9CE9-4B72-9E85-18B624ABC1C4}"/>
              </a:ext>
            </a:extLst>
          </p:cNvPr>
          <p:cNvSpPr>
            <a:spLocks noGrp="1"/>
          </p:cNvSpPr>
          <p:nvPr>
            <p:ph idx="1"/>
          </p:nvPr>
        </p:nvSpPr>
        <p:spPr>
          <a:xfrm>
            <a:off x="1141412" y="1647909"/>
            <a:ext cx="9905999" cy="4560386"/>
          </a:xfrm>
        </p:spPr>
        <p:txBody>
          <a:bodyPr>
            <a:normAutofit fontScale="92500" lnSpcReduction="20000"/>
          </a:bodyPr>
          <a:lstStyle/>
          <a:p>
            <a:pPr marL="0" indent="0">
              <a:buNone/>
            </a:pPr>
            <a:r>
              <a:rPr lang="en-US" sz="1800" dirty="0">
                <a:solidFill>
                  <a:schemeClr val="accent2">
                    <a:lumMod val="20000"/>
                    <a:lumOff val="80000"/>
                  </a:schemeClr>
                </a:solidFill>
                <a:latin typeface="Times New Roman" panose="02020603050405020304" pitchFamily="18" charset="0"/>
                <a:ea typeface="Times New Roman" panose="02020603050405020304" pitchFamily="18" charset="0"/>
              </a:rPr>
              <a:t>	</a:t>
            </a:r>
            <a:r>
              <a:rPr lang="en-US" sz="2500" dirty="0">
                <a:latin typeface="Times New Roman" panose="02020603050405020304" pitchFamily="18" charset="0"/>
                <a:ea typeface="Times New Roman" panose="02020603050405020304" pitchFamily="18" charset="0"/>
              </a:rPr>
              <a:t>T</a:t>
            </a:r>
            <a:r>
              <a:rPr lang="en-US" sz="2500" dirty="0">
                <a:effectLst/>
                <a:latin typeface="Times New Roman" panose="02020603050405020304" pitchFamily="18" charset="0"/>
                <a:ea typeface="Times New Roman" panose="02020603050405020304" pitchFamily="18" charset="0"/>
              </a:rPr>
              <a:t>his paper discusses the often overlooked issues and key vulnerabilities evident in Web facing technologies. The process of uncovering these issues and vulnerabilities is known as </a:t>
            </a:r>
            <a:r>
              <a:rPr lang="en-US" sz="2500" dirty="0" err="1">
                <a:effectLst/>
                <a:latin typeface="Times New Roman" panose="02020603050405020304" pitchFamily="18" charset="0"/>
                <a:ea typeface="Times New Roman" panose="02020603050405020304" pitchFamily="18" charset="0"/>
              </a:rPr>
              <a:t>footprinting</a:t>
            </a:r>
            <a:r>
              <a:rPr lang="en-US" sz="2500" dirty="0">
                <a:effectLst/>
                <a:latin typeface="Times New Roman" panose="02020603050405020304" pitchFamily="18" charset="0"/>
                <a:ea typeface="Times New Roman" panose="02020603050405020304" pitchFamily="18" charset="0"/>
              </a:rPr>
              <a:t>. As the part of internship, I choose a random website for my project “FOOTPRINTING”. We can only perform hacking only the website having loop holes or vulnerabilities. Through the process of</a:t>
            </a:r>
            <a:r>
              <a:rPr lang="en-US" sz="2500" spc="-10"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checking</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for</a:t>
            </a:r>
            <a:r>
              <a:rPr lang="en-US" sz="2500" spc="-1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the</a:t>
            </a:r>
            <a:r>
              <a:rPr lang="en-US" sz="2500" spc="-10"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website</a:t>
            </a:r>
            <a:r>
              <a:rPr lang="en-US" sz="2500" spc="-10"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having</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open ports,</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I</a:t>
            </a:r>
            <a:r>
              <a:rPr lang="en-US" sz="2500" spc="-20"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got</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the</a:t>
            </a:r>
            <a:r>
              <a:rPr lang="en-US" sz="2500" spc="-10"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restaurant</a:t>
            </a:r>
            <a:r>
              <a:rPr lang="en-US" sz="2500" spc="-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website of</a:t>
            </a:r>
            <a:r>
              <a:rPr lang="en-US" sz="2500" spc="-10"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WEEBLY</a:t>
            </a:r>
            <a:r>
              <a:rPr lang="en-US" sz="2500" spc="-10"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ONLINE SHOPPING COMPANY. To find vulnerabilities we use Sam</a:t>
            </a:r>
            <a:r>
              <a:rPr lang="en-US" sz="2500" spc="-3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Spade,</a:t>
            </a:r>
            <a:r>
              <a:rPr lang="en-US" sz="2500" spc="-20" dirty="0">
                <a:effectLst/>
                <a:latin typeface="Times New Roman" panose="02020603050405020304" pitchFamily="18" charset="0"/>
                <a:ea typeface="Times New Roman" panose="02020603050405020304" pitchFamily="18" charset="0"/>
              </a:rPr>
              <a:t> </a:t>
            </a:r>
            <a:r>
              <a:rPr lang="en-US" sz="2500" dirty="0" err="1">
                <a:effectLst/>
                <a:latin typeface="Times New Roman" panose="02020603050405020304" pitchFamily="18" charset="0"/>
                <a:ea typeface="Times New Roman" panose="02020603050405020304" pitchFamily="18" charset="0"/>
              </a:rPr>
              <a:t>nslookup</a:t>
            </a:r>
            <a:r>
              <a:rPr lang="en-US" sz="2500" dirty="0">
                <a:effectLst/>
                <a:latin typeface="Times New Roman" panose="02020603050405020304" pitchFamily="18" charset="0"/>
                <a:ea typeface="Times New Roman" panose="02020603050405020304" pitchFamily="18" charset="0"/>
              </a:rPr>
              <a:t>,</a:t>
            </a:r>
            <a:r>
              <a:rPr lang="en-US" sz="2500" spc="-2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traceroute, Nmap</a:t>
            </a:r>
            <a:r>
              <a:rPr lang="en-US" sz="2500" spc="-25" dirty="0">
                <a:effectLst/>
                <a:latin typeface="Times New Roman" panose="02020603050405020304" pitchFamily="18" charset="0"/>
                <a:ea typeface="Times New Roman" panose="02020603050405020304" pitchFamily="18" charset="0"/>
              </a:rPr>
              <a:t> </a:t>
            </a:r>
            <a:r>
              <a:rPr lang="en-US" sz="2500" dirty="0">
                <a:effectLst/>
                <a:latin typeface="Times New Roman" panose="02020603050405020304" pitchFamily="18" charset="0"/>
                <a:ea typeface="Times New Roman" panose="02020603050405020304" pitchFamily="18" charset="0"/>
              </a:rPr>
              <a:t>and</a:t>
            </a:r>
            <a:r>
              <a:rPr lang="en-US" sz="2500" spc="-5" dirty="0">
                <a:effectLst/>
                <a:latin typeface="Times New Roman" panose="02020603050405020304" pitchFamily="18" charset="0"/>
                <a:ea typeface="Times New Roman" panose="02020603050405020304" pitchFamily="18" charset="0"/>
              </a:rPr>
              <a:t> </a:t>
            </a:r>
            <a:r>
              <a:rPr lang="en-US" sz="2500" spc="-10" dirty="0" err="1">
                <a:effectLst/>
                <a:latin typeface="Times New Roman" panose="02020603050405020304" pitchFamily="18" charset="0"/>
                <a:ea typeface="Times New Roman" panose="02020603050405020304" pitchFamily="18" charset="0"/>
              </a:rPr>
              <a:t>neotrace</a:t>
            </a:r>
            <a:r>
              <a:rPr lang="en-US" sz="2500" spc="-10" dirty="0">
                <a:effectLst/>
                <a:latin typeface="Times New Roman" panose="02020603050405020304" pitchFamily="18" charset="0"/>
                <a:ea typeface="Times New Roman" panose="02020603050405020304" pitchFamily="18" charset="0"/>
              </a:rPr>
              <a:t> tools.</a:t>
            </a:r>
            <a:endParaRPr lang="en-IN" sz="2500" dirty="0">
              <a:effectLst/>
              <a:latin typeface="Times New Roman" panose="02020603050405020304" pitchFamily="18" charset="0"/>
              <a:ea typeface="Times New Roman" panose="02020603050405020304" pitchFamily="18" charset="0"/>
            </a:endParaRPr>
          </a:p>
          <a:p>
            <a:pPr marL="0" indent="0">
              <a:buNone/>
            </a:pPr>
            <a:r>
              <a:rPr lang="en-IN" sz="2700" dirty="0">
                <a:solidFill>
                  <a:srgbClr val="FF00FF"/>
                </a:solidFill>
              </a:rPr>
              <a:t>Keywords:</a:t>
            </a:r>
          </a:p>
          <a:p>
            <a:pPr marL="0" indent="0">
              <a:buNone/>
            </a:pPr>
            <a:r>
              <a:rPr lang="en-US" sz="2500" dirty="0">
                <a:effectLst/>
                <a:latin typeface="Times New Roman" panose="02020603050405020304" pitchFamily="18" charset="0"/>
                <a:ea typeface="Times New Roman" panose="02020603050405020304" pitchFamily="18" charset="0"/>
              </a:rPr>
              <a:t>Reconnaissance, </a:t>
            </a:r>
            <a:r>
              <a:rPr lang="en-US" sz="2500" dirty="0" err="1">
                <a:effectLst/>
                <a:latin typeface="Times New Roman" panose="02020603050405020304" pitchFamily="18" charset="0"/>
                <a:ea typeface="Times New Roman" panose="02020603050405020304" pitchFamily="18" charset="0"/>
              </a:rPr>
              <a:t>Whois</a:t>
            </a:r>
            <a:r>
              <a:rPr lang="en-US" sz="2500" dirty="0">
                <a:effectLst/>
                <a:latin typeface="Times New Roman" panose="02020603050405020304" pitchFamily="18" charset="0"/>
                <a:ea typeface="Times New Roman" panose="02020603050405020304" pitchFamily="18" charset="0"/>
              </a:rPr>
              <a:t> Tool, Nmap Tool, Sam Spade Tool , Trace route , Scanning</a:t>
            </a:r>
            <a:endParaRPr lang="en-IN" sz="2500" dirty="0"/>
          </a:p>
        </p:txBody>
      </p:sp>
    </p:spTree>
    <p:extLst>
      <p:ext uri="{BB962C8B-B14F-4D97-AF65-F5344CB8AC3E}">
        <p14:creationId xmlns:p14="http://schemas.microsoft.com/office/powerpoint/2010/main" val="3789317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5AF4-4C79-46CD-8B07-B36007FB0DAF}"/>
              </a:ext>
            </a:extLst>
          </p:cNvPr>
          <p:cNvSpPr>
            <a:spLocks noGrp="1"/>
          </p:cNvSpPr>
          <p:nvPr>
            <p:ph type="title"/>
          </p:nvPr>
        </p:nvSpPr>
        <p:spPr>
          <a:xfrm>
            <a:off x="1023425" y="205564"/>
            <a:ext cx="9905998" cy="1478570"/>
          </a:xfrm>
        </p:spPr>
        <p:txBody>
          <a:bodyPr/>
          <a:lstStyle/>
          <a:p>
            <a:pPr algn="ctr"/>
            <a:r>
              <a:rPr lang="en-US" dirty="0" err="1">
                <a:solidFill>
                  <a:srgbClr val="FF00FF"/>
                </a:solidFill>
                <a:latin typeface="Bell MT" panose="02020503060305020303" pitchFamily="18" charset="0"/>
                <a:cs typeface="Times New Roman" panose="02020603050405020304" pitchFamily="18" charset="0"/>
              </a:rPr>
              <a:t>COnclusion</a:t>
            </a:r>
            <a:endParaRPr lang="en-IN" dirty="0">
              <a:solidFill>
                <a:srgbClr val="FF00FF"/>
              </a:solidFill>
              <a:latin typeface="Bell MT" panose="020205030603050203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7D5F62-F9F0-4F72-BE39-078DEA9A0112}"/>
              </a:ext>
            </a:extLst>
          </p:cNvPr>
          <p:cNvSpPr>
            <a:spLocks noGrp="1"/>
          </p:cNvSpPr>
          <p:nvPr>
            <p:ph idx="1"/>
          </p:nvPr>
        </p:nvSpPr>
        <p:spPr>
          <a:xfrm>
            <a:off x="1141413" y="1684134"/>
            <a:ext cx="10027162" cy="4392201"/>
          </a:xfrm>
        </p:spPr>
        <p:txBody>
          <a:bodyPr>
            <a:normAutofit fontScale="77500" lnSpcReduction="20000"/>
          </a:bodyPr>
          <a:lstStyle/>
          <a:p>
            <a:pPr marL="0" indent="0">
              <a:buNone/>
            </a:pPr>
            <a:r>
              <a:rPr lang="en-US" dirty="0"/>
              <a:t>	</a:t>
            </a:r>
            <a:r>
              <a:rPr lang="en-US" sz="2900" dirty="0">
                <a:latin typeface="Times New Roman" panose="02020603050405020304" pitchFamily="18" charset="0"/>
                <a:cs typeface="Times New Roman" panose="02020603050405020304" pitchFamily="18" charset="0"/>
              </a:rPr>
              <a:t>In conclusion, </a:t>
            </a:r>
            <a:r>
              <a:rPr lang="en-US" sz="2900" dirty="0" err="1">
                <a:latin typeface="Times New Roman" panose="02020603050405020304" pitchFamily="18" charset="0"/>
                <a:cs typeface="Times New Roman" panose="02020603050405020304" pitchFamily="18" charset="0"/>
              </a:rPr>
              <a:t>footprinting</a:t>
            </a:r>
            <a:r>
              <a:rPr lang="en-US" sz="2900" dirty="0">
                <a:latin typeface="Times New Roman" panose="02020603050405020304" pitchFamily="18" charset="0"/>
                <a:cs typeface="Times New Roman" panose="02020603050405020304" pitchFamily="18" charset="0"/>
              </a:rPr>
              <a:t> is an important process in cybersecurity that involves gathering information about a target system or network. It helps assess vulnerabilities, identify potential attack </a:t>
            </a:r>
            <a:r>
              <a:rPr lang="en-US" sz="2900" dirty="0" err="1">
                <a:latin typeface="Times New Roman" panose="02020603050405020304" pitchFamily="18" charset="0"/>
                <a:cs typeface="Times New Roman" panose="02020603050405020304" pitchFamily="18" charset="0"/>
              </a:rPr>
              <a:t>surfaces.During</a:t>
            </a:r>
            <a:r>
              <a:rPr lang="en-US" sz="2900" dirty="0">
                <a:latin typeface="Times New Roman" panose="02020603050405020304" pitchFamily="18" charset="0"/>
                <a:cs typeface="Times New Roman" panose="02020603050405020304" pitchFamily="18" charset="0"/>
              </a:rPr>
              <a:t> the </a:t>
            </a:r>
            <a:r>
              <a:rPr lang="en-US" sz="2900" dirty="0" err="1">
                <a:latin typeface="Times New Roman" panose="02020603050405020304" pitchFamily="18" charset="0"/>
                <a:cs typeface="Times New Roman" panose="02020603050405020304" pitchFamily="18" charset="0"/>
              </a:rPr>
              <a:t>footprinting</a:t>
            </a:r>
            <a:r>
              <a:rPr lang="en-US" sz="2900" dirty="0">
                <a:latin typeface="Times New Roman" panose="02020603050405020304" pitchFamily="18" charset="0"/>
                <a:cs typeface="Times New Roman" panose="02020603050405020304" pitchFamily="18" charset="0"/>
              </a:rPr>
              <a:t> process, we use  search engines, social media platforms, WHOIS databases, DNS enumeration, and web archive services  to gather information about the target. These systems provide valuable insights and publicly available data that can be analyzed to understand the target's digital footprint.</a:t>
            </a:r>
          </a:p>
          <a:p>
            <a:pPr marL="0" indent="0">
              <a:buNone/>
            </a:pPr>
            <a:r>
              <a:rPr lang="en-US" sz="2900" dirty="0">
                <a:latin typeface="Times New Roman" panose="02020603050405020304" pitchFamily="18" charset="0"/>
                <a:cs typeface="Times New Roman" panose="02020603050405020304" pitchFamily="18" charset="0"/>
              </a:rPr>
              <a:t>	The footprint analysis is used to guide decision-making and risk mitigation strategies and it is important to note that </a:t>
            </a:r>
            <a:r>
              <a:rPr lang="en-US" sz="2900" dirty="0" err="1">
                <a:latin typeface="Times New Roman" panose="02020603050405020304" pitchFamily="18" charset="0"/>
                <a:cs typeface="Times New Roman" panose="02020603050405020304" pitchFamily="18" charset="0"/>
              </a:rPr>
              <a:t>footprinting</a:t>
            </a:r>
            <a:r>
              <a:rPr lang="en-US" sz="2900" dirty="0">
                <a:latin typeface="Times New Roman" panose="02020603050405020304" pitchFamily="18" charset="0"/>
                <a:cs typeface="Times New Roman" panose="02020603050405020304" pitchFamily="18" charset="0"/>
              </a:rPr>
              <a:t> should always be conducted ethically and legally.</a:t>
            </a: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354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97F7C-F0FB-45E1-9173-F9ABB0460A4D}"/>
              </a:ext>
            </a:extLst>
          </p:cNvPr>
          <p:cNvSpPr txBox="1"/>
          <p:nvPr/>
        </p:nvSpPr>
        <p:spPr>
          <a:xfrm>
            <a:off x="1612491" y="343540"/>
            <a:ext cx="8967018" cy="6170920"/>
          </a:xfrm>
          <a:prstGeom prst="rect">
            <a:avLst/>
          </a:prstGeom>
          <a:noFill/>
        </p:spPr>
        <p:txBody>
          <a:bodyPr wrap="square">
            <a:spAutoFit/>
          </a:bodyPr>
          <a:lstStyle/>
          <a:p>
            <a:r>
              <a:rPr lang="en-IN" sz="3500" dirty="0">
                <a:solidFill>
                  <a:srgbClr val="FF00FF"/>
                </a:solidFill>
                <a:latin typeface="Bell MT" panose="02020503060305020303" pitchFamily="18" charset="0"/>
                <a:cs typeface="Times New Roman" panose="02020603050405020304" pitchFamily="18" charset="0"/>
              </a:rPr>
              <a:t>References</a:t>
            </a:r>
          </a:p>
          <a:p>
            <a:endParaRPr lang="en-IN" sz="3000" dirty="0">
              <a:solidFill>
                <a:srgbClr val="FF0000"/>
              </a:solidFill>
              <a:latin typeface="Times New Roman" panose="02020603050405020304" pitchFamily="18" charset="0"/>
              <a:cs typeface="Times New Roman" panose="02020603050405020304" pitchFamily="18" charset="0"/>
            </a:endParaRPr>
          </a:p>
          <a:p>
            <a:r>
              <a:rPr lang="en-IN" sz="3000" dirty="0" err="1">
                <a:latin typeface="Times New Roman" panose="02020603050405020304" pitchFamily="18" charset="0"/>
                <a:cs typeface="Times New Roman" panose="02020603050405020304" pitchFamily="18" charset="0"/>
              </a:rPr>
              <a:t>GeeksforGeeks</a:t>
            </a:r>
            <a:r>
              <a:rPr lang="en-IN" sz="3000" dirty="0">
                <a:latin typeface="Times New Roman" panose="02020603050405020304" pitchFamily="18" charset="0"/>
                <a:cs typeface="Times New Roman" panose="02020603050405020304" pitchFamily="18" charset="0"/>
              </a:rPr>
              <a:t>. (2021, October 20). Ethical hacking | </a:t>
            </a:r>
            <a:r>
              <a:rPr lang="en-IN" sz="3000" dirty="0" err="1">
                <a:latin typeface="Times New Roman" panose="02020603050405020304" pitchFamily="18" charset="0"/>
                <a:cs typeface="Times New Roman" panose="02020603050405020304" pitchFamily="18" charset="0"/>
              </a:rPr>
              <a:t>Footprinting</a:t>
            </a:r>
            <a:r>
              <a:rPr lang="en-IN" sz="3000" dirty="0">
                <a:latin typeface="Times New Roman" panose="02020603050405020304" pitchFamily="18" charset="0"/>
                <a:cs typeface="Times New Roman" panose="02020603050405020304" pitchFamily="18" charset="0"/>
              </a:rPr>
              <a:t>. </a:t>
            </a:r>
            <a:r>
              <a:rPr lang="en-IN" sz="3000" dirty="0">
                <a:latin typeface="Times New Roman" panose="02020603050405020304" pitchFamily="18" charset="0"/>
                <a:cs typeface="Times New Roman" panose="02020603050405020304" pitchFamily="18" charset="0"/>
                <a:hlinkClick r:id="rId2"/>
              </a:rPr>
              <a:t>https://www.geeksforgeeks.org/ethical-hacking-footprinting/</a:t>
            </a:r>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a:p>
            <a:r>
              <a:rPr lang="en-IN" sz="3000" dirty="0" err="1">
                <a:latin typeface="Times New Roman" panose="02020603050405020304" pitchFamily="18" charset="0"/>
                <a:cs typeface="Times New Roman" panose="02020603050405020304" pitchFamily="18" charset="0"/>
              </a:rPr>
              <a:t>Ghahrai</a:t>
            </a:r>
            <a:r>
              <a:rPr lang="en-IN" sz="3000" dirty="0">
                <a:latin typeface="Times New Roman" panose="02020603050405020304" pitchFamily="18" charset="0"/>
                <a:cs typeface="Times New Roman" panose="02020603050405020304" pitchFamily="18" charset="0"/>
              </a:rPr>
              <a:t>, A. (2019, July 9). </a:t>
            </a:r>
            <a:r>
              <a:rPr lang="en-IN" sz="3000" dirty="0" err="1">
                <a:latin typeface="Times New Roman" panose="02020603050405020304" pitchFamily="18" charset="0"/>
                <a:cs typeface="Times New Roman" panose="02020603050405020304" pitchFamily="18" charset="0"/>
              </a:rPr>
              <a:t>Footprinting</a:t>
            </a:r>
            <a:r>
              <a:rPr lang="en-IN" sz="3000" dirty="0">
                <a:latin typeface="Times New Roman" panose="02020603050405020304" pitchFamily="18" charset="0"/>
                <a:cs typeface="Times New Roman" panose="02020603050405020304" pitchFamily="18" charset="0"/>
              </a:rPr>
              <a:t> and reconnaissance. </a:t>
            </a:r>
            <a:r>
              <a:rPr lang="en-IN" sz="3000" dirty="0" err="1">
                <a:latin typeface="Times New Roman" panose="02020603050405020304" pitchFamily="18" charset="0"/>
                <a:cs typeface="Times New Roman" panose="02020603050405020304" pitchFamily="18" charset="0"/>
              </a:rPr>
              <a:t>DevQA</a:t>
            </a:r>
            <a:r>
              <a:rPr lang="en-IN" sz="3000" dirty="0">
                <a:latin typeface="Times New Roman" panose="02020603050405020304" pitchFamily="18" charset="0"/>
                <a:cs typeface="Times New Roman" panose="02020603050405020304" pitchFamily="18" charset="0"/>
              </a:rPr>
              <a:t>. </a:t>
            </a:r>
          </a:p>
          <a:p>
            <a:r>
              <a:rPr lang="en-IN" sz="3000" u="sng" dirty="0">
                <a:solidFill>
                  <a:srgbClr val="92D050"/>
                </a:solidFill>
                <a:latin typeface="Times New Roman" panose="02020603050405020304" pitchFamily="18" charset="0"/>
                <a:cs typeface="Times New Roman" panose="02020603050405020304" pitchFamily="18" charset="0"/>
                <a:hlinkClick r:id="rId3"/>
              </a:rPr>
              <a:t>https://devqa.io/footprinting-overview/</a:t>
            </a:r>
            <a:endParaRPr lang="en-IN" sz="3000" u="sng" dirty="0">
              <a:solidFill>
                <a:srgbClr val="92D050"/>
              </a:solidFill>
              <a:latin typeface="Times New Roman" panose="02020603050405020304" pitchFamily="18" charset="0"/>
              <a:cs typeface="Times New Roman" panose="02020603050405020304" pitchFamily="18" charset="0"/>
            </a:endParaRPr>
          </a:p>
          <a:p>
            <a:endParaRPr lang="en-IN" sz="3000" u="sng" dirty="0">
              <a:solidFill>
                <a:srgbClr val="92D050"/>
              </a:solidFill>
              <a:latin typeface="Times New Roman" panose="02020603050405020304" pitchFamily="18" charset="0"/>
              <a:cs typeface="Times New Roman" panose="02020603050405020304" pitchFamily="18" charset="0"/>
            </a:endParaRPr>
          </a:p>
          <a:p>
            <a:r>
              <a:rPr lang="en-IN" sz="3000" dirty="0" err="1">
                <a:latin typeface="Times New Roman" panose="02020603050405020304" pitchFamily="18" charset="0"/>
                <a:cs typeface="Times New Roman" panose="02020603050405020304" pitchFamily="18" charset="0"/>
              </a:rPr>
              <a:t>Github:</a:t>
            </a:r>
            <a:r>
              <a:rPr lang="en-IN" sz="3000" u="sng" dirty="0" err="1">
                <a:solidFill>
                  <a:srgbClr val="92D050"/>
                </a:solidFill>
                <a:latin typeface="Times New Roman" panose="02020603050405020304" pitchFamily="18" charset="0"/>
                <a:cs typeface="Times New Roman" panose="02020603050405020304" pitchFamily="18" charset="0"/>
              </a:rPr>
              <a:t>https</a:t>
            </a:r>
            <a:r>
              <a:rPr lang="en-IN" sz="3000" u="sng" dirty="0">
                <a:solidFill>
                  <a:srgbClr val="92D050"/>
                </a:solidFill>
                <a:latin typeface="Times New Roman" panose="02020603050405020304" pitchFamily="18" charset="0"/>
                <a:cs typeface="Times New Roman" panose="02020603050405020304" pitchFamily="18" charset="0"/>
              </a:rPr>
              <a:t>://github.com/Samsar4/Ethical-Hacking-Labs/blob/master/1-Footprinting-and-Reconnaissance/1-Windows-CommandLine.md</a:t>
            </a:r>
          </a:p>
        </p:txBody>
      </p:sp>
    </p:spTree>
    <p:extLst>
      <p:ext uri="{BB962C8B-B14F-4D97-AF65-F5344CB8AC3E}">
        <p14:creationId xmlns:p14="http://schemas.microsoft.com/office/powerpoint/2010/main" val="2962923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F90DE-2476-490F-9D27-569F72134394}"/>
              </a:ext>
            </a:extLst>
          </p:cNvPr>
          <p:cNvSpPr>
            <a:spLocks noGrp="1"/>
          </p:cNvSpPr>
          <p:nvPr>
            <p:ph type="ctrTitle"/>
          </p:nvPr>
        </p:nvSpPr>
        <p:spPr>
          <a:xfrm>
            <a:off x="2421855" y="1445878"/>
            <a:ext cx="8791575" cy="2387600"/>
          </a:xfrm>
          <a:ln>
            <a:noFill/>
          </a:ln>
          <a:effectLst>
            <a:outerShdw blurRad="190500" dist="228600" dir="2700000" algn="ctr">
              <a:srgbClr val="000000">
                <a:alpha val="30000"/>
              </a:srgbClr>
            </a:outerShdw>
          </a:effectLst>
          <a:scene3d>
            <a:camera prst="perspectiveContrastingRightFacing"/>
            <a:lightRig rig="glow" dir="t">
              <a:rot lat="0" lon="0" rev="4800000"/>
            </a:lightRig>
          </a:scene3d>
          <a:sp3d prstMaterial="matte">
            <a:bevelT w="127000" h="63500"/>
          </a:sp3d>
        </p:spPr>
        <p:txBody>
          <a:bodyPr>
            <a:normAutofit/>
          </a:bodyPr>
          <a:lstStyle/>
          <a:p>
            <a:r>
              <a:rPr lang="en-US" sz="10000" b="1" dirty="0">
                <a:solidFill>
                  <a:srgbClr val="FF00FF"/>
                </a:solidFill>
                <a:latin typeface="Bell MT" panose="02020503060305020303" pitchFamily="18" charset="0"/>
              </a:rPr>
              <a:t>THANK YOU</a:t>
            </a:r>
            <a:endParaRPr lang="en-IN" sz="10000" b="1" dirty="0">
              <a:solidFill>
                <a:srgbClr val="FF00FF"/>
              </a:solidFill>
              <a:latin typeface="Bell MT" panose="02020503060305020303" pitchFamily="18" charset="0"/>
            </a:endParaRPr>
          </a:p>
        </p:txBody>
      </p:sp>
    </p:spTree>
    <p:extLst>
      <p:ext uri="{BB962C8B-B14F-4D97-AF65-F5344CB8AC3E}">
        <p14:creationId xmlns:p14="http://schemas.microsoft.com/office/powerpoint/2010/main" val="91594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4F79-7410-4762-B920-1C6EEA36BBEE}"/>
              </a:ext>
            </a:extLst>
          </p:cNvPr>
          <p:cNvSpPr>
            <a:spLocks noGrp="1"/>
          </p:cNvSpPr>
          <p:nvPr>
            <p:ph type="title" idx="4294967295"/>
          </p:nvPr>
        </p:nvSpPr>
        <p:spPr>
          <a:xfrm>
            <a:off x="1143000" y="515886"/>
            <a:ext cx="9906000" cy="1477963"/>
          </a:xfrm>
        </p:spPr>
        <p:txBody>
          <a:bodyPr>
            <a:normAutofit/>
          </a:bodyPr>
          <a:lstStyle/>
          <a:p>
            <a:pPr algn="ctr"/>
            <a:r>
              <a:rPr kumimoji="0" lang="en-US" altLang="en-US" sz="3600" b="1" i="0" u="none" strike="noStrike" cap="none" normalizeH="0" baseline="0" dirty="0">
                <a:ln>
                  <a:noFill/>
                </a:ln>
                <a:solidFill>
                  <a:srgbClr val="FF00FF"/>
                </a:solidFill>
                <a:effectLst/>
                <a:latin typeface="Bell MT" panose="02020503060305020303" pitchFamily="18" charset="0"/>
                <a:cs typeface="Times New Roman" panose="02020603050405020304" pitchFamily="18" charset="0"/>
              </a:rPr>
              <a:t>Existing</a:t>
            </a:r>
            <a:r>
              <a:rPr kumimoji="0" lang="en-US" altLang="en-US" sz="3600" b="1" i="0" u="none" strike="noStrike" cap="none" normalizeH="0" baseline="0" dirty="0">
                <a:ln>
                  <a:noFill/>
                </a:ln>
                <a:solidFill>
                  <a:srgbClr val="FF00FF"/>
                </a:solidFill>
                <a:effectLst/>
                <a:latin typeface="Times New Roman" panose="02020603050405020304" pitchFamily="18" charset="0"/>
                <a:cs typeface="Times New Roman" panose="02020603050405020304" pitchFamily="18" charset="0"/>
              </a:rPr>
              <a:t> Systems:</a:t>
            </a:r>
            <a:b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br>
            <a:endParaRPr lang="en-IN" dirty="0">
              <a:solidFill>
                <a:srgbClr val="FF0000"/>
              </a:solidFill>
            </a:endParaRPr>
          </a:p>
        </p:txBody>
      </p:sp>
      <p:graphicFrame>
        <p:nvGraphicFramePr>
          <p:cNvPr id="9" name="Table 9">
            <a:extLst>
              <a:ext uri="{FF2B5EF4-FFF2-40B4-BE49-F238E27FC236}">
                <a16:creationId xmlns:a16="http://schemas.microsoft.com/office/drawing/2014/main" id="{F1E07885-4A18-4FFA-B1DD-90AD0C7BC219}"/>
              </a:ext>
            </a:extLst>
          </p:cNvPr>
          <p:cNvGraphicFramePr>
            <a:graphicFrameLocks noGrp="1"/>
          </p:cNvGraphicFramePr>
          <p:nvPr>
            <p:ph sz="half" idx="4294967295"/>
            <p:extLst>
              <p:ext uri="{D42A27DB-BD31-4B8C-83A1-F6EECF244321}">
                <p14:modId xmlns:p14="http://schemas.microsoft.com/office/powerpoint/2010/main" val="2758106260"/>
              </p:ext>
            </p:extLst>
          </p:nvPr>
        </p:nvGraphicFramePr>
        <p:xfrm>
          <a:off x="6305345" y="2173285"/>
          <a:ext cx="4101640" cy="3541717"/>
        </p:xfrm>
        <a:graphic>
          <a:graphicData uri="http://schemas.openxmlformats.org/drawingml/2006/table">
            <a:tbl>
              <a:tblPr firstRow="1" bandRow="1">
                <a:tableStyleId>{5C22544A-7EE6-4342-B048-85BDC9FD1C3A}</a:tableStyleId>
              </a:tblPr>
              <a:tblGrid>
                <a:gridCol w="4101640">
                  <a:extLst>
                    <a:ext uri="{9D8B030D-6E8A-4147-A177-3AD203B41FA5}">
                      <a16:colId xmlns:a16="http://schemas.microsoft.com/office/drawing/2014/main" val="1174424225"/>
                    </a:ext>
                  </a:extLst>
                </a:gridCol>
              </a:tblGrid>
              <a:tr h="388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7030A0"/>
                          </a:solidFill>
                          <a:effectLst/>
                          <a:latin typeface="Times New Roman" panose="02020603050405020304" pitchFamily="18" charset="0"/>
                        </a:rPr>
                        <a:t>Software</a:t>
                      </a:r>
                      <a:r>
                        <a:rPr lang="en-US" b="1" spc="-55" dirty="0">
                          <a:solidFill>
                            <a:srgbClr val="7030A0"/>
                          </a:solidFill>
                          <a:effectLst/>
                          <a:latin typeface="Times New Roman" panose="02020603050405020304" pitchFamily="18" charset="0"/>
                        </a:rPr>
                        <a:t> </a:t>
                      </a:r>
                      <a:r>
                        <a:rPr lang="en-US" b="1" dirty="0">
                          <a:solidFill>
                            <a:srgbClr val="7030A0"/>
                          </a:solidFill>
                          <a:effectLst/>
                          <a:latin typeface="Times New Roman" panose="02020603050405020304" pitchFamily="18" charset="0"/>
                        </a:rPr>
                        <a:t>of</a:t>
                      </a:r>
                      <a:r>
                        <a:rPr lang="en-US" b="1" spc="-35" dirty="0">
                          <a:solidFill>
                            <a:srgbClr val="7030A0"/>
                          </a:solidFill>
                          <a:effectLst/>
                          <a:latin typeface="Times New Roman" panose="02020603050405020304" pitchFamily="18" charset="0"/>
                        </a:rPr>
                        <a:t> </a:t>
                      </a:r>
                      <a:r>
                        <a:rPr lang="en-US" b="1" spc="-10" dirty="0" err="1">
                          <a:solidFill>
                            <a:srgbClr val="7030A0"/>
                          </a:solidFill>
                          <a:effectLst/>
                          <a:latin typeface="Times New Roman" panose="02020603050405020304" pitchFamily="18" charset="0"/>
                        </a:rPr>
                        <a:t>footprinting</a:t>
                      </a:r>
                      <a:r>
                        <a:rPr lang="en-US" sz="1000" b="1" spc="-10" dirty="0">
                          <a:solidFill>
                            <a:srgbClr val="7030A0"/>
                          </a:solidFill>
                          <a:effectLst/>
                          <a:latin typeface="Times New Roman" panose="02020603050405020304" pitchFamily="18" charset="0"/>
                        </a:rPr>
                        <a:t>:</a:t>
                      </a:r>
                      <a:endParaRPr lang="en-IN" sz="1000" b="1" dirty="0">
                        <a:solidFill>
                          <a:srgbClr val="7030A0"/>
                        </a:solidFill>
                        <a:effectLst/>
                        <a:latin typeface="Times New Roman" panose="02020603050405020304" pitchFamily="18" charset="0"/>
                      </a:endParaRPr>
                    </a:p>
                  </a:txBody>
                  <a:tcPr/>
                </a:tc>
                <a:extLst>
                  <a:ext uri="{0D108BD9-81ED-4DB2-BD59-A6C34878D82A}">
                    <a16:rowId xmlns:a16="http://schemas.microsoft.com/office/drawing/2014/main" val="1122339667"/>
                  </a:ext>
                </a:extLst>
              </a:tr>
              <a:tr h="394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0" dirty="0" err="1">
                          <a:solidFill>
                            <a:srgbClr val="002060"/>
                          </a:solidFill>
                          <a:effectLst/>
                          <a:latin typeface="Times New Roman" panose="02020603050405020304" pitchFamily="18" charset="0"/>
                          <a:ea typeface="Symbol" panose="05050102010706020507" pitchFamily="18" charset="2"/>
                          <a:cs typeface="Symbol" panose="05050102010706020507" pitchFamily="18" charset="2"/>
                        </a:rPr>
                        <a:t>Dns</a:t>
                      </a:r>
                      <a:r>
                        <a:rPr lang="en-US" spc="-3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 </a:t>
                      </a:r>
                      <a:r>
                        <a:rPr lang="en-US"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Data</a:t>
                      </a:r>
                      <a:r>
                        <a:rPr lang="en-US" spc="-2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 View</a:t>
                      </a:r>
                      <a:endParaRPr lang="en-IN"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endParaRPr>
                    </a:p>
                  </a:txBody>
                  <a:tcPr/>
                </a:tc>
                <a:extLst>
                  <a:ext uri="{0D108BD9-81ED-4DB2-BD59-A6C34878D82A}">
                    <a16:rowId xmlns:a16="http://schemas.microsoft.com/office/drawing/2014/main" val="68859353"/>
                  </a:ext>
                </a:extLst>
              </a:tr>
              <a:tr h="394124">
                <a:tc>
                  <a:txBody>
                    <a:bodyPr/>
                    <a:lstStyle/>
                    <a:p>
                      <a:r>
                        <a:rPr lang="en-US"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Domain</a:t>
                      </a:r>
                      <a:r>
                        <a:rPr lang="en-US" spc="-15"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 </a:t>
                      </a:r>
                      <a:r>
                        <a:rPr lang="en-US"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hosting</a:t>
                      </a:r>
                      <a:r>
                        <a:rPr lang="en-US" spc="-2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 View</a:t>
                      </a:r>
                      <a:endParaRPr lang="en-IN" dirty="0"/>
                    </a:p>
                  </a:txBody>
                  <a:tcPr/>
                </a:tc>
                <a:extLst>
                  <a:ext uri="{0D108BD9-81ED-4DB2-BD59-A6C34878D82A}">
                    <a16:rowId xmlns:a16="http://schemas.microsoft.com/office/drawing/2014/main" val="1776094881"/>
                  </a:ext>
                </a:extLst>
              </a:tr>
              <a:tr h="394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10" dirty="0" err="1">
                          <a:solidFill>
                            <a:srgbClr val="002060"/>
                          </a:solidFill>
                          <a:effectLst/>
                          <a:latin typeface="Times New Roman" panose="02020603050405020304" pitchFamily="18" charset="0"/>
                          <a:ea typeface="Symbol" panose="05050102010706020507" pitchFamily="18" charset="2"/>
                          <a:cs typeface="Symbol" panose="05050102010706020507" pitchFamily="18" charset="2"/>
                        </a:rPr>
                        <a:t>Samspade</a:t>
                      </a:r>
                      <a:endParaRPr lang="en-IN"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endParaRPr>
                    </a:p>
                  </a:txBody>
                  <a:tcPr/>
                </a:tc>
                <a:extLst>
                  <a:ext uri="{0D108BD9-81ED-4DB2-BD59-A6C34878D82A}">
                    <a16:rowId xmlns:a16="http://schemas.microsoft.com/office/drawing/2014/main" val="433706584"/>
                  </a:ext>
                </a:extLst>
              </a:tr>
              <a:tr h="394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ID</a:t>
                      </a:r>
                      <a:r>
                        <a:rPr lang="en-US" spc="-45"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 </a:t>
                      </a:r>
                      <a:r>
                        <a:rPr lang="en-US" spc="-1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Serve</a:t>
                      </a:r>
                      <a:endParaRPr lang="en-IN"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endParaRPr>
                    </a:p>
                  </a:txBody>
                  <a:tcPr/>
                </a:tc>
                <a:extLst>
                  <a:ext uri="{0D108BD9-81ED-4DB2-BD59-A6C34878D82A}">
                    <a16:rowId xmlns:a16="http://schemas.microsoft.com/office/drawing/2014/main" val="3250471413"/>
                  </a:ext>
                </a:extLst>
              </a:tr>
              <a:tr h="394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1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IP2coountry</a:t>
                      </a:r>
                      <a:endParaRPr lang="en-IN"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endParaRPr>
                    </a:p>
                  </a:txBody>
                  <a:tcPr/>
                </a:tc>
                <a:extLst>
                  <a:ext uri="{0D108BD9-81ED-4DB2-BD59-A6C34878D82A}">
                    <a16:rowId xmlns:a16="http://schemas.microsoft.com/office/drawing/2014/main" val="840272001"/>
                  </a:ext>
                </a:extLst>
              </a:tr>
              <a:tr h="394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Path</a:t>
                      </a:r>
                      <a:r>
                        <a:rPr lang="en-US" spc="-4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 </a:t>
                      </a:r>
                      <a:r>
                        <a:rPr lang="en-US"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Analyzer</a:t>
                      </a:r>
                      <a:r>
                        <a:rPr lang="en-US" spc="-5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 </a:t>
                      </a:r>
                      <a:r>
                        <a:rPr lang="en-US" spc="-25"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Pro</a:t>
                      </a:r>
                      <a:endParaRPr lang="en-IN"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endParaRPr>
                    </a:p>
                  </a:txBody>
                  <a:tcPr/>
                </a:tc>
                <a:extLst>
                  <a:ext uri="{0D108BD9-81ED-4DB2-BD59-A6C34878D82A}">
                    <a16:rowId xmlns:a16="http://schemas.microsoft.com/office/drawing/2014/main" val="755249419"/>
                  </a:ext>
                </a:extLst>
              </a:tr>
              <a:tr h="394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Email</a:t>
                      </a:r>
                      <a:r>
                        <a:rPr lang="en-US" spc="-3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 </a:t>
                      </a:r>
                      <a:r>
                        <a:rPr lang="en-US"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Tracker</a:t>
                      </a:r>
                      <a:r>
                        <a:rPr lang="en-US" spc="-2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 </a:t>
                      </a:r>
                      <a:r>
                        <a:rPr lang="en-US" spc="-25"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Pro</a:t>
                      </a:r>
                      <a:endParaRPr lang="en-IN"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endParaRPr>
                    </a:p>
                  </a:txBody>
                  <a:tcPr/>
                </a:tc>
                <a:extLst>
                  <a:ext uri="{0D108BD9-81ED-4DB2-BD59-A6C34878D82A}">
                    <a16:rowId xmlns:a16="http://schemas.microsoft.com/office/drawing/2014/main" val="2248273286"/>
                  </a:ext>
                </a:extLst>
              </a:tr>
              <a:tr h="394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Web</a:t>
                      </a:r>
                      <a:r>
                        <a:rPr lang="en-US" spc="-3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 </a:t>
                      </a:r>
                      <a:r>
                        <a:rPr lang="en-US"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Data</a:t>
                      </a:r>
                      <a:r>
                        <a:rPr lang="en-US" spc="-2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rPr>
                        <a:t> </a:t>
                      </a:r>
                      <a:r>
                        <a:rPr lang="en-US" spc="-10" dirty="0" err="1">
                          <a:solidFill>
                            <a:srgbClr val="002060"/>
                          </a:solidFill>
                          <a:effectLst/>
                          <a:latin typeface="Times New Roman" panose="02020603050405020304" pitchFamily="18" charset="0"/>
                          <a:ea typeface="Symbol" panose="05050102010706020507" pitchFamily="18" charset="2"/>
                          <a:cs typeface="Symbol" panose="05050102010706020507" pitchFamily="18" charset="2"/>
                        </a:rPr>
                        <a:t>Exractor</a:t>
                      </a:r>
                      <a:endParaRPr lang="en-IN" spc="0" dirty="0">
                        <a:solidFill>
                          <a:srgbClr val="002060"/>
                        </a:solidFill>
                        <a:effectLst/>
                        <a:latin typeface="Times New Roman" panose="02020603050405020304" pitchFamily="18" charset="0"/>
                        <a:ea typeface="Symbol" panose="05050102010706020507" pitchFamily="18" charset="2"/>
                        <a:cs typeface="Symbol" panose="05050102010706020507" pitchFamily="18" charset="2"/>
                      </a:endParaRPr>
                    </a:p>
                  </a:txBody>
                  <a:tcPr/>
                </a:tc>
                <a:extLst>
                  <a:ext uri="{0D108BD9-81ED-4DB2-BD59-A6C34878D82A}">
                    <a16:rowId xmlns:a16="http://schemas.microsoft.com/office/drawing/2014/main" val="2454187052"/>
                  </a:ext>
                </a:extLst>
              </a:tr>
            </a:tbl>
          </a:graphicData>
        </a:graphic>
      </p:graphicFrame>
      <p:graphicFrame>
        <p:nvGraphicFramePr>
          <p:cNvPr id="7" name="Table 7">
            <a:extLst>
              <a:ext uri="{FF2B5EF4-FFF2-40B4-BE49-F238E27FC236}">
                <a16:creationId xmlns:a16="http://schemas.microsoft.com/office/drawing/2014/main" id="{E0D7A6BE-E799-41BB-ADDA-57A1DD31CEEA}"/>
              </a:ext>
            </a:extLst>
          </p:cNvPr>
          <p:cNvGraphicFramePr>
            <a:graphicFrameLocks noGrp="1"/>
          </p:cNvGraphicFramePr>
          <p:nvPr>
            <p:extLst>
              <p:ext uri="{D42A27DB-BD31-4B8C-83A1-F6EECF244321}">
                <p14:modId xmlns:p14="http://schemas.microsoft.com/office/powerpoint/2010/main" val="2363443779"/>
              </p:ext>
            </p:extLst>
          </p:nvPr>
        </p:nvGraphicFramePr>
        <p:xfrm>
          <a:off x="1946787" y="2173285"/>
          <a:ext cx="3642851" cy="3620731"/>
        </p:xfrm>
        <a:graphic>
          <a:graphicData uri="http://schemas.openxmlformats.org/drawingml/2006/table">
            <a:tbl>
              <a:tblPr firstRow="1" bandRow="1">
                <a:tableStyleId>{5C22544A-7EE6-4342-B048-85BDC9FD1C3A}</a:tableStyleId>
              </a:tblPr>
              <a:tblGrid>
                <a:gridCol w="3642851">
                  <a:extLst>
                    <a:ext uri="{9D8B030D-6E8A-4147-A177-3AD203B41FA5}">
                      <a16:colId xmlns:a16="http://schemas.microsoft.com/office/drawing/2014/main" val="13320498"/>
                    </a:ext>
                  </a:extLst>
                </a:gridCol>
              </a:tblGrid>
              <a:tr h="4725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cap="none" normalizeH="0" baseline="0" dirty="0" err="1">
                          <a:ln>
                            <a:noFill/>
                          </a:ln>
                          <a:solidFill>
                            <a:srgbClr val="7030A0"/>
                          </a:solidFill>
                          <a:effectLst/>
                          <a:latin typeface="Times New Roman" panose="02020603050405020304" pitchFamily="18" charset="0"/>
                          <a:cs typeface="Times New Roman" panose="02020603050405020304" pitchFamily="18" charset="0"/>
                        </a:rPr>
                        <a:t>Footprinting</a:t>
                      </a:r>
                      <a:r>
                        <a:rPr kumimoji="0" lang="en-US" altLang="en-US" sz="1800" b="1" i="0" u="none" strike="noStrike" cap="none" normalizeH="0" baseline="0" dirty="0">
                          <a:ln>
                            <a:noFill/>
                          </a:ln>
                          <a:solidFill>
                            <a:srgbClr val="7030A0"/>
                          </a:solidFill>
                          <a:effectLst/>
                          <a:latin typeface="Times New Roman" panose="02020603050405020304" pitchFamily="18" charset="0"/>
                          <a:cs typeface="Times New Roman" panose="02020603050405020304" pitchFamily="18" charset="0"/>
                        </a:rPr>
                        <a:t> websites:</a:t>
                      </a:r>
                    </a:p>
                  </a:txBody>
                  <a:tcPr/>
                </a:tc>
                <a:extLst>
                  <a:ext uri="{0D108BD9-81ED-4DB2-BD59-A6C34878D82A}">
                    <a16:rowId xmlns:a16="http://schemas.microsoft.com/office/drawing/2014/main" val="2582007817"/>
                  </a:ext>
                </a:extLst>
              </a:tr>
              <a:tr h="3935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google.com</a:t>
                      </a:r>
                    </a:p>
                  </a:txBody>
                  <a:tcPr/>
                </a:tc>
                <a:extLst>
                  <a:ext uri="{0D108BD9-81ED-4DB2-BD59-A6C34878D82A}">
                    <a16:rowId xmlns:a16="http://schemas.microsoft.com/office/drawing/2014/main" val="128718017"/>
                  </a:ext>
                </a:extLst>
              </a:tr>
              <a:tr h="3935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netcraft.com</a:t>
                      </a:r>
                    </a:p>
                  </a:txBody>
                  <a:tcPr/>
                </a:tc>
                <a:extLst>
                  <a:ext uri="{0D108BD9-81ED-4DB2-BD59-A6C34878D82A}">
                    <a16:rowId xmlns:a16="http://schemas.microsoft.com/office/drawing/2014/main" val="3246964398"/>
                  </a:ext>
                </a:extLst>
              </a:tr>
              <a:tr h="3935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whois.net</a:t>
                      </a:r>
                    </a:p>
                  </a:txBody>
                  <a:tcPr/>
                </a:tc>
                <a:extLst>
                  <a:ext uri="{0D108BD9-81ED-4DB2-BD59-A6C34878D82A}">
                    <a16:rowId xmlns:a16="http://schemas.microsoft.com/office/drawing/2014/main" val="3026196602"/>
                  </a:ext>
                </a:extLst>
              </a:tr>
              <a:tr h="3935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technicalinfo.net</a:t>
                      </a:r>
                    </a:p>
                  </a:txBody>
                  <a:tcPr/>
                </a:tc>
                <a:extLst>
                  <a:ext uri="{0D108BD9-81ED-4DB2-BD59-A6C34878D82A}">
                    <a16:rowId xmlns:a16="http://schemas.microsoft.com/office/drawing/2014/main" val="1887951547"/>
                  </a:ext>
                </a:extLst>
              </a:tr>
              <a:tr h="3935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archive.org</a:t>
                      </a:r>
                    </a:p>
                  </a:txBody>
                  <a:tcPr/>
                </a:tc>
                <a:extLst>
                  <a:ext uri="{0D108BD9-81ED-4DB2-BD59-A6C34878D82A}">
                    <a16:rowId xmlns:a16="http://schemas.microsoft.com/office/drawing/2014/main" val="2702724956"/>
                  </a:ext>
                </a:extLst>
              </a:tr>
              <a:tr h="3935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networktools.com</a:t>
                      </a:r>
                    </a:p>
                  </a:txBody>
                  <a:tcPr/>
                </a:tc>
                <a:extLst>
                  <a:ext uri="{0D108BD9-81ED-4DB2-BD59-A6C34878D82A}">
                    <a16:rowId xmlns:a16="http://schemas.microsoft.com/office/drawing/2014/main" val="3893505157"/>
                  </a:ext>
                </a:extLst>
              </a:tr>
              <a:tr h="3935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mailtracking.com</a:t>
                      </a:r>
                    </a:p>
                  </a:txBody>
                  <a:tcPr/>
                </a:tc>
                <a:extLst>
                  <a:ext uri="{0D108BD9-81ED-4DB2-BD59-A6C34878D82A}">
                    <a16:rowId xmlns:a16="http://schemas.microsoft.com/office/drawing/2014/main" val="1784199580"/>
                  </a:ext>
                </a:extLst>
              </a:tr>
              <a:tr h="3935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a:ln>
                            <a:noFill/>
                          </a:ln>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whoreadme.com</a:t>
                      </a:r>
                      <a:endParaRPr lang="en-IN"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1474706"/>
                  </a:ext>
                </a:extLst>
              </a:tr>
            </a:tbl>
          </a:graphicData>
        </a:graphic>
      </p:graphicFrame>
    </p:spTree>
    <p:extLst>
      <p:ext uri="{BB962C8B-B14F-4D97-AF65-F5344CB8AC3E}">
        <p14:creationId xmlns:p14="http://schemas.microsoft.com/office/powerpoint/2010/main" val="90589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6CCB-8ABC-4033-A42E-E9208BD01B3C}"/>
              </a:ext>
            </a:extLst>
          </p:cNvPr>
          <p:cNvSpPr>
            <a:spLocks noGrp="1"/>
          </p:cNvSpPr>
          <p:nvPr>
            <p:ph type="title"/>
          </p:nvPr>
        </p:nvSpPr>
        <p:spPr/>
        <p:txBody>
          <a:bodyPr/>
          <a:lstStyle/>
          <a:p>
            <a:pPr algn="ctr"/>
            <a:r>
              <a:rPr lang="en-US" sz="3600" b="1" dirty="0">
                <a:solidFill>
                  <a:srgbClr val="FF00FF"/>
                </a:solidFill>
                <a:effectLst/>
                <a:latin typeface="Times New Roman" panose="02020603050405020304" pitchFamily="18" charset="0"/>
                <a:ea typeface="Times New Roman" panose="02020603050405020304" pitchFamily="18" charset="0"/>
              </a:rPr>
              <a:t>Tools </a:t>
            </a:r>
            <a:r>
              <a:rPr lang="en-US" sz="3600" b="1" dirty="0">
                <a:solidFill>
                  <a:srgbClr val="FF00FF"/>
                </a:solidFill>
                <a:effectLst/>
                <a:latin typeface="Bell MT" panose="02020503060305020303" pitchFamily="18" charset="0"/>
                <a:ea typeface="Times New Roman" panose="02020603050405020304" pitchFamily="18" charset="0"/>
              </a:rPr>
              <a:t>and</a:t>
            </a:r>
            <a:r>
              <a:rPr lang="en-US" sz="3600" b="1" dirty="0">
                <a:solidFill>
                  <a:srgbClr val="FF00FF"/>
                </a:solidFill>
                <a:effectLst/>
                <a:latin typeface="Times New Roman" panose="02020603050405020304" pitchFamily="18" charset="0"/>
                <a:ea typeface="Times New Roman" panose="02020603050405020304" pitchFamily="18" charset="0"/>
              </a:rPr>
              <a:t> Techniques:</a:t>
            </a:r>
            <a:br>
              <a:rPr lang="en-IN" sz="3600" dirty="0">
                <a:solidFill>
                  <a:srgbClr val="FF00FF"/>
                </a:solidFill>
                <a:effectLst/>
                <a:latin typeface="Times New Roman" panose="02020603050405020304" pitchFamily="18" charset="0"/>
                <a:ea typeface="Times New Roman" panose="02020603050405020304" pitchFamily="18" charset="0"/>
              </a:rPr>
            </a:br>
            <a:endParaRPr lang="en-IN" dirty="0"/>
          </a:p>
        </p:txBody>
      </p:sp>
      <p:sp>
        <p:nvSpPr>
          <p:cNvPr id="6" name="Content Placeholder 5">
            <a:extLst>
              <a:ext uri="{FF2B5EF4-FFF2-40B4-BE49-F238E27FC236}">
                <a16:creationId xmlns:a16="http://schemas.microsoft.com/office/drawing/2014/main" id="{2F8394CA-6350-4C4F-850B-E97B734FF19F}"/>
              </a:ext>
            </a:extLst>
          </p:cNvPr>
          <p:cNvSpPr>
            <a:spLocks noGrp="1"/>
          </p:cNvSpPr>
          <p:nvPr>
            <p:ph idx="1"/>
          </p:nvPr>
        </p:nvSpPr>
        <p:spPr/>
        <p:txBody>
          <a:bodyPr>
            <a:normAutofit/>
          </a:bodyPr>
          <a:lstStyle/>
          <a:p>
            <a:pPr marL="0" indent="0" algn="just">
              <a:lnSpc>
                <a:spcPct val="150000"/>
              </a:lnSpc>
              <a:spcAft>
                <a:spcPts val="600"/>
              </a:spcAft>
              <a:buNone/>
            </a:pP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graphicFrame>
        <p:nvGraphicFramePr>
          <p:cNvPr id="9" name="Table 9">
            <a:extLst>
              <a:ext uri="{FF2B5EF4-FFF2-40B4-BE49-F238E27FC236}">
                <a16:creationId xmlns:a16="http://schemas.microsoft.com/office/drawing/2014/main" id="{E1959ADD-7F79-4CCF-A438-CF65006C3013}"/>
              </a:ext>
            </a:extLst>
          </p:cNvPr>
          <p:cNvGraphicFramePr>
            <a:graphicFrameLocks noGrp="1"/>
          </p:cNvGraphicFramePr>
          <p:nvPr>
            <p:extLst>
              <p:ext uri="{D42A27DB-BD31-4B8C-83A1-F6EECF244321}">
                <p14:modId xmlns:p14="http://schemas.microsoft.com/office/powerpoint/2010/main" val="412841341"/>
              </p:ext>
            </p:extLst>
          </p:nvPr>
        </p:nvGraphicFramePr>
        <p:xfrm>
          <a:off x="1948427" y="2462980"/>
          <a:ext cx="3169264" cy="3067668"/>
        </p:xfrm>
        <a:graphic>
          <a:graphicData uri="http://schemas.openxmlformats.org/drawingml/2006/table">
            <a:tbl>
              <a:tblPr firstRow="1" bandRow="1">
                <a:tableStyleId>{5C22544A-7EE6-4342-B048-85BDC9FD1C3A}</a:tableStyleId>
              </a:tblPr>
              <a:tblGrid>
                <a:gridCol w="3169264">
                  <a:extLst>
                    <a:ext uri="{9D8B030D-6E8A-4147-A177-3AD203B41FA5}">
                      <a16:colId xmlns:a16="http://schemas.microsoft.com/office/drawing/2014/main" val="1901147171"/>
                    </a:ext>
                  </a:extLst>
                </a:gridCol>
              </a:tblGrid>
              <a:tr h="511278">
                <a:tc>
                  <a:txBody>
                    <a:bodyPr/>
                    <a:lstStyle/>
                    <a:p>
                      <a:pPr algn="ctr"/>
                      <a:r>
                        <a:rPr lang="en-US" dirty="0">
                          <a:solidFill>
                            <a:srgbClr val="002060"/>
                          </a:solidFill>
                        </a:rPr>
                        <a:t>TOOLS</a:t>
                      </a:r>
                      <a:endParaRPr lang="en-IN" dirty="0">
                        <a:solidFill>
                          <a:srgbClr val="002060"/>
                        </a:solidFill>
                      </a:endParaRPr>
                    </a:p>
                  </a:txBody>
                  <a:tcPr/>
                </a:tc>
                <a:extLst>
                  <a:ext uri="{0D108BD9-81ED-4DB2-BD59-A6C34878D82A}">
                    <a16:rowId xmlns:a16="http://schemas.microsoft.com/office/drawing/2014/main" val="4022693913"/>
                  </a:ext>
                </a:extLst>
              </a:tr>
              <a:tr h="511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2060"/>
                          </a:solidFill>
                          <a:effectLst/>
                          <a:latin typeface="+mn-lt"/>
                          <a:ea typeface="+mn-ea"/>
                          <a:cs typeface="+mn-cs"/>
                        </a:rPr>
                        <a:t>Sam Spade</a:t>
                      </a:r>
                      <a:endParaRPr lang="en-IN" sz="1800" kern="1200" dirty="0">
                        <a:solidFill>
                          <a:srgbClr val="002060"/>
                        </a:solidFill>
                        <a:effectLst/>
                        <a:latin typeface="+mn-lt"/>
                        <a:ea typeface="+mn-ea"/>
                        <a:cs typeface="+mn-cs"/>
                      </a:endParaRPr>
                    </a:p>
                  </a:txBody>
                  <a:tcPr/>
                </a:tc>
                <a:extLst>
                  <a:ext uri="{0D108BD9-81ED-4DB2-BD59-A6C34878D82A}">
                    <a16:rowId xmlns:a16="http://schemas.microsoft.com/office/drawing/2014/main" val="2669846999"/>
                  </a:ext>
                </a:extLst>
              </a:tr>
              <a:tr h="511278">
                <a:tc>
                  <a:txBody>
                    <a:bodyPr/>
                    <a:lstStyle/>
                    <a:p>
                      <a:r>
                        <a:rPr lang="en-US" sz="1800" kern="1200" dirty="0" err="1">
                          <a:solidFill>
                            <a:srgbClr val="002060"/>
                          </a:solidFill>
                          <a:effectLst/>
                          <a:latin typeface="+mn-lt"/>
                          <a:ea typeface="+mn-ea"/>
                          <a:cs typeface="+mn-cs"/>
                        </a:rPr>
                        <a:t>neotrace</a:t>
                      </a:r>
                      <a:endParaRPr lang="en-IN" dirty="0">
                        <a:solidFill>
                          <a:srgbClr val="002060"/>
                        </a:solidFill>
                      </a:endParaRPr>
                    </a:p>
                  </a:txBody>
                  <a:tcPr/>
                </a:tc>
                <a:extLst>
                  <a:ext uri="{0D108BD9-81ED-4DB2-BD59-A6C34878D82A}">
                    <a16:rowId xmlns:a16="http://schemas.microsoft.com/office/drawing/2014/main" val="4004962771"/>
                  </a:ext>
                </a:extLst>
              </a:tr>
              <a:tr h="511278">
                <a:tc>
                  <a:txBody>
                    <a:bodyPr/>
                    <a:lstStyle/>
                    <a:p>
                      <a:r>
                        <a:rPr lang="en-US" sz="1800" kern="1200" dirty="0" err="1">
                          <a:solidFill>
                            <a:srgbClr val="002060"/>
                          </a:solidFill>
                          <a:effectLst/>
                          <a:latin typeface="+mn-lt"/>
                          <a:ea typeface="+mn-ea"/>
                          <a:cs typeface="+mn-cs"/>
                        </a:rPr>
                        <a:t>nslookup</a:t>
                      </a:r>
                      <a:endParaRPr lang="en-IN" dirty="0">
                        <a:solidFill>
                          <a:srgbClr val="002060"/>
                        </a:solidFill>
                      </a:endParaRPr>
                    </a:p>
                  </a:txBody>
                  <a:tcPr/>
                </a:tc>
                <a:extLst>
                  <a:ext uri="{0D108BD9-81ED-4DB2-BD59-A6C34878D82A}">
                    <a16:rowId xmlns:a16="http://schemas.microsoft.com/office/drawing/2014/main" val="2180601715"/>
                  </a:ext>
                </a:extLst>
              </a:tr>
              <a:tr h="511278">
                <a:tc>
                  <a:txBody>
                    <a:bodyPr/>
                    <a:lstStyle/>
                    <a:p>
                      <a:r>
                        <a:rPr lang="en-US" sz="1800" kern="1200" dirty="0">
                          <a:solidFill>
                            <a:srgbClr val="002060"/>
                          </a:solidFill>
                          <a:effectLst/>
                          <a:latin typeface="+mn-lt"/>
                          <a:ea typeface="+mn-ea"/>
                          <a:cs typeface="+mn-cs"/>
                        </a:rPr>
                        <a:t>traceroute</a:t>
                      </a:r>
                      <a:endParaRPr lang="en-IN" dirty="0">
                        <a:solidFill>
                          <a:srgbClr val="002060"/>
                        </a:solidFill>
                      </a:endParaRPr>
                    </a:p>
                  </a:txBody>
                  <a:tcPr/>
                </a:tc>
                <a:extLst>
                  <a:ext uri="{0D108BD9-81ED-4DB2-BD59-A6C34878D82A}">
                    <a16:rowId xmlns:a16="http://schemas.microsoft.com/office/drawing/2014/main" val="3786367878"/>
                  </a:ext>
                </a:extLst>
              </a:tr>
              <a:tr h="511278">
                <a:tc>
                  <a:txBody>
                    <a:bodyPr/>
                    <a:lstStyle/>
                    <a:p>
                      <a:r>
                        <a:rPr lang="en-US" sz="1800" kern="1200" dirty="0">
                          <a:solidFill>
                            <a:srgbClr val="002060"/>
                          </a:solidFill>
                          <a:effectLst/>
                          <a:latin typeface="+mn-lt"/>
                          <a:ea typeface="+mn-ea"/>
                          <a:cs typeface="+mn-cs"/>
                        </a:rPr>
                        <a:t>Nmap</a:t>
                      </a:r>
                      <a:endParaRPr lang="en-IN" dirty="0">
                        <a:solidFill>
                          <a:srgbClr val="002060"/>
                        </a:solidFill>
                      </a:endParaRPr>
                    </a:p>
                  </a:txBody>
                  <a:tcPr/>
                </a:tc>
                <a:extLst>
                  <a:ext uri="{0D108BD9-81ED-4DB2-BD59-A6C34878D82A}">
                    <a16:rowId xmlns:a16="http://schemas.microsoft.com/office/drawing/2014/main" val="3325623871"/>
                  </a:ext>
                </a:extLst>
              </a:tr>
            </a:tbl>
          </a:graphicData>
        </a:graphic>
      </p:graphicFrame>
      <p:graphicFrame>
        <p:nvGraphicFramePr>
          <p:cNvPr id="11" name="Table 11">
            <a:extLst>
              <a:ext uri="{FF2B5EF4-FFF2-40B4-BE49-F238E27FC236}">
                <a16:creationId xmlns:a16="http://schemas.microsoft.com/office/drawing/2014/main" id="{C2998029-E8CC-47FA-ACE6-55CB627D579E}"/>
              </a:ext>
            </a:extLst>
          </p:cNvPr>
          <p:cNvGraphicFramePr>
            <a:graphicFrameLocks noGrp="1"/>
          </p:cNvGraphicFramePr>
          <p:nvPr>
            <p:extLst>
              <p:ext uri="{D42A27DB-BD31-4B8C-83A1-F6EECF244321}">
                <p14:modId xmlns:p14="http://schemas.microsoft.com/office/powerpoint/2010/main" val="1857222648"/>
              </p:ext>
            </p:extLst>
          </p:nvPr>
        </p:nvGraphicFramePr>
        <p:xfrm>
          <a:off x="6348394" y="2462978"/>
          <a:ext cx="4034469" cy="3067670"/>
        </p:xfrm>
        <a:graphic>
          <a:graphicData uri="http://schemas.openxmlformats.org/drawingml/2006/table">
            <a:tbl>
              <a:tblPr firstRow="1" bandRow="1">
                <a:tableStyleId>{5C22544A-7EE6-4342-B048-85BDC9FD1C3A}</a:tableStyleId>
              </a:tblPr>
              <a:tblGrid>
                <a:gridCol w="4034469">
                  <a:extLst>
                    <a:ext uri="{9D8B030D-6E8A-4147-A177-3AD203B41FA5}">
                      <a16:colId xmlns:a16="http://schemas.microsoft.com/office/drawing/2014/main" val="505220627"/>
                    </a:ext>
                  </a:extLst>
                </a:gridCol>
              </a:tblGrid>
              <a:tr h="613534">
                <a:tc>
                  <a:txBody>
                    <a:bodyPr/>
                    <a:lstStyle/>
                    <a:p>
                      <a:pPr algn="ctr"/>
                      <a:r>
                        <a:rPr lang="en-US" dirty="0">
                          <a:solidFill>
                            <a:srgbClr val="002060"/>
                          </a:solidFill>
                        </a:rPr>
                        <a:t>TECHNIQUES</a:t>
                      </a:r>
                      <a:endParaRPr lang="en-IN" dirty="0">
                        <a:solidFill>
                          <a:srgbClr val="002060"/>
                        </a:solidFill>
                      </a:endParaRPr>
                    </a:p>
                  </a:txBody>
                  <a:tcPr/>
                </a:tc>
                <a:extLst>
                  <a:ext uri="{0D108BD9-81ED-4DB2-BD59-A6C34878D82A}">
                    <a16:rowId xmlns:a16="http://schemas.microsoft.com/office/drawing/2014/main" val="2041202208"/>
                  </a:ext>
                </a:extLst>
              </a:tr>
              <a:tr h="613534">
                <a:tc>
                  <a:txBody>
                    <a:bodyPr/>
                    <a:lstStyle/>
                    <a:p>
                      <a:r>
                        <a:rPr lang="en-US" sz="1800" kern="1200" dirty="0">
                          <a:solidFill>
                            <a:srgbClr val="002060"/>
                          </a:solidFill>
                          <a:effectLst/>
                          <a:latin typeface="+mn-lt"/>
                          <a:ea typeface="+mn-ea"/>
                          <a:cs typeface="+mn-cs"/>
                        </a:rPr>
                        <a:t>DNS queries</a:t>
                      </a:r>
                      <a:endParaRPr lang="en-IN" sz="1800" kern="1200" dirty="0">
                        <a:solidFill>
                          <a:srgbClr val="002060"/>
                        </a:solidFill>
                        <a:effectLst/>
                        <a:latin typeface="+mn-lt"/>
                        <a:ea typeface="+mn-ea"/>
                        <a:cs typeface="+mn-cs"/>
                      </a:endParaRPr>
                    </a:p>
                  </a:txBody>
                  <a:tcPr/>
                </a:tc>
                <a:extLst>
                  <a:ext uri="{0D108BD9-81ED-4DB2-BD59-A6C34878D82A}">
                    <a16:rowId xmlns:a16="http://schemas.microsoft.com/office/drawing/2014/main" val="1742311089"/>
                  </a:ext>
                </a:extLst>
              </a:tr>
              <a:tr h="613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2060"/>
                          </a:solidFill>
                          <a:effectLst/>
                          <a:latin typeface="+mn-lt"/>
                          <a:ea typeface="+mn-ea"/>
                          <a:cs typeface="+mn-cs"/>
                        </a:rPr>
                        <a:t>Network enumeration</a:t>
                      </a:r>
                      <a:endParaRPr lang="en-IN" sz="1800" kern="1200" dirty="0">
                        <a:solidFill>
                          <a:srgbClr val="002060"/>
                        </a:solidFill>
                        <a:effectLst/>
                        <a:latin typeface="+mn-lt"/>
                        <a:ea typeface="+mn-ea"/>
                        <a:cs typeface="+mn-cs"/>
                      </a:endParaRPr>
                    </a:p>
                  </a:txBody>
                  <a:tcPr/>
                </a:tc>
                <a:extLst>
                  <a:ext uri="{0D108BD9-81ED-4DB2-BD59-A6C34878D82A}">
                    <a16:rowId xmlns:a16="http://schemas.microsoft.com/office/drawing/2014/main" val="4184228626"/>
                  </a:ext>
                </a:extLst>
              </a:tr>
              <a:tr h="613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2060"/>
                          </a:solidFill>
                          <a:effectLst/>
                          <a:latin typeface="+mn-lt"/>
                          <a:ea typeface="+mn-ea"/>
                          <a:cs typeface="+mn-cs"/>
                        </a:rPr>
                        <a:t>Network queries</a:t>
                      </a:r>
                      <a:endParaRPr lang="en-IN" sz="1800" kern="1200" dirty="0">
                        <a:solidFill>
                          <a:srgbClr val="002060"/>
                        </a:solidFill>
                        <a:effectLst/>
                        <a:latin typeface="+mn-lt"/>
                        <a:ea typeface="+mn-ea"/>
                        <a:cs typeface="+mn-cs"/>
                      </a:endParaRPr>
                    </a:p>
                  </a:txBody>
                  <a:tcPr/>
                </a:tc>
                <a:extLst>
                  <a:ext uri="{0D108BD9-81ED-4DB2-BD59-A6C34878D82A}">
                    <a16:rowId xmlns:a16="http://schemas.microsoft.com/office/drawing/2014/main" val="3351782369"/>
                  </a:ext>
                </a:extLst>
              </a:tr>
              <a:tr h="6135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2060"/>
                          </a:solidFill>
                          <a:effectLst/>
                          <a:latin typeface="+mn-lt"/>
                          <a:ea typeface="+mn-ea"/>
                          <a:cs typeface="+mn-cs"/>
                        </a:rPr>
                        <a:t>Operating system identification</a:t>
                      </a:r>
                      <a:endParaRPr lang="en-IN" sz="1800" kern="1200" dirty="0">
                        <a:solidFill>
                          <a:srgbClr val="002060"/>
                        </a:solidFill>
                        <a:effectLst/>
                        <a:latin typeface="+mn-lt"/>
                        <a:ea typeface="+mn-ea"/>
                        <a:cs typeface="+mn-cs"/>
                      </a:endParaRPr>
                    </a:p>
                  </a:txBody>
                  <a:tcPr/>
                </a:tc>
                <a:extLst>
                  <a:ext uri="{0D108BD9-81ED-4DB2-BD59-A6C34878D82A}">
                    <a16:rowId xmlns:a16="http://schemas.microsoft.com/office/drawing/2014/main" val="2878964396"/>
                  </a:ext>
                </a:extLst>
              </a:tr>
            </a:tbl>
          </a:graphicData>
        </a:graphic>
      </p:graphicFrame>
    </p:spTree>
    <p:extLst>
      <p:ext uri="{BB962C8B-B14F-4D97-AF65-F5344CB8AC3E}">
        <p14:creationId xmlns:p14="http://schemas.microsoft.com/office/powerpoint/2010/main" val="628564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592DCB-14C1-445E-8805-D05EFE5E4F65}"/>
              </a:ext>
            </a:extLst>
          </p:cNvPr>
          <p:cNvSpPr>
            <a:spLocks noGrp="1"/>
          </p:cNvSpPr>
          <p:nvPr>
            <p:ph type="title"/>
          </p:nvPr>
        </p:nvSpPr>
        <p:spPr>
          <a:xfrm>
            <a:off x="1141413" y="618518"/>
            <a:ext cx="9905998" cy="1357766"/>
          </a:xfrm>
        </p:spPr>
        <p:txBody>
          <a:bodyPr/>
          <a:lstStyle/>
          <a:p>
            <a:pPr algn="ctr"/>
            <a:r>
              <a:rPr lang="en-US" dirty="0">
                <a:solidFill>
                  <a:srgbClr val="FF00FF"/>
                </a:solidFill>
                <a:latin typeface="Bell MT" panose="02020503060305020303" pitchFamily="18" charset="0"/>
              </a:rPr>
              <a:t>PROPOSED SYSTEMS</a:t>
            </a:r>
            <a:endParaRPr lang="en-IN" dirty="0">
              <a:solidFill>
                <a:srgbClr val="FF00FF"/>
              </a:solidFill>
              <a:latin typeface="Bell MT" panose="02020503060305020303" pitchFamily="18" charset="0"/>
            </a:endParaRPr>
          </a:p>
        </p:txBody>
      </p:sp>
      <p:sp>
        <p:nvSpPr>
          <p:cNvPr id="6" name="Content Placeholder 5">
            <a:extLst>
              <a:ext uri="{FF2B5EF4-FFF2-40B4-BE49-F238E27FC236}">
                <a16:creationId xmlns:a16="http://schemas.microsoft.com/office/drawing/2014/main" id="{18DA3B8D-50CB-4CB1-9528-72BB2FB79FFF}"/>
              </a:ext>
            </a:extLst>
          </p:cNvPr>
          <p:cNvSpPr>
            <a:spLocks noGrp="1"/>
          </p:cNvSpPr>
          <p:nvPr>
            <p:ph idx="1"/>
          </p:nvPr>
        </p:nvSpPr>
        <p:spPr>
          <a:xfrm>
            <a:off x="1141412" y="1851920"/>
            <a:ext cx="9905999" cy="4085053"/>
          </a:xfrm>
        </p:spPr>
        <p:txBody>
          <a:bodyPr>
            <a:normAutofit fontScale="92500" lnSpcReduction="10000"/>
          </a:bodyPr>
          <a:lstStyle/>
          <a:p>
            <a:pPr marL="0" indent="0" algn="just">
              <a:lnSpc>
                <a:spcPct val="150000"/>
              </a:lnSpc>
              <a:spcBef>
                <a:spcPts val="1200"/>
              </a:spcBef>
              <a:spcAft>
                <a:spcPts val="300"/>
              </a:spcAft>
              <a:buNone/>
              <a:tabLst>
                <a:tab pos="731520" algn="l"/>
                <a:tab pos="457200" algn="l"/>
              </a:tabLst>
            </a:pPr>
            <a:r>
              <a:rPr lang="en-US" b="1" dirty="0">
                <a:solidFill>
                  <a:srgbClr val="FF00FF"/>
                </a:solidFill>
                <a:effectLst/>
                <a:latin typeface="Times New Roman" panose="02020603050405020304" pitchFamily="18" charset="0"/>
              </a:rPr>
              <a:t>Objectives</a:t>
            </a:r>
            <a:r>
              <a:rPr lang="en-US" b="1" spc="-45" dirty="0">
                <a:solidFill>
                  <a:srgbClr val="FF00FF"/>
                </a:solidFill>
                <a:effectLst/>
                <a:latin typeface="Times New Roman" panose="02020603050405020304" pitchFamily="18" charset="0"/>
              </a:rPr>
              <a:t> </a:t>
            </a:r>
            <a:r>
              <a:rPr lang="en-US" b="1" dirty="0">
                <a:solidFill>
                  <a:srgbClr val="FF00FF"/>
                </a:solidFill>
                <a:effectLst/>
                <a:latin typeface="Times New Roman" panose="02020603050405020304" pitchFamily="18" charset="0"/>
              </a:rPr>
              <a:t>of</a:t>
            </a:r>
            <a:r>
              <a:rPr lang="en-US" b="1" spc="-55" dirty="0">
                <a:solidFill>
                  <a:srgbClr val="FF00FF"/>
                </a:solidFill>
                <a:effectLst/>
                <a:latin typeface="Times New Roman" panose="02020603050405020304" pitchFamily="18" charset="0"/>
              </a:rPr>
              <a:t> </a:t>
            </a:r>
            <a:r>
              <a:rPr lang="en-US" b="1" dirty="0">
                <a:solidFill>
                  <a:srgbClr val="FF00FF"/>
                </a:solidFill>
                <a:effectLst/>
                <a:latin typeface="Times New Roman" panose="02020603050405020304" pitchFamily="18" charset="0"/>
              </a:rPr>
              <a:t>Foot</a:t>
            </a:r>
            <a:r>
              <a:rPr lang="en-US" b="1" spc="-35" dirty="0">
                <a:solidFill>
                  <a:srgbClr val="FF00FF"/>
                </a:solidFill>
                <a:effectLst/>
                <a:latin typeface="Times New Roman" panose="02020603050405020304" pitchFamily="18" charset="0"/>
              </a:rPr>
              <a:t> </a:t>
            </a:r>
            <a:r>
              <a:rPr lang="en-US" b="1" spc="-10" dirty="0">
                <a:solidFill>
                  <a:srgbClr val="FF00FF"/>
                </a:solidFill>
                <a:effectLst/>
                <a:latin typeface="Times New Roman" panose="02020603050405020304" pitchFamily="18" charset="0"/>
              </a:rPr>
              <a:t>Printing:</a:t>
            </a:r>
            <a:endParaRPr lang="en-IN" b="1" dirty="0">
              <a:solidFill>
                <a:srgbClr val="FF00FF"/>
              </a:solidFill>
              <a:effectLst/>
              <a:latin typeface="Times New Roman" panose="02020603050405020304" pitchFamily="18" charset="0"/>
            </a:endParaRPr>
          </a:p>
          <a:p>
            <a:pPr marL="0" indent="0">
              <a:spcBef>
                <a:spcPts val="775"/>
              </a:spcBef>
              <a:spcAft>
                <a:spcPts val="0"/>
              </a:spcAft>
              <a:buNone/>
            </a:pPr>
            <a:r>
              <a:rPr lang="en-US" sz="2200" dirty="0">
                <a:effectLst/>
                <a:latin typeface="Times New Roman" panose="02020603050405020304" pitchFamily="18" charset="0"/>
                <a:ea typeface="Times New Roman" panose="02020603050405020304" pitchFamily="18" charset="0"/>
              </a:rPr>
              <a:t>To</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gather</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information</a:t>
            </a:r>
            <a:r>
              <a:rPr lang="en-US" sz="2200" spc="-5" dirty="0">
                <a:effectLst/>
                <a:latin typeface="Times New Roman" panose="02020603050405020304" pitchFamily="18" charset="0"/>
                <a:ea typeface="Times New Roman" panose="02020603050405020304" pitchFamily="18" charset="0"/>
              </a:rPr>
              <a:t> </a:t>
            </a:r>
            <a:r>
              <a:rPr lang="en-US" sz="2200" spc="-20" dirty="0">
                <a:effectLst/>
                <a:latin typeface="Times New Roman" panose="02020603050405020304" pitchFamily="18" charset="0"/>
                <a:ea typeface="Times New Roman" panose="02020603050405020304" pitchFamily="18" charset="0"/>
              </a:rPr>
              <a:t>about</a:t>
            </a:r>
            <a:endParaRPr lang="en-IN" sz="2200" dirty="0">
              <a:effectLst/>
              <a:latin typeface="Times New Roman" panose="02020603050405020304" pitchFamily="18" charset="0"/>
              <a:ea typeface="Times New Roman" panose="02020603050405020304" pitchFamily="18" charset="0"/>
            </a:endParaRPr>
          </a:p>
          <a:p>
            <a:pPr marL="63500">
              <a:spcBef>
                <a:spcPts val="685"/>
              </a:spcBef>
              <a:spcAft>
                <a:spcPts val="0"/>
              </a:spcAft>
            </a:pPr>
            <a:r>
              <a:rPr lang="en-US" sz="2200" dirty="0">
                <a:effectLst/>
                <a:latin typeface="Times New Roman" panose="02020603050405020304" pitchFamily="18" charset="0"/>
                <a:ea typeface="Times New Roman" panose="02020603050405020304" pitchFamily="18" charset="0"/>
              </a:rPr>
              <a:t>The</a:t>
            </a:r>
            <a:r>
              <a:rPr lang="en-US" sz="2200" spc="-6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domain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name</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a:t>
            </a:r>
            <a:r>
              <a:rPr lang="en-US" sz="2200" spc="2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organization</a:t>
            </a:r>
            <a:endParaRPr lang="en-IN" sz="2200" dirty="0">
              <a:effectLst/>
              <a:latin typeface="Times New Roman" panose="02020603050405020304" pitchFamily="18" charset="0"/>
              <a:ea typeface="Times New Roman" panose="02020603050405020304" pitchFamily="18" charset="0"/>
            </a:endParaRPr>
          </a:p>
          <a:p>
            <a:pPr marL="63500">
              <a:spcBef>
                <a:spcPts val="695"/>
              </a:spcBef>
              <a:spcAft>
                <a:spcPts val="0"/>
              </a:spcAft>
            </a:pPr>
            <a:r>
              <a:rPr lang="en-US" sz="2200" dirty="0">
                <a:effectLst/>
                <a:latin typeface="Times New Roman" panose="02020603050405020304" pitchFamily="18" charset="0"/>
                <a:ea typeface="Times New Roman" panose="02020603050405020304" pitchFamily="18" charset="0"/>
              </a:rPr>
              <a:t>IP</a:t>
            </a:r>
            <a:r>
              <a:rPr lang="en-US" sz="2200" spc="-3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Address</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2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servers</a:t>
            </a:r>
            <a:endParaRPr lang="en-IN" sz="2200" dirty="0">
              <a:effectLst/>
              <a:latin typeface="Times New Roman" panose="02020603050405020304" pitchFamily="18" charset="0"/>
              <a:ea typeface="Times New Roman" panose="02020603050405020304" pitchFamily="18" charset="0"/>
            </a:endParaRPr>
          </a:p>
          <a:p>
            <a:pPr marL="63500">
              <a:spcBef>
                <a:spcPts val="700"/>
              </a:spcBef>
              <a:spcAft>
                <a:spcPts val="0"/>
              </a:spcAft>
            </a:pPr>
            <a:r>
              <a:rPr lang="en-US" sz="2200" dirty="0" err="1">
                <a:effectLst/>
                <a:latin typeface="Times New Roman" panose="02020603050405020304" pitchFamily="18" charset="0"/>
                <a:ea typeface="Times New Roman" panose="02020603050405020304" pitchFamily="18" charset="0"/>
              </a:rPr>
              <a:t>Operataing</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System</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20"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server</a:t>
            </a:r>
            <a:endParaRPr lang="en-IN" sz="2200" dirty="0">
              <a:effectLst/>
              <a:latin typeface="Times New Roman" panose="02020603050405020304" pitchFamily="18" charset="0"/>
              <a:ea typeface="Times New Roman" panose="02020603050405020304" pitchFamily="18" charset="0"/>
            </a:endParaRPr>
          </a:p>
          <a:p>
            <a:pPr marL="63500">
              <a:spcBef>
                <a:spcPts val="695"/>
              </a:spcBef>
              <a:spcAft>
                <a:spcPts val="0"/>
              </a:spcAft>
            </a:pPr>
            <a:r>
              <a:rPr lang="en-US" sz="2200" dirty="0">
                <a:effectLst/>
                <a:latin typeface="Times New Roman" panose="02020603050405020304" pitchFamily="18" charset="0"/>
                <a:ea typeface="Times New Roman" panose="02020603050405020304" pitchFamily="18" charset="0"/>
              </a:rPr>
              <a:t>Applications</a:t>
            </a:r>
            <a:r>
              <a:rPr lang="en-US" sz="2200" spc="-1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used</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on</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15"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server</a:t>
            </a:r>
            <a:endParaRPr lang="en-IN" sz="2200" dirty="0">
              <a:effectLst/>
              <a:latin typeface="Times New Roman" panose="02020603050405020304" pitchFamily="18" charset="0"/>
              <a:ea typeface="Times New Roman" panose="02020603050405020304" pitchFamily="18" charset="0"/>
            </a:endParaRPr>
          </a:p>
          <a:p>
            <a:pPr marL="63500">
              <a:spcBef>
                <a:spcPts val="685"/>
              </a:spcBef>
              <a:spcAft>
                <a:spcPts val="0"/>
              </a:spcAft>
            </a:pPr>
            <a:r>
              <a:rPr lang="en-US" sz="2200" dirty="0">
                <a:effectLst/>
                <a:latin typeface="Times New Roman" panose="02020603050405020304" pitchFamily="18" charset="0"/>
                <a:ea typeface="Times New Roman" panose="02020603050405020304" pitchFamily="18" charset="0"/>
              </a:rPr>
              <a:t>Location</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3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a:t>
            </a:r>
            <a:r>
              <a:rPr lang="en-US" sz="2200" spc="-20" dirty="0">
                <a:effectLst/>
                <a:latin typeface="Times New Roman" panose="02020603050405020304" pitchFamily="18" charset="0"/>
                <a:ea typeface="Times New Roman" panose="02020603050405020304" pitchFamily="18" charset="0"/>
              </a:rPr>
              <a:t> </a:t>
            </a:r>
            <a:r>
              <a:rPr lang="en-US" sz="2200" spc="-10" dirty="0">
                <a:effectLst/>
                <a:latin typeface="Times New Roman" panose="02020603050405020304" pitchFamily="18" charset="0"/>
                <a:ea typeface="Times New Roman" panose="02020603050405020304" pitchFamily="18" charset="0"/>
              </a:rPr>
              <a:t>servers</a:t>
            </a:r>
            <a:endParaRPr lang="en-IN" sz="2200" dirty="0">
              <a:effectLst/>
              <a:latin typeface="Times New Roman" panose="02020603050405020304" pitchFamily="18" charset="0"/>
              <a:ea typeface="Times New Roman" panose="02020603050405020304" pitchFamily="18" charset="0"/>
            </a:endParaRPr>
          </a:p>
          <a:p>
            <a:pPr marL="63500">
              <a:spcBef>
                <a:spcPts val="695"/>
              </a:spcBef>
              <a:spcAft>
                <a:spcPts val="0"/>
              </a:spcAft>
            </a:pPr>
            <a:r>
              <a:rPr lang="en-US" sz="2200" dirty="0">
                <a:effectLst/>
                <a:latin typeface="Times New Roman" panose="02020603050405020304" pitchFamily="18" charset="0"/>
                <a:ea typeface="Times New Roman" panose="02020603050405020304" pitchFamily="18" charset="0"/>
              </a:rPr>
              <a:t>Employee</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details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the </a:t>
            </a:r>
            <a:r>
              <a:rPr lang="en-US" sz="2200" spc="-10" dirty="0">
                <a:effectLst/>
                <a:latin typeface="Times New Roman" panose="02020603050405020304" pitchFamily="18" charset="0"/>
                <a:ea typeface="Times New Roman" panose="02020603050405020304" pitchFamily="18" charset="0"/>
              </a:rPr>
              <a:t>organization</a:t>
            </a:r>
            <a:endParaRPr lang="en-IN" sz="2200" dirty="0">
              <a:effectLst/>
              <a:latin typeface="Times New Roman" panose="02020603050405020304" pitchFamily="18" charset="0"/>
              <a:ea typeface="Times New Roman" panose="02020603050405020304" pitchFamily="18" charset="0"/>
            </a:endParaRPr>
          </a:p>
          <a:p>
            <a:pPr marL="63500">
              <a:spcBef>
                <a:spcPts val="685"/>
              </a:spcBef>
              <a:spcAft>
                <a:spcPts val="0"/>
              </a:spcAft>
            </a:pPr>
            <a:r>
              <a:rPr lang="en-US" sz="2200" dirty="0">
                <a:effectLst/>
                <a:latin typeface="Times New Roman" panose="02020603050405020304" pitchFamily="18" charset="0"/>
                <a:ea typeface="Times New Roman" panose="02020603050405020304" pitchFamily="18" charset="0"/>
              </a:rPr>
              <a:t>Email</a:t>
            </a:r>
            <a:r>
              <a:rPr lang="en-US" sz="2200" spc="5"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ID,contact</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number</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&amp;</a:t>
            </a:r>
            <a:r>
              <a:rPr lang="en-US" sz="2200" spc="-4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social</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network</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profiles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a:t>
            </a:r>
            <a:r>
              <a:rPr lang="en-US" sz="2200" spc="-2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key</a:t>
            </a:r>
            <a:r>
              <a:rPr lang="en-US" sz="2200" spc="-4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employees</a:t>
            </a:r>
            <a:r>
              <a:rPr lang="en-US" sz="2200" spc="-5" dirty="0">
                <a:effectLst/>
                <a:latin typeface="Times New Roman" panose="02020603050405020304" pitchFamily="18" charset="0"/>
                <a:ea typeface="Times New Roman" panose="02020603050405020304" pitchFamily="18" charset="0"/>
              </a:rPr>
              <a:t> </a:t>
            </a:r>
            <a:r>
              <a:rPr lang="en-US" sz="2200" spc="-20" dirty="0">
                <a:effectLst/>
                <a:latin typeface="Times New Roman" panose="02020603050405020304" pitchFamily="18" charset="0"/>
                <a:ea typeface="Times New Roman" panose="02020603050405020304" pitchFamily="18" charset="0"/>
              </a:rPr>
              <a:t>etc.</a:t>
            </a:r>
            <a:endParaRPr lang="en-IN" sz="2200" dirty="0">
              <a:effectLst/>
              <a:latin typeface="Times New Roman" panose="02020603050405020304" pitchFamily="18" charset="0"/>
              <a:ea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32655DA2-4A19-4760-8171-1BCB5AA56634}"/>
              </a:ext>
            </a:extLst>
          </p:cNvPr>
          <p:cNvPicPr>
            <a:picLocks noChangeAspect="1"/>
          </p:cNvPicPr>
          <p:nvPr/>
        </p:nvPicPr>
        <p:blipFill>
          <a:blip r:embed="rId2"/>
          <a:stretch>
            <a:fillRect/>
          </a:stretch>
        </p:blipFill>
        <p:spPr>
          <a:xfrm>
            <a:off x="6978316" y="1977549"/>
            <a:ext cx="4069095" cy="3161888"/>
          </a:xfrm>
          <a:prstGeom prst="rect">
            <a:avLst/>
          </a:prstGeom>
        </p:spPr>
      </p:pic>
    </p:spTree>
    <p:extLst>
      <p:ext uri="{BB962C8B-B14F-4D97-AF65-F5344CB8AC3E}">
        <p14:creationId xmlns:p14="http://schemas.microsoft.com/office/powerpoint/2010/main" val="195306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5235-9814-45E4-B43D-6192DB0149EE}"/>
              </a:ext>
            </a:extLst>
          </p:cNvPr>
          <p:cNvSpPr>
            <a:spLocks noGrp="1"/>
          </p:cNvSpPr>
          <p:nvPr>
            <p:ph type="title"/>
          </p:nvPr>
        </p:nvSpPr>
        <p:spPr>
          <a:xfrm>
            <a:off x="1141413" y="154693"/>
            <a:ext cx="9905998" cy="617912"/>
          </a:xfrm>
        </p:spPr>
        <p:txBody>
          <a:bodyPr/>
          <a:lstStyle/>
          <a:p>
            <a:pPr algn="ctr"/>
            <a:r>
              <a:rPr lang="en-US" dirty="0">
                <a:solidFill>
                  <a:srgbClr val="FF00FF"/>
                </a:solidFill>
                <a:latin typeface="Bell MT" panose="02020503060305020303" pitchFamily="18" charset="0"/>
              </a:rPr>
              <a:t>HIGH LEVEL DESIGN</a:t>
            </a:r>
            <a:endParaRPr lang="en-IN" dirty="0">
              <a:solidFill>
                <a:srgbClr val="FF00FF"/>
              </a:solidFill>
              <a:latin typeface="Bell MT" panose="02020503060305020303" pitchFamily="18" charset="0"/>
            </a:endParaRPr>
          </a:p>
        </p:txBody>
      </p:sp>
      <p:sp>
        <p:nvSpPr>
          <p:cNvPr id="3" name="Content Placeholder 2">
            <a:extLst>
              <a:ext uri="{FF2B5EF4-FFF2-40B4-BE49-F238E27FC236}">
                <a16:creationId xmlns:a16="http://schemas.microsoft.com/office/drawing/2014/main" id="{3CED2F6B-AB95-4BCB-A89C-C720C663CE0B}"/>
              </a:ext>
            </a:extLst>
          </p:cNvPr>
          <p:cNvSpPr>
            <a:spLocks noGrp="1"/>
          </p:cNvSpPr>
          <p:nvPr>
            <p:ph idx="1"/>
          </p:nvPr>
        </p:nvSpPr>
        <p:spPr>
          <a:xfrm>
            <a:off x="1141412" y="1298713"/>
            <a:ext cx="9905999" cy="4940769"/>
          </a:xfrm>
        </p:spPr>
        <p:txBody>
          <a:bodyPr>
            <a:normAutofit/>
          </a:bodyPr>
          <a:lstStyle/>
          <a:p>
            <a:pPr marL="0" indent="0" algn="just">
              <a:lnSpc>
                <a:spcPct val="150000"/>
              </a:lnSpc>
              <a:spcBef>
                <a:spcPts val="3860"/>
              </a:spcBef>
              <a:spcAft>
                <a:spcPts val="300"/>
              </a:spcAft>
              <a:buNone/>
              <a:tabLst>
                <a:tab pos="640080" algn="l"/>
                <a:tab pos="457200" algn="l"/>
              </a:tabLst>
            </a:pPr>
            <a:endParaRPr lang="en-IN" sz="29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508E71A-1EF5-44BF-A64A-79AEEAA3013E}"/>
              </a:ext>
            </a:extLst>
          </p:cNvPr>
          <p:cNvPicPr>
            <a:picLocks noChangeAspect="1"/>
          </p:cNvPicPr>
          <p:nvPr/>
        </p:nvPicPr>
        <p:blipFill>
          <a:blip r:embed="rId2"/>
          <a:stretch>
            <a:fillRect/>
          </a:stretch>
        </p:blipFill>
        <p:spPr>
          <a:xfrm>
            <a:off x="3613356" y="958048"/>
            <a:ext cx="5338916" cy="5622097"/>
          </a:xfrm>
          <a:prstGeom prst="rect">
            <a:avLst/>
          </a:prstGeom>
        </p:spPr>
      </p:pic>
    </p:spTree>
    <p:extLst>
      <p:ext uri="{BB962C8B-B14F-4D97-AF65-F5344CB8AC3E}">
        <p14:creationId xmlns:p14="http://schemas.microsoft.com/office/powerpoint/2010/main" val="3339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A00D6-17A8-4B9D-85B3-6DFD8FCA5868}"/>
              </a:ext>
            </a:extLst>
          </p:cNvPr>
          <p:cNvSpPr>
            <a:spLocks noGrp="1"/>
          </p:cNvSpPr>
          <p:nvPr>
            <p:ph idx="1"/>
          </p:nvPr>
        </p:nvSpPr>
        <p:spPr>
          <a:xfrm>
            <a:off x="1143000" y="1658143"/>
            <a:ext cx="9905999" cy="3541714"/>
          </a:xfrm>
        </p:spPr>
        <p:txBody>
          <a:bodyPr/>
          <a:lstStyle/>
          <a:p>
            <a:pPr marL="0" indent="0" algn="just">
              <a:lnSpc>
                <a:spcPct val="150000"/>
              </a:lnSpc>
              <a:spcAft>
                <a:spcPts val="600"/>
              </a:spcAft>
              <a:buNone/>
            </a:pPr>
            <a:r>
              <a:rPr lang="en-US" sz="2800" b="1" spc="-30" dirty="0">
                <a:solidFill>
                  <a:srgbClr val="FF00FF"/>
                </a:solidFill>
                <a:effectLst/>
                <a:latin typeface="Times New Roman" panose="02020603050405020304" pitchFamily="18" charset="0"/>
                <a:ea typeface="Times New Roman" panose="02020603050405020304" pitchFamily="18" charset="0"/>
              </a:rPr>
              <a:t>TARGET:</a:t>
            </a:r>
            <a:r>
              <a:rPr lang="en-US" sz="2800" b="1" spc="-40" dirty="0">
                <a:solidFill>
                  <a:srgbClr val="FF00FF"/>
                </a:solidFill>
                <a:effectLst/>
                <a:latin typeface="Times New Roman" panose="02020603050405020304" pitchFamily="18" charset="0"/>
                <a:ea typeface="Times New Roman" panose="02020603050405020304" pitchFamily="18" charset="0"/>
              </a:rPr>
              <a:t> </a:t>
            </a:r>
            <a:r>
              <a:rPr lang="en-US" sz="2800" b="1" spc="-30" dirty="0">
                <a:solidFill>
                  <a:srgbClr val="FF00FF"/>
                </a:solidFill>
                <a:effectLst/>
                <a:latin typeface="Times New Roman" panose="02020603050405020304" pitchFamily="18" charset="0"/>
                <a:ea typeface="Times New Roman" panose="02020603050405020304" pitchFamily="18" charset="0"/>
              </a:rPr>
              <a:t>WEEBLY</a:t>
            </a:r>
            <a:r>
              <a:rPr lang="en-US" sz="2800" b="1" spc="-90" dirty="0">
                <a:solidFill>
                  <a:srgbClr val="FF00FF"/>
                </a:solidFill>
                <a:effectLst/>
                <a:latin typeface="Times New Roman" panose="02020603050405020304" pitchFamily="18" charset="0"/>
                <a:ea typeface="Times New Roman" panose="02020603050405020304" pitchFamily="18" charset="0"/>
              </a:rPr>
              <a:t> </a:t>
            </a:r>
            <a:r>
              <a:rPr lang="en-US" sz="2800" b="1" spc="-30" dirty="0">
                <a:solidFill>
                  <a:srgbClr val="FF00FF"/>
                </a:solidFill>
                <a:effectLst/>
                <a:latin typeface="Times New Roman" panose="02020603050405020304" pitchFamily="18" charset="0"/>
                <a:ea typeface="Times New Roman" panose="02020603050405020304" pitchFamily="18" charset="0"/>
              </a:rPr>
              <a:t>ONLINE</a:t>
            </a:r>
            <a:r>
              <a:rPr lang="en-US" sz="2800" b="1" spc="-65" dirty="0">
                <a:solidFill>
                  <a:srgbClr val="FF00FF"/>
                </a:solidFill>
                <a:effectLst/>
                <a:latin typeface="Times New Roman" panose="02020603050405020304" pitchFamily="18" charset="0"/>
                <a:ea typeface="Times New Roman" panose="02020603050405020304" pitchFamily="18" charset="0"/>
              </a:rPr>
              <a:t> </a:t>
            </a:r>
            <a:r>
              <a:rPr lang="en-US" sz="2800" b="1" spc="-30" dirty="0">
                <a:solidFill>
                  <a:srgbClr val="FF00FF"/>
                </a:solidFill>
                <a:effectLst/>
                <a:latin typeface="Times New Roman" panose="02020603050405020304" pitchFamily="18" charset="0"/>
                <a:ea typeface="Times New Roman" panose="02020603050405020304" pitchFamily="18" charset="0"/>
              </a:rPr>
              <a:t>SHOPPING</a:t>
            </a:r>
            <a:r>
              <a:rPr lang="en-US" sz="2800" b="1" spc="-60" dirty="0">
                <a:solidFill>
                  <a:srgbClr val="FF00FF"/>
                </a:solidFill>
                <a:effectLst/>
                <a:latin typeface="Times New Roman" panose="02020603050405020304" pitchFamily="18" charset="0"/>
                <a:ea typeface="Times New Roman" panose="02020603050405020304" pitchFamily="18" charset="0"/>
              </a:rPr>
              <a:t> </a:t>
            </a:r>
            <a:r>
              <a:rPr lang="en-US" sz="2800" b="1" spc="-30" dirty="0">
                <a:solidFill>
                  <a:srgbClr val="FF00FF"/>
                </a:solidFill>
                <a:effectLst/>
                <a:latin typeface="Times New Roman" panose="02020603050405020304" pitchFamily="18" charset="0"/>
                <a:ea typeface="Times New Roman" panose="02020603050405020304" pitchFamily="18" charset="0"/>
              </a:rPr>
              <a:t>COMPANY</a:t>
            </a:r>
            <a:endParaRPr lang="en-IN" sz="2800" dirty="0">
              <a:solidFill>
                <a:srgbClr val="FF00FF"/>
              </a:solidFill>
              <a:effectLst/>
              <a:latin typeface="Times New Roman" panose="02020603050405020304" pitchFamily="18" charset="0"/>
              <a:ea typeface="Times New Roman" panose="02020603050405020304" pitchFamily="18" charset="0"/>
            </a:endParaRPr>
          </a:p>
          <a:p>
            <a:pPr algn="just">
              <a:lnSpc>
                <a:spcPct val="150000"/>
              </a:lnSpc>
              <a:spcAft>
                <a:spcPts val="600"/>
              </a:spcAft>
              <a:tabLst>
                <a:tab pos="168529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Name</a:t>
            </a:r>
            <a:r>
              <a:rPr lang="en-US" sz="24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TARGET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weebly.com</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600"/>
              </a:spcAft>
              <a:tabLst>
                <a:tab pos="168529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IP</a:t>
            </a:r>
            <a:r>
              <a:rPr lang="en-US" sz="24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Address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74.115.50.109</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600"/>
              </a:spcAft>
              <a:tabLst>
                <a:tab pos="168529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IP</a:t>
            </a:r>
            <a:r>
              <a:rPr lang="en-US"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Location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United</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States</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California</a:t>
            </a:r>
            <a:r>
              <a:rPr lang="en-US" sz="2400"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San</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Francisco</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Weebly</a:t>
            </a:r>
            <a:r>
              <a:rPr lang="en-US" sz="2400"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Inc.</a:t>
            </a:r>
            <a:endParaRPr lang="en-IN" dirty="0"/>
          </a:p>
        </p:txBody>
      </p:sp>
    </p:spTree>
    <p:extLst>
      <p:ext uri="{BB962C8B-B14F-4D97-AF65-F5344CB8AC3E}">
        <p14:creationId xmlns:p14="http://schemas.microsoft.com/office/powerpoint/2010/main" val="302916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5C7FD1-BC85-47C9-8C05-35535B8A5A12}"/>
              </a:ext>
            </a:extLst>
          </p:cNvPr>
          <p:cNvSpPr>
            <a:spLocks noGrp="1"/>
          </p:cNvSpPr>
          <p:nvPr>
            <p:ph type="title"/>
          </p:nvPr>
        </p:nvSpPr>
        <p:spPr>
          <a:xfrm>
            <a:off x="2531608" y="197160"/>
            <a:ext cx="6743630" cy="679105"/>
          </a:xfrm>
        </p:spPr>
        <p:txBody>
          <a:bodyPr/>
          <a:lstStyle/>
          <a:p>
            <a:pPr algn="ctr"/>
            <a:r>
              <a:rPr lang="en-US" dirty="0">
                <a:solidFill>
                  <a:srgbClr val="FF00FF"/>
                </a:solidFill>
              </a:rPr>
              <a:t>CODE</a:t>
            </a:r>
            <a:endParaRPr lang="en-IN" dirty="0">
              <a:solidFill>
                <a:srgbClr val="FF00FF"/>
              </a:solidFill>
            </a:endParaRPr>
          </a:p>
        </p:txBody>
      </p:sp>
      <p:sp>
        <p:nvSpPr>
          <p:cNvPr id="7" name="Content Placeholder 6">
            <a:extLst>
              <a:ext uri="{FF2B5EF4-FFF2-40B4-BE49-F238E27FC236}">
                <a16:creationId xmlns:a16="http://schemas.microsoft.com/office/drawing/2014/main" id="{47FA9BA0-6B2E-4401-B063-F5433C091D7A}"/>
              </a:ext>
            </a:extLst>
          </p:cNvPr>
          <p:cNvSpPr>
            <a:spLocks noGrp="1"/>
          </p:cNvSpPr>
          <p:nvPr>
            <p:ph idx="1"/>
          </p:nvPr>
        </p:nvSpPr>
        <p:spPr>
          <a:xfrm>
            <a:off x="1141412" y="834887"/>
            <a:ext cx="9905999" cy="5486400"/>
          </a:xfrm>
        </p:spPr>
        <p:txBody>
          <a:bodyPr>
            <a:normAutofit fontScale="25000" lnSpcReduction="20000"/>
          </a:bodyPr>
          <a:lstStyle/>
          <a:p>
            <a:pPr marL="0" indent="0" algn="just">
              <a:lnSpc>
                <a:spcPct val="150000"/>
              </a:lnSpc>
              <a:spcAft>
                <a:spcPts val="600"/>
              </a:spcAft>
              <a:buNone/>
            </a:pPr>
            <a:r>
              <a:rPr lang="en-US" sz="7200" b="1" dirty="0">
                <a:solidFill>
                  <a:srgbClr val="FFFF00"/>
                </a:solidFill>
                <a:effectLst/>
                <a:latin typeface="Times New Roman" panose="02020603050405020304" pitchFamily="18" charset="0"/>
                <a:ea typeface="Times New Roman" panose="02020603050405020304" pitchFamily="18" charset="0"/>
              </a:rPr>
              <a:t>Z:\&gt;ping 74.115.50.109 </a:t>
            </a:r>
            <a:endParaRPr lang="en-IN" sz="7200" dirty="0">
              <a:solidFill>
                <a:srgbClr val="FFFF00"/>
              </a:solidFill>
              <a:effectLst/>
              <a:latin typeface="Times New Roman" panose="02020603050405020304" pitchFamily="18" charset="0"/>
              <a:ea typeface="Times New Roman" panose="02020603050405020304" pitchFamily="18" charset="0"/>
            </a:endParaRPr>
          </a:p>
          <a:p>
            <a:pPr marL="0" indent="0" algn="just">
              <a:lnSpc>
                <a:spcPct val="150000"/>
              </a:lnSpc>
              <a:spcAft>
                <a:spcPts val="600"/>
              </a:spcAft>
              <a:buNone/>
            </a:pPr>
            <a:r>
              <a:rPr lang="en-US" sz="7200" b="1" dirty="0">
                <a:effectLst/>
                <a:latin typeface="Times New Roman" panose="02020603050405020304" pitchFamily="18" charset="0"/>
                <a:ea typeface="Times New Roman" panose="02020603050405020304" pitchFamily="18" charset="0"/>
              </a:rPr>
              <a:t>Pinging 74.115.50.109 with 32 bytes of data:</a:t>
            </a:r>
            <a:endParaRPr lang="en-IN" sz="7200" dirty="0">
              <a:effectLst/>
              <a:latin typeface="Times New Roman" panose="02020603050405020304" pitchFamily="18" charset="0"/>
              <a:ea typeface="Times New Roman" panose="02020603050405020304" pitchFamily="18" charset="0"/>
            </a:endParaRPr>
          </a:p>
          <a:p>
            <a:pPr marL="0" indent="0" algn="just">
              <a:lnSpc>
                <a:spcPct val="150000"/>
              </a:lnSpc>
              <a:spcAft>
                <a:spcPts val="600"/>
              </a:spcAft>
              <a:buNone/>
            </a:pPr>
            <a:r>
              <a:rPr lang="en-US" sz="7200" b="1" dirty="0">
                <a:effectLst/>
                <a:latin typeface="Times New Roman" panose="02020603050405020304" pitchFamily="18" charset="0"/>
                <a:ea typeface="Times New Roman" panose="02020603050405020304" pitchFamily="18" charset="0"/>
              </a:rPr>
              <a:t>Reply from 74.115.50.109: bytes=32 time=235ms TTL=49</a:t>
            </a:r>
            <a:endParaRPr lang="en-IN" sz="7200" dirty="0">
              <a:effectLst/>
              <a:latin typeface="Times New Roman" panose="02020603050405020304" pitchFamily="18" charset="0"/>
              <a:ea typeface="Times New Roman" panose="02020603050405020304" pitchFamily="18" charset="0"/>
            </a:endParaRPr>
          </a:p>
          <a:p>
            <a:pPr marL="0" indent="0" algn="just">
              <a:lnSpc>
                <a:spcPct val="150000"/>
              </a:lnSpc>
              <a:spcAft>
                <a:spcPts val="600"/>
              </a:spcAft>
              <a:buNone/>
            </a:pPr>
            <a:r>
              <a:rPr lang="en-US" sz="7200" b="1" dirty="0">
                <a:effectLst/>
                <a:latin typeface="Times New Roman" panose="02020603050405020304" pitchFamily="18" charset="0"/>
                <a:ea typeface="Times New Roman" panose="02020603050405020304" pitchFamily="18" charset="0"/>
              </a:rPr>
              <a:t>Reply from 74.115.50.109: bytes=32 time=234ms TTL=49</a:t>
            </a:r>
            <a:endParaRPr lang="en-IN" sz="7200" dirty="0">
              <a:effectLst/>
              <a:latin typeface="Times New Roman" panose="02020603050405020304" pitchFamily="18" charset="0"/>
              <a:ea typeface="Times New Roman" panose="02020603050405020304" pitchFamily="18" charset="0"/>
            </a:endParaRPr>
          </a:p>
          <a:p>
            <a:pPr marL="0" indent="0" algn="just">
              <a:lnSpc>
                <a:spcPct val="150000"/>
              </a:lnSpc>
              <a:spcAft>
                <a:spcPts val="600"/>
              </a:spcAft>
              <a:buNone/>
            </a:pPr>
            <a:r>
              <a:rPr lang="en-US" sz="7200" b="1" dirty="0">
                <a:effectLst/>
                <a:latin typeface="Times New Roman" panose="02020603050405020304" pitchFamily="18" charset="0"/>
                <a:ea typeface="Times New Roman" panose="02020603050405020304" pitchFamily="18" charset="0"/>
              </a:rPr>
              <a:t>Reply from 74.115.50.109: bytes=32 time=239ms TTL=49</a:t>
            </a:r>
            <a:endParaRPr lang="en-IN" sz="7200" dirty="0">
              <a:effectLst/>
              <a:latin typeface="Times New Roman" panose="02020603050405020304" pitchFamily="18" charset="0"/>
              <a:ea typeface="Times New Roman" panose="02020603050405020304" pitchFamily="18" charset="0"/>
            </a:endParaRPr>
          </a:p>
          <a:p>
            <a:pPr marL="0" indent="0" algn="just">
              <a:lnSpc>
                <a:spcPct val="150000"/>
              </a:lnSpc>
              <a:spcAft>
                <a:spcPts val="600"/>
              </a:spcAft>
              <a:buNone/>
            </a:pPr>
            <a:r>
              <a:rPr lang="en-US" sz="7200" b="1" dirty="0">
                <a:effectLst/>
                <a:latin typeface="Times New Roman" panose="02020603050405020304" pitchFamily="18" charset="0"/>
                <a:ea typeface="Times New Roman" panose="02020603050405020304" pitchFamily="18" charset="0"/>
              </a:rPr>
              <a:t>Reply from 74.115.50.109: bytes=32 time=234ms TTL=49</a:t>
            </a:r>
            <a:endParaRPr lang="en-IN" sz="7200" dirty="0">
              <a:effectLst/>
              <a:latin typeface="Times New Roman" panose="02020603050405020304" pitchFamily="18" charset="0"/>
              <a:ea typeface="Times New Roman" panose="02020603050405020304" pitchFamily="18" charset="0"/>
            </a:endParaRPr>
          </a:p>
          <a:p>
            <a:pPr marL="0" indent="0" algn="just">
              <a:lnSpc>
                <a:spcPct val="150000"/>
              </a:lnSpc>
              <a:spcAft>
                <a:spcPts val="600"/>
              </a:spcAft>
              <a:buNone/>
            </a:pPr>
            <a:r>
              <a:rPr lang="en-US" sz="7200" b="1" dirty="0">
                <a:effectLst/>
                <a:latin typeface="Times New Roman" panose="02020603050405020304" pitchFamily="18" charset="0"/>
                <a:ea typeface="Times New Roman" panose="02020603050405020304" pitchFamily="18" charset="0"/>
              </a:rPr>
              <a:t>Ping statistics for 74.115.50.109:</a:t>
            </a:r>
            <a:endParaRPr lang="en-IN" sz="7200" dirty="0">
              <a:latin typeface="Times New Roman" panose="02020603050405020304" pitchFamily="18" charset="0"/>
              <a:ea typeface="Times New Roman" panose="02020603050405020304" pitchFamily="18" charset="0"/>
            </a:endParaRPr>
          </a:p>
          <a:p>
            <a:pPr marL="0" indent="0" algn="just">
              <a:lnSpc>
                <a:spcPct val="150000"/>
              </a:lnSpc>
              <a:spcAft>
                <a:spcPts val="600"/>
              </a:spcAft>
              <a:buNone/>
            </a:pPr>
            <a:r>
              <a:rPr lang="en-US" sz="7200" b="1" dirty="0">
                <a:latin typeface="Times New Roman" panose="02020603050405020304" pitchFamily="18" charset="0"/>
                <a:ea typeface="Times New Roman" panose="02020603050405020304" pitchFamily="18" charset="0"/>
              </a:rPr>
              <a:t>     </a:t>
            </a:r>
            <a:r>
              <a:rPr lang="en-US" sz="7200" b="1" dirty="0">
                <a:effectLst/>
                <a:latin typeface="Times New Roman" panose="02020603050405020304" pitchFamily="18" charset="0"/>
                <a:ea typeface="Times New Roman" panose="02020603050405020304" pitchFamily="18" charset="0"/>
              </a:rPr>
              <a:t>Packets: Sent = 4, Received = 4, Lost = 0 (0% loss),</a:t>
            </a:r>
            <a:endParaRPr lang="en-IN" sz="7200" dirty="0">
              <a:latin typeface="Times New Roman" panose="02020603050405020304" pitchFamily="18" charset="0"/>
              <a:ea typeface="Times New Roman" panose="02020603050405020304" pitchFamily="18" charset="0"/>
            </a:endParaRPr>
          </a:p>
          <a:p>
            <a:pPr marL="0" indent="0" algn="just">
              <a:lnSpc>
                <a:spcPct val="150000"/>
              </a:lnSpc>
              <a:spcAft>
                <a:spcPts val="600"/>
              </a:spcAft>
              <a:buNone/>
            </a:pPr>
            <a:r>
              <a:rPr lang="en-US" sz="7200" b="1" dirty="0">
                <a:effectLst/>
                <a:latin typeface="Times New Roman" panose="02020603050405020304" pitchFamily="18" charset="0"/>
                <a:ea typeface="Times New Roman" panose="02020603050405020304" pitchFamily="18" charset="0"/>
              </a:rPr>
              <a:t>Approximate round trip times in milli-seconds:</a:t>
            </a:r>
            <a:endParaRPr lang="en-IN" sz="7200" dirty="0">
              <a:effectLst/>
              <a:latin typeface="Times New Roman" panose="02020603050405020304" pitchFamily="18" charset="0"/>
              <a:ea typeface="Times New Roman" panose="02020603050405020304" pitchFamily="18" charset="0"/>
            </a:endParaRPr>
          </a:p>
          <a:p>
            <a:pPr marL="0" indent="0" algn="just">
              <a:lnSpc>
                <a:spcPct val="150000"/>
              </a:lnSpc>
              <a:spcAft>
                <a:spcPts val="600"/>
              </a:spcAft>
              <a:buNone/>
            </a:pPr>
            <a:r>
              <a:rPr lang="en-US" sz="7200" b="1" dirty="0">
                <a:effectLst/>
                <a:latin typeface="Times New Roman" panose="02020603050405020304" pitchFamily="18" charset="0"/>
                <a:ea typeface="Times New Roman" panose="02020603050405020304" pitchFamily="18" charset="0"/>
              </a:rPr>
              <a:t>    Minimum = 234ms, Maximum = 239ms, Average = 235ms</a:t>
            </a:r>
            <a:endParaRPr lang="en-IN" sz="7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9181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1A040-FC9E-40AB-A8B3-BB827B3A45CA}"/>
              </a:ext>
            </a:extLst>
          </p:cNvPr>
          <p:cNvSpPr>
            <a:spLocks noGrp="1"/>
          </p:cNvSpPr>
          <p:nvPr>
            <p:ph idx="4294967295"/>
          </p:nvPr>
        </p:nvSpPr>
        <p:spPr>
          <a:xfrm>
            <a:off x="1325218" y="133212"/>
            <a:ext cx="9846365" cy="6724788"/>
          </a:xfrm>
        </p:spPr>
        <p:txBody>
          <a:bodyPr>
            <a:noAutofit/>
          </a:bodyPr>
          <a:lstStyle/>
          <a:p>
            <a:pPr marL="0" indent="0">
              <a:lnSpc>
                <a:spcPct val="150000"/>
              </a:lnSpc>
              <a:spcAft>
                <a:spcPts val="600"/>
              </a:spcAft>
              <a:buNone/>
            </a:pPr>
            <a:r>
              <a:rPr lang="en-US" sz="1800" b="1" dirty="0">
                <a:solidFill>
                  <a:srgbClr val="FF00FF"/>
                </a:solidFill>
                <a:effectLst/>
                <a:latin typeface="Times New Roman" panose="02020603050405020304" pitchFamily="18" charset="0"/>
                <a:ea typeface="Times New Roman" panose="02020603050405020304" pitchFamily="18" charset="0"/>
              </a:rPr>
              <a:t>Z:\&gt;tracert www.weebly.com</a:t>
            </a:r>
            <a:endParaRPr lang="en-IN" sz="1800" dirty="0">
              <a:solidFill>
                <a:srgbClr val="FF00FF"/>
              </a:solidFill>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Tracing route to weebly.com [74.115.50.110]</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over a maximum of 30 hops: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  1    &lt;1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&lt;1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&lt;1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172.16.0.1</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  2     1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1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1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117.239.150.74</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  3    11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11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12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117.216.207.214</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  4     *        *        *     Request timed out.</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  5   248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248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256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xe-4-4-3-0.a04.lsanca07.us.bb.gin.ntt.net [168.143.105.232]</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  6     *        *        *     Request timed out.</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  7   270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257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255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ae-3.r24.snjsca04.us.bb.gin.ntt.net [129.250.4.150]</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r>
              <a:rPr lang="en-US" sz="1800" b="1" dirty="0">
                <a:effectLst/>
                <a:latin typeface="Times New Roman" panose="02020603050405020304" pitchFamily="18" charset="0"/>
                <a:ea typeface="Times New Roman" panose="02020603050405020304" pitchFamily="18" charset="0"/>
              </a:rPr>
              <a:t>  8   258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258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258 </a:t>
            </a:r>
            <a:r>
              <a:rPr lang="en-US" sz="1800" b="1" dirty="0" err="1">
                <a:effectLst/>
                <a:latin typeface="Times New Roman" panose="02020603050405020304" pitchFamily="18" charset="0"/>
                <a:ea typeface="Times New Roman" panose="02020603050405020304" pitchFamily="18" charset="0"/>
              </a:rPr>
              <a:t>ms</a:t>
            </a:r>
            <a:r>
              <a:rPr lang="en-US" sz="1800" b="1" dirty="0">
                <a:effectLst/>
                <a:latin typeface="Times New Roman" panose="02020603050405020304" pitchFamily="18" charset="0"/>
                <a:ea typeface="Times New Roman" panose="02020603050405020304" pitchFamily="18" charset="0"/>
              </a:rPr>
              <a:t>  ae-3.r05.plalca01.us.bb.gin.ntt.net [129.250.4.43]</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Aft>
                <a:spcPts val="600"/>
              </a:spcAft>
              <a:buNone/>
            </a:pPr>
            <a:endParaRPr lang="en-IN" sz="1800" dirty="0"/>
          </a:p>
        </p:txBody>
      </p:sp>
    </p:spTree>
    <p:extLst>
      <p:ext uri="{BB962C8B-B14F-4D97-AF65-F5344CB8AC3E}">
        <p14:creationId xmlns:p14="http://schemas.microsoft.com/office/powerpoint/2010/main" val="1483416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Template>
  <TotalTime>313</TotalTime>
  <Words>909</Words>
  <Application>Microsoft Office PowerPoint</Application>
  <PresentationFormat>Widescreen</PresentationFormat>
  <Paragraphs>139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Bell MT</vt:lpstr>
      <vt:lpstr>Times New Roman</vt:lpstr>
      <vt:lpstr>Tw Cen MT</vt:lpstr>
      <vt:lpstr>Circuit</vt:lpstr>
      <vt:lpstr>PowerPoint Presentation</vt:lpstr>
      <vt:lpstr>ABSTRACT</vt:lpstr>
      <vt:lpstr>Existing Systems: </vt:lpstr>
      <vt:lpstr>Tools and Techniques: </vt:lpstr>
      <vt:lpstr>PROPOSED SYSTEMS</vt:lpstr>
      <vt:lpstr>HIGH LEVEL DESIGN</vt:lpstr>
      <vt:lpstr>PowerPoint Presentation</vt:lpstr>
      <vt:lpstr>CODE</vt:lpstr>
      <vt:lpstr>PowerPoint Presentation</vt:lpstr>
      <vt:lpstr>PowerPoint Presentation</vt:lpstr>
      <vt:lpstr>PowerPoint Presentation</vt:lpstr>
      <vt:lpstr>WHOIS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rohith rohith</dc:creator>
  <cp:lastModifiedBy>rohith rohith</cp:lastModifiedBy>
  <cp:revision>15</cp:revision>
  <dcterms:created xsi:type="dcterms:W3CDTF">2023-07-04T17:22:41Z</dcterms:created>
  <dcterms:modified xsi:type="dcterms:W3CDTF">2023-07-05T15:56:04Z</dcterms:modified>
</cp:coreProperties>
</file>