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handoutMasterIdLst>
    <p:handoutMasterId r:id="rId19"/>
  </p:handoutMasterIdLst>
  <p:sldIdLst>
    <p:sldId id="256" r:id="rId2"/>
    <p:sldId id="257" r:id="rId3"/>
    <p:sldId id="295" r:id="rId4"/>
    <p:sldId id="294" r:id="rId5"/>
    <p:sldId id="276" r:id="rId6"/>
    <p:sldId id="277" r:id="rId7"/>
    <p:sldId id="278" r:id="rId8"/>
    <p:sldId id="267" r:id="rId9"/>
    <p:sldId id="289" r:id="rId10"/>
    <p:sldId id="272" r:id="rId11"/>
    <p:sldId id="273" r:id="rId12"/>
    <p:sldId id="292" r:id="rId13"/>
    <p:sldId id="296" r:id="rId14"/>
    <p:sldId id="290" r:id="rId15"/>
    <p:sldId id="29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1273" autoAdjust="0"/>
  </p:normalViewPr>
  <p:slideViewPr>
    <p:cSldViewPr>
      <p:cViewPr varScale="1">
        <p:scale>
          <a:sx n="65" d="100"/>
          <a:sy n="65" d="100"/>
        </p:scale>
        <p:origin x="1038" y="72"/>
      </p:cViewPr>
      <p:guideLst>
        <p:guide orient="horz" pos="2160"/>
        <p:guide pos="3840"/>
      </p:guideLst>
    </p:cSldViewPr>
  </p:slideViewPr>
  <p:notesTextViewPr>
    <p:cViewPr>
      <p:scale>
        <a:sx n="100" d="100"/>
        <a:sy n="100" d="100"/>
      </p:scale>
      <p:origin x="0" y="0"/>
    </p:cViewPr>
  </p:notesTextViewPr>
  <p:notesViewPr>
    <p:cSldViewPr>
      <p:cViewPr varScale="1">
        <p:scale>
          <a:sx n="41" d="100"/>
          <a:sy n="41" d="100"/>
        </p:scale>
        <p:origin x="-2395"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9F9D86-8CC4-4D1A-9809-DFAFBE811C8C}" type="datetimeFigureOut">
              <a:rPr lang="en-IN" smtClean="0"/>
              <a:t>19-10-2023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FC4EB-0FEB-4264-A719-C8390EE1E5AE}" type="slidenum">
              <a:rPr lang="en-IN" smtClean="0"/>
              <a:t>‹#›</a:t>
            </a:fld>
            <a:endParaRPr lang="en-IN"/>
          </a:p>
        </p:txBody>
      </p:sp>
    </p:spTree>
    <p:extLst>
      <p:ext uri="{BB962C8B-B14F-4D97-AF65-F5344CB8AC3E}">
        <p14:creationId xmlns:p14="http://schemas.microsoft.com/office/powerpoint/2010/main" val="31337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10/19/2023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p14="http://schemas.microsoft.com/office/powerpoint/2010/main" val="138464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extLst>
      <p:ext uri="{BB962C8B-B14F-4D97-AF65-F5344CB8AC3E}">
        <p14:creationId xmlns:p14="http://schemas.microsoft.com/office/powerpoint/2010/main" val="378621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B36BD8-3BE0-4B04-B520-77C1F1F1FB7F}" type="slidenum">
              <a:rPr lang="en-US" smtClean="0"/>
              <a:pPr/>
              <a:t>6</a:t>
            </a:fld>
            <a:endParaRPr lang="en-US"/>
          </a:p>
        </p:txBody>
      </p:sp>
    </p:spTree>
    <p:extLst>
      <p:ext uri="{BB962C8B-B14F-4D97-AF65-F5344CB8AC3E}">
        <p14:creationId xmlns:p14="http://schemas.microsoft.com/office/powerpoint/2010/main" val="930468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pic>
        <p:nvPicPr>
          <p:cNvPr id="8" name="Picture 7">
            <a:extLst>
              <a:ext uri="{FF2B5EF4-FFF2-40B4-BE49-F238E27FC236}">
                <a16:creationId xmlns:a16="http://schemas.microsoft.com/office/drawing/2014/main" id="{5D981076-ED8C-43FB-A166-D94C61E808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522" y="116632"/>
            <a:ext cx="1578225" cy="936104"/>
          </a:xfrm>
          <a:prstGeom prst="rect">
            <a:avLst/>
          </a:prstGeom>
        </p:spPr>
      </p:pic>
    </p:spTree>
    <p:extLst>
      <p:ext uri="{BB962C8B-B14F-4D97-AF65-F5344CB8AC3E}">
        <p14:creationId xmlns:p14="http://schemas.microsoft.com/office/powerpoint/2010/main"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74EDD1-4131-4352-9D12-DA5E4ABB8040}" type="datetime2">
              <a:rPr lang="en-US" smtClean="0"/>
              <a:pPr/>
              <a:t>Thursday, October 19, 2023</a:t>
            </a:fld>
            <a:endParaRPr lang="en-US"/>
          </a:p>
        </p:txBody>
      </p:sp>
      <p:sp>
        <p:nvSpPr>
          <p:cNvPr id="6" name="Footer Placeholder 5"/>
          <p:cNvSpPr>
            <a:spLocks noGrp="1"/>
          </p:cNvSpPr>
          <p:nvPr>
            <p:ph type="ftr" sz="quarter" idx="11"/>
          </p:nvPr>
        </p:nvSpPr>
        <p:spPr/>
        <p:txBody>
          <a:bodyPr/>
          <a:lstStyle/>
          <a:p>
            <a:r>
              <a:rPr lang="sv-SE"/>
              <a:t>Prof. CH. L. MOHAN KUMAR</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43BE5-485F-4F8F-A98D-4FD6883E279B}" type="datetime2">
              <a:rPr lang="en-US" smtClean="0"/>
              <a:pPr/>
              <a:t>Thursday, October 19, 2023</a:t>
            </a:fld>
            <a:endParaRPr lang="en-US"/>
          </a:p>
        </p:txBody>
      </p:sp>
      <p:sp>
        <p:nvSpPr>
          <p:cNvPr id="5" name="Footer Placeholder 4"/>
          <p:cNvSpPr>
            <a:spLocks noGrp="1"/>
          </p:cNvSpPr>
          <p:nvPr>
            <p:ph type="ftr" sz="quarter" idx="11"/>
          </p:nvPr>
        </p:nvSpPr>
        <p:spPr/>
        <p:txBody>
          <a:bodyPr/>
          <a:lstStyle/>
          <a:p>
            <a:r>
              <a:rPr lang="sv-SE"/>
              <a:t>Prof. CH. L. MOHAN KUMAR</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DF2A3-4B0E-4365-84E0-F22183E20AE4}" type="datetime2">
              <a:rPr lang="en-US" smtClean="0"/>
              <a:pPr/>
              <a:t>Thursday, October 19, 2023</a:t>
            </a:fld>
            <a:endParaRPr lang="en-US"/>
          </a:p>
        </p:txBody>
      </p:sp>
      <p:sp>
        <p:nvSpPr>
          <p:cNvPr id="5" name="Footer Placeholder 4"/>
          <p:cNvSpPr>
            <a:spLocks noGrp="1"/>
          </p:cNvSpPr>
          <p:nvPr>
            <p:ph type="ftr" sz="quarter" idx="11"/>
          </p:nvPr>
        </p:nvSpPr>
        <p:spPr/>
        <p:txBody>
          <a:bodyPr/>
          <a:lstStyle/>
          <a:p>
            <a:r>
              <a:rPr lang="sv-SE"/>
              <a:t>Prof. CH. L. MOHAN KUMAR</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51078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FD4A364C-8115-4C92-A916-E450A2CBF315}" type="datetime2">
              <a:rPr lang="en-US" smtClean="0"/>
              <a:pPr/>
              <a:t>Thursday, October 19, 2023</a:t>
            </a:fld>
            <a:endParaRPr lang="en-US" dirty="0"/>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4138618" y="6286520"/>
            <a:ext cx="2743200" cy="365125"/>
          </a:xfrm>
          <a:ln>
            <a:noFill/>
          </a:ln>
        </p:spPr>
        <p:txBody>
          <a:bodyPr/>
          <a:lstStyle>
            <a:lvl1pPr>
              <a:defRPr b="1">
                <a:solidFill>
                  <a:schemeClr val="bg1">
                    <a:lumMod val="50000"/>
                  </a:schemeClr>
                </a:solidFill>
              </a:defRPr>
            </a:lvl1pPr>
          </a:lstStyle>
          <a:p>
            <a:r>
              <a:rPr lang="sv-SE" dirty="0"/>
              <a:t>K.Vydehi</a:t>
            </a:r>
            <a:endParaRPr lang="en-US"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a:t>DBMS</a:t>
            </a:r>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F9D61-4741-4EB6-928C-183F6ED0860B}"/>
              </a:ext>
            </a:extLst>
          </p:cNvPr>
          <p:cNvSpPr>
            <a:spLocks noGrp="1"/>
          </p:cNvSpPr>
          <p:nvPr>
            <p:ph type="dt" sz="half" idx="10"/>
          </p:nvPr>
        </p:nvSpPr>
        <p:spPr/>
        <p:txBody>
          <a:bodyPr/>
          <a:lstStyle/>
          <a:p>
            <a:fld id="{FD4A364C-8115-4C92-A916-E450A2CBF315}" type="datetime2">
              <a:rPr lang="en-US" smtClean="0"/>
              <a:pPr/>
              <a:t>Thursday, October 19, 2023</a:t>
            </a:fld>
            <a:endParaRPr lang="en-US"/>
          </a:p>
        </p:txBody>
      </p:sp>
      <p:sp>
        <p:nvSpPr>
          <p:cNvPr id="4" name="Footer Placeholder 3">
            <a:extLst>
              <a:ext uri="{FF2B5EF4-FFF2-40B4-BE49-F238E27FC236}">
                <a16:creationId xmlns:a16="http://schemas.microsoft.com/office/drawing/2014/main" id="{7A5A7B3A-4429-42CF-B646-3FD3F3460B9A}"/>
              </a:ext>
            </a:extLst>
          </p:cNvPr>
          <p:cNvSpPr>
            <a:spLocks noGrp="1"/>
          </p:cNvSpPr>
          <p:nvPr>
            <p:ph type="ftr" sz="quarter" idx="11"/>
          </p:nvPr>
        </p:nvSpPr>
        <p:spPr/>
        <p:txBody>
          <a:bodyPr/>
          <a:lstStyle/>
          <a:p>
            <a:r>
              <a:rPr lang="sv-SE"/>
              <a:t>Prof. CH. L. MOHAN KUMAR</a:t>
            </a:r>
            <a:endParaRPr lang="en-US"/>
          </a:p>
        </p:txBody>
      </p:sp>
      <p:sp>
        <p:nvSpPr>
          <p:cNvPr id="5" name="Slide Number Placeholder 4">
            <a:extLst>
              <a:ext uri="{FF2B5EF4-FFF2-40B4-BE49-F238E27FC236}">
                <a16:creationId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CE587-2265-4A89-857D-2D1351409139}" type="datetime2">
              <a:rPr lang="en-US" smtClean="0"/>
              <a:pPr/>
              <a:t>Thursday, October 19, 2023</a:t>
            </a:fld>
            <a:endParaRPr lang="en-US"/>
          </a:p>
        </p:txBody>
      </p:sp>
      <p:sp>
        <p:nvSpPr>
          <p:cNvPr id="5" name="Footer Placeholder 4"/>
          <p:cNvSpPr>
            <a:spLocks noGrp="1"/>
          </p:cNvSpPr>
          <p:nvPr>
            <p:ph type="ftr" sz="quarter" idx="11"/>
          </p:nvPr>
        </p:nvSpPr>
        <p:spPr/>
        <p:txBody>
          <a:bodyPr/>
          <a:lstStyle/>
          <a:p>
            <a:r>
              <a:rPr lang="sv-SE"/>
              <a:t>Prof. CH. L. MOHAN KUMAR</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BEC400-87B3-40A1-B3F1-D689EC621984}" type="datetime2">
              <a:rPr lang="en-US" smtClean="0"/>
              <a:pPr/>
              <a:t>Thursday, October 19, 2023</a:t>
            </a:fld>
            <a:endParaRPr lang="en-US"/>
          </a:p>
        </p:txBody>
      </p:sp>
      <p:sp>
        <p:nvSpPr>
          <p:cNvPr id="6" name="Footer Placeholder 5"/>
          <p:cNvSpPr>
            <a:spLocks noGrp="1"/>
          </p:cNvSpPr>
          <p:nvPr>
            <p:ph type="ftr" sz="quarter" idx="11"/>
          </p:nvPr>
        </p:nvSpPr>
        <p:spPr/>
        <p:txBody>
          <a:bodyPr/>
          <a:lstStyle/>
          <a:p>
            <a:r>
              <a:rPr lang="sv-SE"/>
              <a:t>Prof. CH. L. MOHAN KUMAR</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1BCB8-40D1-4FE2-8211-9A5AB6AA627E}" type="datetime2">
              <a:rPr lang="en-US" smtClean="0"/>
              <a:pPr/>
              <a:t>Thursday, October 19, 2023</a:t>
            </a:fld>
            <a:endParaRPr lang="en-US"/>
          </a:p>
        </p:txBody>
      </p:sp>
      <p:sp>
        <p:nvSpPr>
          <p:cNvPr id="8" name="Footer Placeholder 7"/>
          <p:cNvSpPr>
            <a:spLocks noGrp="1"/>
          </p:cNvSpPr>
          <p:nvPr>
            <p:ph type="ftr" sz="quarter" idx="11"/>
          </p:nvPr>
        </p:nvSpPr>
        <p:spPr/>
        <p:txBody>
          <a:bodyPr/>
          <a:lstStyle/>
          <a:p>
            <a:r>
              <a:rPr lang="sv-SE"/>
              <a:t>Prof. CH. L. MOHAN KUMAR</a:t>
            </a:r>
            <a:endParaRPr lang="en-US"/>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610D0B-FBE2-4CBF-A871-3E235CB1BF9C}" type="datetime2">
              <a:rPr lang="en-US" smtClean="0"/>
              <a:pPr/>
              <a:t>Thursday, October 19, 2023</a:t>
            </a:fld>
            <a:endParaRPr lang="en-US"/>
          </a:p>
        </p:txBody>
      </p:sp>
      <p:sp>
        <p:nvSpPr>
          <p:cNvPr id="4" name="Footer Placeholder 3"/>
          <p:cNvSpPr>
            <a:spLocks noGrp="1"/>
          </p:cNvSpPr>
          <p:nvPr>
            <p:ph type="ftr" sz="quarter" idx="11"/>
          </p:nvPr>
        </p:nvSpPr>
        <p:spPr/>
        <p:txBody>
          <a:bodyPr/>
          <a:lstStyle/>
          <a:p>
            <a:r>
              <a:rPr lang="sv-SE"/>
              <a:t>Prof. CH. L. MOHAN KUMAR</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5F4EB-1B70-4C54-AA90-9A7829FCC6FB}" type="datetime2">
              <a:rPr lang="en-US" smtClean="0"/>
              <a:pPr/>
              <a:t>Thursday, October 19, 2023</a:t>
            </a:fld>
            <a:endParaRPr lang="en-US"/>
          </a:p>
        </p:txBody>
      </p:sp>
      <p:sp>
        <p:nvSpPr>
          <p:cNvPr id="3" name="Footer Placeholder 2"/>
          <p:cNvSpPr>
            <a:spLocks noGrp="1"/>
          </p:cNvSpPr>
          <p:nvPr>
            <p:ph type="ftr" sz="quarter" idx="11"/>
          </p:nvPr>
        </p:nvSpPr>
        <p:spPr/>
        <p:txBody>
          <a:bodyPr/>
          <a:lstStyle/>
          <a:p>
            <a:r>
              <a:rPr lang="sv-SE"/>
              <a:t>Prof. CH. L. MOHAN KUMAR</a:t>
            </a:r>
            <a:endParaRPr lang="en-US"/>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47F71C-8BB9-4751-A739-9FEDD6724B77}" type="datetime2">
              <a:rPr lang="en-US" smtClean="0"/>
              <a:pPr/>
              <a:t>Thursday, October 19, 2023</a:t>
            </a:fld>
            <a:endParaRPr lang="en-US"/>
          </a:p>
        </p:txBody>
      </p:sp>
      <p:sp>
        <p:nvSpPr>
          <p:cNvPr id="6" name="Footer Placeholder 5"/>
          <p:cNvSpPr>
            <a:spLocks noGrp="1"/>
          </p:cNvSpPr>
          <p:nvPr>
            <p:ph type="ftr" sz="quarter" idx="11"/>
          </p:nvPr>
        </p:nvSpPr>
        <p:spPr/>
        <p:txBody>
          <a:bodyPr/>
          <a:lstStyle/>
          <a:p>
            <a:r>
              <a:rPr lang="sv-SE"/>
              <a:t>Prof. CH. L. MOHAN KUMAR</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A364C-8115-4C92-A916-E450A2CBF315}" type="datetime2">
              <a:rPr lang="en-US" smtClean="0"/>
              <a:pPr/>
              <a:t>Thursday, October 19, 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Prof. CH. L. MOHAN KUMAR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p14="http://schemas.microsoft.com/office/powerpoint/2010/main" val="3427235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litedatascience.com/overfitting-in-machine-learn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189845-96E4-49F7-E910-9F6D6EAA9782}"/>
              </a:ext>
            </a:extLst>
          </p:cNvPr>
          <p:cNvSpPr txBox="1"/>
          <p:nvPr/>
        </p:nvSpPr>
        <p:spPr>
          <a:xfrm>
            <a:off x="6647709" y="4414754"/>
            <a:ext cx="6426714" cy="1754326"/>
          </a:xfrm>
          <a:prstGeom prst="rect">
            <a:avLst/>
          </a:prstGeom>
          <a:noFill/>
        </p:spPr>
        <p:txBody>
          <a:bodyPr wrap="square" rtlCol="0">
            <a:spAutoFit/>
          </a:bodyPr>
          <a:lstStyle/>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By</a:t>
            </a:r>
          </a:p>
          <a:p>
            <a:pPr algn="ctr"/>
            <a:r>
              <a:rPr lang="en-IN" dirty="0">
                <a:latin typeface="Times New Roman" panose="02020603050405020304" pitchFamily="18" charset="0"/>
                <a:cs typeface="Times New Roman" panose="02020603050405020304" pitchFamily="18" charset="0"/>
              </a:rPr>
              <a:t>Malireddy Sai Sri Lakshmi (20A91A0534)</a:t>
            </a:r>
          </a:p>
          <a:p>
            <a:pPr algn="ctr"/>
            <a:endParaRPr lang="en-IN"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p:txBody>
      </p:sp>
      <p:sp>
        <p:nvSpPr>
          <p:cNvPr id="2" name="Rectangle 1"/>
          <p:cNvSpPr/>
          <p:nvPr/>
        </p:nvSpPr>
        <p:spPr>
          <a:xfrm>
            <a:off x="900310" y="2674658"/>
            <a:ext cx="12149207" cy="1323439"/>
          </a:xfrm>
          <a:prstGeom prst="rect">
            <a:avLst/>
          </a:prstGeom>
        </p:spPr>
        <p:txBody>
          <a:bodyPr wrap="square">
            <a:spAutoFit/>
          </a:bodyPr>
          <a:lstStyle/>
          <a:p>
            <a:r>
              <a:rPr lang="en-US" sz="4000" b="1" dirty="0">
                <a:solidFill>
                  <a:schemeClr val="accent1">
                    <a:lumMod val="75000"/>
                  </a:schemeClr>
                </a:solidFill>
              </a:rPr>
              <a:t>ARTIFICIAL INTELLIGENCE AND MACHINE LEARNING</a:t>
            </a:r>
          </a:p>
          <a:p>
            <a:endParaRPr lang="en-IN" sz="4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51384" y="4806011"/>
            <a:ext cx="6096000" cy="1231106"/>
          </a:xfrm>
          <a:prstGeom prst="rect">
            <a:avLst/>
          </a:prstGeom>
        </p:spPr>
        <p:txBody>
          <a:bodyPr>
            <a:spAutoFit/>
          </a:bodyPr>
          <a:lstStyle/>
          <a:p>
            <a:r>
              <a:rPr lang="en-US" sz="2000" b="1" dirty="0">
                <a:latin typeface="Times New Roman" panose="02020603050405020304" pitchFamily="18" charset="0"/>
                <a:cs typeface="Times New Roman" panose="02020603050405020304" pitchFamily="18" charset="0"/>
              </a:rPr>
              <a:t>Internship Coordinator:</a:t>
            </a:r>
          </a:p>
          <a:p>
            <a:r>
              <a:rPr lang="en-US" dirty="0">
                <a:latin typeface="Times New Roman" panose="02020603050405020304" pitchFamily="18" charset="0"/>
                <a:cs typeface="Times New Roman" panose="02020603050405020304" pitchFamily="18" charset="0"/>
              </a:rPr>
              <a:t>Dr. T. </a:t>
            </a:r>
            <a:r>
              <a:rPr lang="en-US" dirty="0" err="1">
                <a:latin typeface="Times New Roman" panose="02020603050405020304" pitchFamily="18" charset="0"/>
                <a:cs typeface="Times New Roman" panose="02020603050405020304" pitchFamily="18" charset="0"/>
              </a:rPr>
              <a:t>Prabhakara</a:t>
            </a:r>
            <a:r>
              <a:rPr lang="en-US" dirty="0">
                <a:latin typeface="Times New Roman" panose="02020603050405020304" pitchFamily="18" charset="0"/>
                <a:cs typeface="Times New Roman" panose="02020603050405020304" pitchFamily="18" charset="0"/>
              </a:rPr>
              <a:t> Rao ,</a:t>
            </a:r>
            <a:r>
              <a:rPr lang="en-US" dirty="0" err="1">
                <a:latin typeface="Times New Roman" panose="02020603050405020304" pitchFamily="18" charset="0"/>
                <a:cs typeface="Times New Roman" panose="02020603050405020304" pitchFamily="18" charset="0"/>
              </a:rPr>
              <a:t>M.tech,Ph.D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Associate professor</a:t>
            </a:r>
          </a:p>
          <a:p>
            <a:r>
              <a:rPr lang="en-US" dirty="0" err="1">
                <a:latin typeface="Times New Roman" panose="02020603050405020304" pitchFamily="18" charset="0"/>
                <a:cs typeface="Times New Roman" panose="02020603050405020304" pitchFamily="18" charset="0"/>
              </a:rPr>
              <a:t>Depatment</a:t>
            </a:r>
            <a:r>
              <a:rPr lang="en-US" dirty="0">
                <a:latin typeface="Times New Roman" panose="02020603050405020304" pitchFamily="18" charset="0"/>
                <a:cs typeface="Times New Roman" panose="02020603050405020304" pitchFamily="18" charset="0"/>
              </a:rPr>
              <a:t> of Computer Science and Engineering</a:t>
            </a:r>
            <a:endParaRPr lang="en-US" dirty="0"/>
          </a:p>
        </p:txBody>
      </p:sp>
      <p:sp>
        <p:nvSpPr>
          <p:cNvPr id="5" name="TextBox 4">
            <a:extLst>
              <a:ext uri="{FF2B5EF4-FFF2-40B4-BE49-F238E27FC236}">
                <a16:creationId xmlns:a16="http://schemas.microsoft.com/office/drawing/2014/main" id="{D4579779-5E54-581E-EBBD-8B2BAAE5D94C}"/>
              </a:ext>
            </a:extLst>
          </p:cNvPr>
          <p:cNvSpPr txBox="1"/>
          <p:nvPr/>
        </p:nvSpPr>
        <p:spPr>
          <a:xfrm flipH="1">
            <a:off x="3287688" y="980728"/>
            <a:ext cx="1017113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368" y="1124744"/>
            <a:ext cx="9144000" cy="1805623"/>
          </a:xfrm>
          <a:prstGeom prst="rect">
            <a:avLst/>
          </a:prstGeom>
        </p:spPr>
        <p:txBody>
          <a:bodyPr wrap="square">
            <a:spAutoFit/>
          </a:bodyPr>
          <a:lstStyle/>
          <a:p>
            <a:pPr marL="228600" algn="just">
              <a:lnSpc>
                <a:spcPct val="150000"/>
              </a:lnSpc>
              <a:spcBef>
                <a:spcPts val="365"/>
              </a:spcBef>
              <a:spcAft>
                <a:spcPts val="0"/>
              </a:spcAft>
              <a:tabLst>
                <a:tab pos="445135" algn="l"/>
              </a:tabLst>
            </a:pPr>
            <a:r>
              <a:rPr lang="en-US" sz="2400" b="1" dirty="0">
                <a:solidFill>
                  <a:srgbClr val="0070C0"/>
                </a:solidFill>
                <a:latin typeface="Times New Roman" panose="02020603050405020304" pitchFamily="18" charset="0"/>
                <a:ea typeface="Times New Roman" panose="02020603050405020304" pitchFamily="18" charset="0"/>
              </a:rPr>
              <a:t>Classification Project – Classification of Iris Data set.</a:t>
            </a:r>
            <a:endParaRPr lang="en-IN" sz="2400" dirty="0">
              <a:solidFill>
                <a:srgbClr val="0070C0"/>
              </a:solidFill>
              <a:latin typeface="Times New Roman" panose="02020603050405020304" pitchFamily="18" charset="0"/>
              <a:ea typeface="Times New Roman" panose="02020603050405020304" pitchFamily="18" charset="0"/>
            </a:endParaRPr>
          </a:p>
          <a:p>
            <a:pPr marL="22860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Iris flower classification is a very popular machine learning project. The iris dataset contains three classes of flowers, Versicolor, </a:t>
            </a:r>
            <a:r>
              <a:rPr lang="en-US" dirty="0" err="1">
                <a:solidFill>
                  <a:srgbClr val="000000"/>
                </a:solidFill>
                <a:latin typeface="Times New Roman" panose="02020603050405020304" pitchFamily="18" charset="0"/>
                <a:ea typeface="Times New Roman" panose="02020603050405020304" pitchFamily="18" charset="0"/>
              </a:rPr>
              <a:t>Setosa</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Virginica</a:t>
            </a:r>
            <a:r>
              <a:rPr lang="en-US" dirty="0">
                <a:solidFill>
                  <a:srgbClr val="000000"/>
                </a:solidFill>
                <a:latin typeface="Times New Roman" panose="02020603050405020304" pitchFamily="18" charset="0"/>
                <a:ea typeface="Times New Roman" panose="02020603050405020304" pitchFamily="18" charset="0"/>
              </a:rPr>
              <a:t>, and each class contains 4 features, ‘Sepal length’, ‘Sepal width’, ‘Petal length’, ‘Petal width’. The aim of the iris flower classification is to predict flowers based on their specific features.</a:t>
            </a:r>
            <a:endParaRPr lang="en-IN" dirty="0">
              <a:latin typeface="Times New Roman" panose="02020603050405020304" pitchFamily="18" charset="0"/>
              <a:ea typeface="Times New Roman" panose="02020603050405020304" pitchFamily="18" charset="0"/>
            </a:endParaRPr>
          </a:p>
        </p:txBody>
      </p:sp>
      <p:pic>
        <p:nvPicPr>
          <p:cNvPr id="7" name="Picture 9"/>
          <p:cNvPicPr>
            <a:picLocks/>
          </p:cNvPicPr>
          <p:nvPr/>
        </p:nvPicPr>
        <p:blipFill rotWithShape="1">
          <a:blip r:embed="rId2"/>
          <a:srcRect l="2907" t="9268" r="2325" b="9856"/>
          <a:stretch>
            <a:fillRect/>
          </a:stretch>
        </p:blipFill>
        <p:spPr bwMode="auto">
          <a:xfrm>
            <a:off x="1559496" y="3068960"/>
            <a:ext cx="9261565" cy="34776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902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384" y="1412776"/>
            <a:ext cx="11551269" cy="4667945"/>
          </a:xfrm>
          <a:prstGeom prst="rect">
            <a:avLst/>
          </a:prstGeom>
        </p:spPr>
        <p:txBody>
          <a:bodyPr wrap="square">
            <a:spAutoFit/>
          </a:bodyPr>
          <a:lstStyle/>
          <a:p>
            <a:pPr marL="228600" algn="just">
              <a:spcBef>
                <a:spcPts val="365"/>
              </a:spcBef>
              <a:spcAft>
                <a:spcPts val="0"/>
              </a:spcAft>
              <a:tabLst>
                <a:tab pos="445135" algn="l"/>
              </a:tabLst>
            </a:pPr>
            <a:r>
              <a:rPr lang="en-US" sz="2000" b="1" dirty="0">
                <a:solidFill>
                  <a:srgbClr val="000000"/>
                </a:solidFill>
                <a:latin typeface="Times New Roman" panose="02020603050405020304" pitchFamily="18" charset="0"/>
                <a:ea typeface="Times New Roman" panose="02020603050405020304" pitchFamily="18" charset="0"/>
              </a:rPr>
              <a:t>Steps to Classify Iris Flower:</a:t>
            </a:r>
            <a:endParaRPr lang="en-IN" sz="2000" dirty="0">
              <a:latin typeface="Times New Roman" panose="02020603050405020304" pitchFamily="18" charset="0"/>
              <a:ea typeface="Times New Roman" panose="02020603050405020304" pitchFamily="18" charset="0"/>
            </a:endParaRPr>
          </a:p>
          <a:p>
            <a:pPr algn="just">
              <a:spcBef>
                <a:spcPts val="365"/>
              </a:spcBef>
              <a:tabLst>
                <a:tab pos="445135" algn="l"/>
              </a:tabLst>
            </a:pPr>
            <a:r>
              <a:rPr lang="en-US" b="1" dirty="0">
                <a:solidFill>
                  <a:srgbClr val="000000"/>
                </a:solidFill>
                <a:latin typeface="Times New Roman" panose="02020603050405020304" pitchFamily="18" charset="0"/>
                <a:ea typeface="Times New Roman" panose="02020603050405020304" pitchFamily="18" charset="0"/>
              </a:rPr>
              <a:t>1. Load the data</a:t>
            </a:r>
            <a:endParaRPr lang="en-US" dirty="0">
              <a:solidFill>
                <a:srgbClr val="000000"/>
              </a:solidFill>
              <a:latin typeface="Times New Roman" panose="02020603050405020304" pitchFamily="18" charset="0"/>
              <a:ea typeface="Times New Roman" panose="02020603050405020304" pitchFamily="18" charset="0"/>
            </a:endParaRPr>
          </a:p>
          <a:p>
            <a:pPr lvl="0" algn="just">
              <a:spcBef>
                <a:spcPts val="365"/>
              </a:spcBef>
              <a:spcAft>
                <a:spcPts val="0"/>
              </a:spcAft>
              <a:tabLst>
                <a:tab pos="445135" algn="l"/>
              </a:tabLst>
            </a:pPr>
            <a:r>
              <a:rPr lang="en-US" dirty="0" err="1">
                <a:solidFill>
                  <a:srgbClr val="000000"/>
                </a:solidFill>
                <a:latin typeface="Times New Roman" panose="02020603050405020304" pitchFamily="18" charset="0"/>
                <a:ea typeface="Times New Roman" panose="02020603050405020304" pitchFamily="18" charset="0"/>
              </a:rPr>
              <a:t>Numpy</a:t>
            </a:r>
            <a:r>
              <a:rPr lang="en-US" dirty="0">
                <a:solidFill>
                  <a:srgbClr val="000000"/>
                </a:solidFill>
                <a:latin typeface="Times New Roman" panose="02020603050405020304" pitchFamily="18" charset="0"/>
                <a:ea typeface="Times New Roman" panose="02020603050405020304" pitchFamily="18" charset="0"/>
              </a:rPr>
              <a:t> will be used for any computational operation.</a:t>
            </a:r>
            <a:r>
              <a:rPr lang="en-IN" dirty="0">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Pandas help to load data from various sources like local </a:t>
            </a:r>
          </a:p>
          <a:p>
            <a:pPr lvl="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storage, database, excel file, CSV file, </a:t>
            </a:r>
            <a:r>
              <a:rPr lang="en-US" dirty="0" err="1">
                <a:solidFill>
                  <a:srgbClr val="000000"/>
                </a:solidFill>
                <a:latin typeface="Times New Roman" panose="02020603050405020304" pitchFamily="18" charset="0"/>
                <a:ea typeface="Times New Roman" panose="02020603050405020304" pitchFamily="18" charset="0"/>
              </a:rPr>
              <a:t>etc.Next</a:t>
            </a:r>
            <a:r>
              <a:rPr lang="en-US" dirty="0">
                <a:solidFill>
                  <a:srgbClr val="000000"/>
                </a:solidFill>
                <a:latin typeface="Times New Roman" panose="02020603050405020304" pitchFamily="18" charset="0"/>
                <a:ea typeface="Times New Roman" panose="02020603050405020304" pitchFamily="18" charset="0"/>
              </a:rPr>
              <a:t>, we load the data using pd. </a:t>
            </a:r>
            <a:r>
              <a:rPr lang="en-US" dirty="0" err="1">
                <a:solidFill>
                  <a:srgbClr val="000000"/>
                </a:solidFill>
                <a:latin typeface="Times New Roman" panose="02020603050405020304" pitchFamily="18" charset="0"/>
                <a:ea typeface="Times New Roman" panose="02020603050405020304" pitchFamily="18" charset="0"/>
              </a:rPr>
              <a:t>read_csv</a:t>
            </a:r>
            <a:r>
              <a:rPr lang="en-US" dirty="0">
                <a:solidFill>
                  <a:srgbClr val="000000"/>
                </a:solidFill>
                <a:latin typeface="Times New Roman" panose="02020603050405020304" pitchFamily="18" charset="0"/>
                <a:ea typeface="Times New Roman" panose="02020603050405020304" pitchFamily="18" charset="0"/>
              </a:rPr>
              <a:t> () and set the column </a:t>
            </a:r>
          </a:p>
          <a:p>
            <a:pPr lvl="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name as per the iris data </a:t>
            </a:r>
            <a:r>
              <a:rPr lang="en-US" dirty="0" err="1">
                <a:solidFill>
                  <a:srgbClr val="000000"/>
                </a:solidFill>
                <a:latin typeface="Times New Roman" panose="02020603050405020304" pitchFamily="18" charset="0"/>
                <a:ea typeface="Times New Roman" panose="02020603050405020304" pitchFamily="18" charset="0"/>
              </a:rPr>
              <a:t>information.Pd.read_csv</a:t>
            </a:r>
            <a:r>
              <a:rPr lang="en-US" dirty="0">
                <a:solidFill>
                  <a:srgbClr val="000000"/>
                </a:solidFill>
                <a:latin typeface="Times New Roman" panose="02020603050405020304" pitchFamily="18" charset="0"/>
                <a:ea typeface="Times New Roman" panose="02020603050405020304" pitchFamily="18" charset="0"/>
              </a:rPr>
              <a:t> reads CSV files. CSV stands for comma separated value.</a:t>
            </a:r>
            <a:endParaRPr lang="en-IN" dirty="0">
              <a:latin typeface="Times New Roman" panose="02020603050405020304" pitchFamily="18" charset="0"/>
              <a:ea typeface="Times New Roman" panose="02020603050405020304" pitchFamily="18" charset="0"/>
            </a:endParaRPr>
          </a:p>
          <a:p>
            <a:pPr lvl="0" algn="just">
              <a:spcBef>
                <a:spcPts val="365"/>
              </a:spcBef>
              <a:spcAft>
                <a:spcPts val="0"/>
              </a:spcAft>
              <a:tabLst>
                <a:tab pos="445135" algn="l"/>
              </a:tabLst>
            </a:pPr>
            <a:r>
              <a:rPr lang="en-US" dirty="0" err="1">
                <a:solidFill>
                  <a:srgbClr val="000000"/>
                </a:solidFill>
                <a:latin typeface="Times New Roman" panose="02020603050405020304" pitchFamily="18" charset="0"/>
                <a:ea typeface="Times New Roman" panose="02020603050405020304" pitchFamily="18" charset="0"/>
              </a:rPr>
              <a:t>df.head</a:t>
            </a:r>
            <a:r>
              <a:rPr lang="en-US" dirty="0">
                <a:solidFill>
                  <a:srgbClr val="000000"/>
                </a:solidFill>
                <a:latin typeface="Times New Roman" panose="02020603050405020304" pitchFamily="18" charset="0"/>
                <a:ea typeface="Times New Roman" panose="02020603050405020304" pitchFamily="18" charset="0"/>
              </a:rPr>
              <a:t>() only shows the first 5 rows from the data set table.</a:t>
            </a:r>
            <a:endParaRPr lang="en-IN" dirty="0">
              <a:latin typeface="Times New Roman" panose="02020603050405020304" pitchFamily="18" charset="0"/>
              <a:ea typeface="Times New Roman" panose="02020603050405020304" pitchFamily="18" charset="0"/>
            </a:endParaRPr>
          </a:p>
          <a:p>
            <a:pPr lvl="0" algn="just">
              <a:spcBef>
                <a:spcPts val="365"/>
              </a:spcBef>
              <a:spcAft>
                <a:spcPts val="0"/>
              </a:spcAft>
              <a:tabLst>
                <a:tab pos="445135" algn="l"/>
              </a:tabLst>
            </a:pPr>
            <a:r>
              <a:rPr lang="en-IN" b="1" dirty="0">
                <a:solidFill>
                  <a:srgbClr val="000000"/>
                </a:solidFill>
                <a:latin typeface="Times New Roman" panose="02020603050405020304" pitchFamily="18" charset="0"/>
                <a:ea typeface="Times New Roman" panose="02020603050405020304" pitchFamily="18" charset="0"/>
              </a:rPr>
              <a:t>2.</a:t>
            </a:r>
            <a:r>
              <a:rPr lang="en-US" b="1" dirty="0">
                <a:solidFill>
                  <a:srgbClr val="000000"/>
                </a:solidFill>
                <a:latin typeface="Times New Roman" panose="02020603050405020304" pitchFamily="18" charset="0"/>
                <a:ea typeface="Times New Roman" panose="02020603050405020304" pitchFamily="18" charset="0"/>
              </a:rPr>
              <a:t>Analyze  the dataset</a:t>
            </a:r>
            <a:endParaRPr lang="en-IN" dirty="0">
              <a:latin typeface="Times New Roman" panose="02020603050405020304" pitchFamily="18" charset="0"/>
              <a:ea typeface="Times New Roman" panose="02020603050405020304" pitchFamily="18" charset="0"/>
            </a:endParaRPr>
          </a:p>
          <a:p>
            <a:pPr lvl="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Some basic statistical analysis about the data </a:t>
            </a:r>
            <a:r>
              <a:rPr lang="en-US" dirty="0" err="1">
                <a:solidFill>
                  <a:srgbClr val="000000"/>
                </a:solidFill>
                <a:latin typeface="Times New Roman" panose="02020603050405020304" pitchFamily="18" charset="0"/>
                <a:ea typeface="Times New Roman" panose="02020603050405020304" pitchFamily="18" charset="0"/>
              </a:rPr>
              <a:t>df</a:t>
            </a:r>
            <a:r>
              <a:rPr lang="en-US" dirty="0">
                <a:solidFill>
                  <a:srgbClr val="000000"/>
                </a:solidFill>
                <a:latin typeface="Times New Roman" panose="02020603050405020304" pitchFamily="18" charset="0"/>
                <a:ea typeface="Times New Roman" panose="02020603050405020304" pitchFamily="18" charset="0"/>
              </a:rPr>
              <a:t>. describe ( ) and df.info ( )Analyzation is used for </a:t>
            </a:r>
          </a:p>
          <a:p>
            <a:pPr lvl="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collecting useful information from the dataset</a:t>
            </a:r>
          </a:p>
          <a:p>
            <a:pPr lvl="0" algn="just">
              <a:spcBef>
                <a:spcPts val="365"/>
              </a:spcBef>
              <a:spcAft>
                <a:spcPts val="0"/>
              </a:spcAft>
              <a:tabLst>
                <a:tab pos="445135" algn="l"/>
              </a:tabLst>
            </a:pPr>
            <a:r>
              <a:rPr lang="en-US" b="1" dirty="0">
                <a:solidFill>
                  <a:srgbClr val="000000"/>
                </a:solidFill>
                <a:latin typeface="Times New Roman" panose="02020603050405020304" pitchFamily="18" charset="0"/>
                <a:ea typeface="Times New Roman" panose="02020603050405020304" pitchFamily="18" charset="0"/>
              </a:rPr>
              <a:t>3.Model training.</a:t>
            </a:r>
            <a:endParaRPr lang="en-IN" dirty="0">
              <a:latin typeface="Times New Roman" panose="02020603050405020304" pitchFamily="18" charset="0"/>
              <a:ea typeface="Times New Roman" panose="02020603050405020304" pitchFamily="18" charset="0"/>
            </a:endParaRPr>
          </a:p>
          <a:p>
            <a:pPr lvl="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Using </a:t>
            </a:r>
            <a:r>
              <a:rPr lang="en-US" dirty="0" err="1">
                <a:solidFill>
                  <a:srgbClr val="000000"/>
                </a:solidFill>
                <a:latin typeface="Times New Roman" panose="02020603050405020304" pitchFamily="18" charset="0"/>
                <a:ea typeface="Times New Roman" panose="02020603050405020304" pitchFamily="18" charset="0"/>
              </a:rPr>
              <a:t>train_test_split</a:t>
            </a:r>
            <a:r>
              <a:rPr lang="en-US" dirty="0">
                <a:solidFill>
                  <a:srgbClr val="000000"/>
                </a:solidFill>
                <a:latin typeface="Times New Roman" panose="02020603050405020304" pitchFamily="18" charset="0"/>
                <a:ea typeface="Times New Roman" panose="02020603050405020304" pitchFamily="18" charset="0"/>
              </a:rPr>
              <a:t> we split the whole data into training and testing datasets. Later we’ll use the testing dataset </a:t>
            </a:r>
          </a:p>
          <a:p>
            <a:pPr lvl="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to check the accuracy of the </a:t>
            </a:r>
            <a:r>
              <a:rPr lang="en-US" dirty="0" err="1">
                <a:solidFill>
                  <a:srgbClr val="000000"/>
                </a:solidFill>
                <a:latin typeface="Times New Roman" panose="02020603050405020304" pitchFamily="18" charset="0"/>
                <a:ea typeface="Times New Roman" panose="02020603050405020304" pitchFamily="18" charset="0"/>
              </a:rPr>
              <a:t>model.Here</a:t>
            </a:r>
            <a:r>
              <a:rPr lang="en-US" dirty="0">
                <a:solidFill>
                  <a:srgbClr val="000000"/>
                </a:solidFill>
                <a:latin typeface="Times New Roman" panose="02020603050405020304" pitchFamily="18" charset="0"/>
                <a:ea typeface="Times New Roman" panose="02020603050405020304" pitchFamily="18" charset="0"/>
              </a:rPr>
              <a:t> we imported a </a:t>
            </a:r>
            <a:r>
              <a:rPr lang="en-US" dirty="0" err="1">
                <a:solidFill>
                  <a:srgbClr val="000000"/>
                </a:solidFill>
                <a:latin typeface="Times New Roman" panose="02020603050405020304" pitchFamily="18" charset="0"/>
                <a:ea typeface="Times New Roman" panose="02020603050405020304" pitchFamily="18" charset="0"/>
              </a:rPr>
              <a:t>KNeighborsClassifier</a:t>
            </a:r>
            <a:r>
              <a:rPr lang="en-US" dirty="0">
                <a:solidFill>
                  <a:srgbClr val="000000"/>
                </a:solidFill>
                <a:latin typeface="Times New Roman" panose="02020603050405020304" pitchFamily="18" charset="0"/>
                <a:ea typeface="Times New Roman" panose="02020603050405020304" pitchFamily="18" charset="0"/>
              </a:rPr>
              <a:t> from the scikit-learn support vector </a:t>
            </a:r>
          </a:p>
          <a:p>
            <a:pPr lvl="0" algn="just">
              <a:spcBef>
                <a:spcPts val="365"/>
              </a:spcBef>
              <a:spcAft>
                <a:spcPts val="0"/>
              </a:spcAft>
              <a:tabLst>
                <a:tab pos="445135" algn="l"/>
              </a:tabLst>
            </a:pPr>
            <a:r>
              <a:rPr lang="en-US" dirty="0" err="1">
                <a:solidFill>
                  <a:srgbClr val="000000"/>
                </a:solidFill>
                <a:latin typeface="Times New Roman" panose="02020603050405020304" pitchFamily="18" charset="0"/>
                <a:ea typeface="Times New Roman" panose="02020603050405020304" pitchFamily="18" charset="0"/>
              </a:rPr>
              <a:t>machine.Then</a:t>
            </a:r>
            <a:r>
              <a:rPr lang="en-US" dirty="0">
                <a:solidFill>
                  <a:srgbClr val="000000"/>
                </a:solidFill>
                <a:latin typeface="Times New Roman" panose="02020603050405020304" pitchFamily="18" charset="0"/>
                <a:ea typeface="Times New Roman" panose="02020603050405020304" pitchFamily="18" charset="0"/>
              </a:rPr>
              <a:t>, we created an object and named it </a:t>
            </a:r>
            <a:r>
              <a:rPr lang="en-US" dirty="0" err="1">
                <a:solidFill>
                  <a:srgbClr val="000000"/>
                </a:solidFill>
                <a:latin typeface="Times New Roman" panose="02020603050405020304" pitchFamily="18" charset="0"/>
                <a:ea typeface="Times New Roman" panose="02020603050405020304" pitchFamily="18" charset="0"/>
              </a:rPr>
              <a:t>model.After</a:t>
            </a:r>
            <a:r>
              <a:rPr lang="en-US" dirty="0">
                <a:solidFill>
                  <a:srgbClr val="000000"/>
                </a:solidFill>
                <a:latin typeface="Times New Roman" panose="02020603050405020304" pitchFamily="18" charset="0"/>
                <a:ea typeface="Times New Roman" panose="02020603050405020304" pitchFamily="18" charset="0"/>
              </a:rPr>
              <a:t> that, we feed the training dataset into the algorithm</a:t>
            </a:r>
          </a:p>
          <a:p>
            <a:pPr lvl="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by using the </a:t>
            </a:r>
            <a:r>
              <a:rPr lang="en-US" dirty="0" err="1">
                <a:solidFill>
                  <a:srgbClr val="000000"/>
                </a:solidFill>
                <a:latin typeface="Times New Roman" panose="02020603050405020304" pitchFamily="18" charset="0"/>
                <a:ea typeface="Times New Roman" panose="02020603050405020304" pitchFamily="18" charset="0"/>
              </a:rPr>
              <a:t>model.fit</a:t>
            </a:r>
            <a:r>
              <a:rPr lang="en-US" dirty="0">
                <a:solidFill>
                  <a:srgbClr val="000000"/>
                </a:solidFill>
                <a:latin typeface="Times New Roman" panose="02020603050405020304" pitchFamily="18" charset="0"/>
                <a:ea typeface="Times New Roman" panose="02020603050405020304" pitchFamily="18" charset="0"/>
              </a:rPr>
              <a:t>() method</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084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1268760"/>
            <a:ext cx="11568608" cy="4206280"/>
          </a:xfrm>
          <a:prstGeom prst="rect">
            <a:avLst/>
          </a:prstGeom>
        </p:spPr>
        <p:txBody>
          <a:bodyPr wrap="square">
            <a:spAutoFit/>
          </a:bodyPr>
          <a:lstStyle/>
          <a:p>
            <a:pPr lvl="0" algn="just">
              <a:spcBef>
                <a:spcPts val="365"/>
              </a:spcBef>
              <a:spcAft>
                <a:spcPts val="0"/>
              </a:spcAft>
              <a:tabLst>
                <a:tab pos="445135" algn="l"/>
              </a:tabLst>
            </a:pPr>
            <a:r>
              <a:rPr lang="en-US" b="1" dirty="0">
                <a:solidFill>
                  <a:srgbClr val="000000"/>
                </a:solidFill>
                <a:latin typeface="Times New Roman" panose="02020603050405020304" pitchFamily="18" charset="0"/>
                <a:ea typeface="Times New Roman" panose="02020603050405020304" pitchFamily="18" charset="0"/>
              </a:rPr>
              <a:t>    4.Model Evaluation.</a:t>
            </a:r>
            <a:endParaRPr lang="en-IN" dirty="0">
              <a:latin typeface="Times New Roman" panose="02020603050405020304" pitchFamily="18" charset="0"/>
              <a:ea typeface="Times New Roman" panose="02020603050405020304" pitchFamily="18" charset="0"/>
            </a:endParaRPr>
          </a:p>
          <a:p>
            <a:pPr marL="342900" lvl="0" indent="-342900" algn="just">
              <a:spcBef>
                <a:spcPts val="365"/>
              </a:spcBef>
              <a:spcAft>
                <a:spcPts val="0"/>
              </a:spcAft>
              <a:buFont typeface="Symbol" panose="05050102010706020507" pitchFamily="18" charset="2"/>
              <a:buChar char=""/>
              <a:tabLst>
                <a:tab pos="445135" algn="l"/>
              </a:tabLst>
            </a:pPr>
            <a:r>
              <a:rPr lang="en-US" dirty="0">
                <a:solidFill>
                  <a:srgbClr val="000000"/>
                </a:solidFill>
                <a:latin typeface="Times New Roman" panose="02020603050405020304" pitchFamily="18" charset="0"/>
                <a:ea typeface="Times New Roman" panose="02020603050405020304" pitchFamily="18" charset="0"/>
              </a:rPr>
              <a:t>Now we predict the classes from the test dataset using our trained model.</a:t>
            </a:r>
            <a:endParaRPr lang="en-IN" dirty="0">
              <a:latin typeface="Times New Roman" panose="02020603050405020304" pitchFamily="18" charset="0"/>
              <a:ea typeface="Times New Roman" panose="02020603050405020304" pitchFamily="18" charset="0"/>
            </a:endParaRPr>
          </a:p>
          <a:p>
            <a:pPr marL="342900" lvl="0" indent="-342900" algn="just">
              <a:spcBef>
                <a:spcPts val="365"/>
              </a:spcBef>
              <a:spcAft>
                <a:spcPts val="0"/>
              </a:spcAft>
              <a:buFont typeface="Symbol" panose="05050102010706020507" pitchFamily="18" charset="2"/>
              <a:buChar char=""/>
              <a:tabLst>
                <a:tab pos="445135" algn="l"/>
              </a:tabLst>
            </a:pPr>
            <a:r>
              <a:rPr lang="en-US" dirty="0">
                <a:solidFill>
                  <a:srgbClr val="000000"/>
                </a:solidFill>
                <a:latin typeface="Times New Roman" panose="02020603050405020304" pitchFamily="18" charset="0"/>
                <a:ea typeface="Times New Roman" panose="02020603050405020304" pitchFamily="18" charset="0"/>
              </a:rPr>
              <a:t>Then we check the accuracy score of the predicted classes.</a:t>
            </a:r>
            <a:endParaRPr lang="en-IN" dirty="0">
              <a:latin typeface="Times New Roman" panose="02020603050405020304" pitchFamily="18" charset="0"/>
              <a:ea typeface="Times New Roman" panose="02020603050405020304" pitchFamily="18" charset="0"/>
            </a:endParaRPr>
          </a:p>
          <a:p>
            <a:pPr marL="342900" lvl="0" indent="-342900" algn="just">
              <a:spcBef>
                <a:spcPts val="365"/>
              </a:spcBef>
              <a:spcAft>
                <a:spcPts val="0"/>
              </a:spcAft>
              <a:buFont typeface="Symbol" panose="05050102010706020507" pitchFamily="18" charset="2"/>
              <a:buChar char=""/>
              <a:tabLst>
                <a:tab pos="445135" algn="l"/>
              </a:tabLst>
            </a:pPr>
            <a:r>
              <a:rPr lang="en-US" dirty="0" err="1">
                <a:solidFill>
                  <a:srgbClr val="000000"/>
                </a:solidFill>
                <a:latin typeface="Times New Roman" panose="02020603050405020304" pitchFamily="18" charset="0"/>
                <a:ea typeface="Times New Roman" panose="02020603050405020304" pitchFamily="18" charset="0"/>
              </a:rPr>
              <a:t>accuracy_score</a:t>
            </a:r>
            <a:r>
              <a:rPr lang="en-US" dirty="0">
                <a:solidFill>
                  <a:srgbClr val="000000"/>
                </a:solidFill>
                <a:latin typeface="Times New Roman" panose="02020603050405020304" pitchFamily="18" charset="0"/>
                <a:ea typeface="Times New Roman" panose="02020603050405020304" pitchFamily="18" charset="0"/>
              </a:rPr>
              <a:t>() takes true values and predicted values and returns the percentage of accuracy.</a:t>
            </a:r>
            <a:endParaRPr lang="en-IN" dirty="0">
              <a:latin typeface="Times New Roman" panose="02020603050405020304" pitchFamily="18" charset="0"/>
              <a:ea typeface="Times New Roman" panose="02020603050405020304" pitchFamily="18" charset="0"/>
            </a:endParaRPr>
          </a:p>
          <a:p>
            <a:pPr marL="342900" lvl="0" indent="-342900" algn="just">
              <a:spcBef>
                <a:spcPts val="365"/>
              </a:spcBef>
              <a:spcAft>
                <a:spcPts val="0"/>
              </a:spcAft>
              <a:buFont typeface="Symbol" panose="05050102010706020507" pitchFamily="18" charset="2"/>
              <a:buChar char=""/>
              <a:tabLst>
                <a:tab pos="445135" algn="l"/>
              </a:tabLst>
            </a:pPr>
            <a:r>
              <a:rPr lang="en-US" dirty="0">
                <a:solidFill>
                  <a:srgbClr val="000000"/>
                </a:solidFill>
                <a:latin typeface="Times New Roman" panose="02020603050405020304" pitchFamily="18" charset="0"/>
                <a:ea typeface="Times New Roman" panose="02020603050405020304" pitchFamily="18" charset="0"/>
              </a:rPr>
              <a:t>The classification report gives a detailed report of the prediction</a:t>
            </a:r>
            <a:endParaRPr lang="en-IN" dirty="0">
              <a:latin typeface="Times New Roman" panose="02020603050405020304" pitchFamily="18" charset="0"/>
              <a:ea typeface="Times New Roman" panose="02020603050405020304" pitchFamily="18" charset="0"/>
            </a:endParaRPr>
          </a:p>
          <a:p>
            <a:pPr marL="228600" algn="just">
              <a:spcBef>
                <a:spcPts val="365"/>
              </a:spcBef>
              <a:spcAft>
                <a:spcPts val="0"/>
              </a:spcAft>
              <a:tabLst>
                <a:tab pos="445135" algn="l"/>
              </a:tabLst>
            </a:pPr>
            <a:r>
              <a:rPr lang="en-US" b="1" dirty="0">
                <a:solidFill>
                  <a:srgbClr val="000000"/>
                </a:solidFill>
                <a:latin typeface="Times New Roman" panose="02020603050405020304" pitchFamily="18" charset="0"/>
                <a:ea typeface="Times New Roman" panose="02020603050405020304" pitchFamily="18" charset="0"/>
              </a:rPr>
              <a:t>5. Testing the model.</a:t>
            </a:r>
            <a:endParaRPr lang="en-IN" dirty="0">
              <a:latin typeface="Times New Roman" panose="02020603050405020304" pitchFamily="18" charset="0"/>
              <a:ea typeface="Times New Roman" panose="02020603050405020304" pitchFamily="18" charset="0"/>
            </a:endParaRPr>
          </a:p>
          <a:p>
            <a:pPr marL="342900" lvl="0" indent="-342900" algn="just">
              <a:spcBef>
                <a:spcPts val="365"/>
              </a:spcBef>
              <a:spcAft>
                <a:spcPts val="0"/>
              </a:spcAft>
              <a:buFont typeface="Symbol" panose="05050102010706020507" pitchFamily="18" charset="2"/>
              <a:buChar char=""/>
              <a:tabLst>
                <a:tab pos="445135" algn="l"/>
              </a:tabLst>
            </a:pPr>
            <a:r>
              <a:rPr lang="en-US" dirty="0">
                <a:solidFill>
                  <a:srgbClr val="000000"/>
                </a:solidFill>
                <a:latin typeface="Times New Roman" panose="02020603050405020304" pitchFamily="18" charset="0"/>
                <a:ea typeface="Times New Roman" panose="02020603050405020304" pitchFamily="18" charset="0"/>
              </a:rPr>
              <a:t>Prediction of Species: [‘Iris-</a:t>
            </a:r>
            <a:r>
              <a:rPr lang="en-US" dirty="0" err="1">
                <a:solidFill>
                  <a:srgbClr val="000000"/>
                </a:solidFill>
                <a:latin typeface="Times New Roman" panose="02020603050405020304" pitchFamily="18" charset="0"/>
                <a:ea typeface="Times New Roman" panose="02020603050405020304" pitchFamily="18" charset="0"/>
              </a:rPr>
              <a:t>setosa</a:t>
            </a:r>
            <a:r>
              <a:rPr lang="en-US" dirty="0">
                <a:solidFill>
                  <a:srgbClr val="000000"/>
                </a:solidFill>
                <a:latin typeface="Times New Roman" panose="02020603050405020304" pitchFamily="18" charset="0"/>
                <a:ea typeface="Times New Roman" panose="02020603050405020304" pitchFamily="18" charset="0"/>
              </a:rPr>
              <a:t>’ ‘Iris-versicolor’ ‘Iris-</a:t>
            </a:r>
            <a:r>
              <a:rPr lang="en-US" dirty="0" err="1">
                <a:solidFill>
                  <a:srgbClr val="000000"/>
                </a:solidFill>
                <a:latin typeface="Times New Roman" panose="02020603050405020304" pitchFamily="18" charset="0"/>
                <a:ea typeface="Times New Roman" panose="02020603050405020304" pitchFamily="18" charset="0"/>
              </a:rPr>
              <a:t>virginica</a:t>
            </a:r>
            <a:r>
              <a:rPr lang="en-US" dirty="0">
                <a:solidFill>
                  <a:srgbClr val="000000"/>
                </a:solidFill>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marL="342900" lvl="0" indent="-342900" algn="just">
              <a:spcBef>
                <a:spcPts val="365"/>
              </a:spcBef>
              <a:spcAft>
                <a:spcPts val="0"/>
              </a:spcAft>
              <a:buFont typeface="Symbol" panose="05050102010706020507" pitchFamily="18" charset="2"/>
              <a:buChar char=""/>
              <a:tabLst>
                <a:tab pos="445135" algn="l"/>
              </a:tabLst>
            </a:pPr>
            <a:r>
              <a:rPr lang="en-US" dirty="0">
                <a:solidFill>
                  <a:srgbClr val="000000"/>
                </a:solidFill>
                <a:latin typeface="Times New Roman" panose="02020603050405020304" pitchFamily="18" charset="0"/>
                <a:ea typeface="Times New Roman" panose="02020603050405020304" pitchFamily="18" charset="0"/>
              </a:rPr>
              <a:t>And again, load the model in any other program using pickle and use it using </a:t>
            </a:r>
            <a:r>
              <a:rPr lang="en-US" dirty="0" err="1">
                <a:solidFill>
                  <a:srgbClr val="000000"/>
                </a:solidFill>
                <a:latin typeface="Times New Roman" panose="02020603050405020304" pitchFamily="18" charset="0"/>
                <a:ea typeface="Times New Roman" panose="02020603050405020304" pitchFamily="18" charset="0"/>
              </a:rPr>
              <a:t>model.predict</a:t>
            </a:r>
            <a:r>
              <a:rPr lang="en-US" dirty="0">
                <a:solidFill>
                  <a:srgbClr val="000000"/>
                </a:solidFill>
                <a:latin typeface="Times New Roman" panose="02020603050405020304" pitchFamily="18" charset="0"/>
                <a:ea typeface="Times New Roman" panose="02020603050405020304" pitchFamily="18" charset="0"/>
              </a:rPr>
              <a:t> to predict the iris data.</a:t>
            </a:r>
            <a:endParaRPr lang="en-IN" dirty="0">
              <a:latin typeface="Times New Roman" panose="02020603050405020304" pitchFamily="18" charset="0"/>
              <a:ea typeface="Times New Roman" panose="02020603050405020304" pitchFamily="18" charset="0"/>
            </a:endParaRPr>
          </a:p>
          <a:p>
            <a:pPr marL="228600" algn="just">
              <a:spcBef>
                <a:spcPts val="365"/>
              </a:spcBef>
              <a:spcAft>
                <a:spcPts val="0"/>
              </a:spcAft>
              <a:tabLst>
                <a:tab pos="445135" algn="l"/>
              </a:tabLst>
            </a:pPr>
            <a:r>
              <a:rPr lang="en-US" b="1" dirty="0">
                <a:solidFill>
                  <a:srgbClr val="000000"/>
                </a:solidFill>
                <a:latin typeface="Times New Roman" panose="02020603050405020304" pitchFamily="18" charset="0"/>
                <a:ea typeface="Times New Roman" panose="02020603050405020304" pitchFamily="18" charset="0"/>
              </a:rPr>
              <a:t>Summary:</a:t>
            </a:r>
            <a:endParaRPr lang="en-IN" dirty="0">
              <a:latin typeface="Times New Roman" panose="02020603050405020304" pitchFamily="18" charset="0"/>
              <a:ea typeface="Times New Roman" panose="02020603050405020304" pitchFamily="18" charset="0"/>
            </a:endParaRPr>
          </a:p>
          <a:p>
            <a:pPr marL="22860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	In this project, learned to train our own supervised machine learning model using Iris Flower Classification Project with Machine Learning. Through this project, we learned about machine learning, data analysis, data visualization, model creation, etc.</a:t>
            </a:r>
            <a:endParaRPr lang="en-IN" dirty="0">
              <a:latin typeface="Times New Roman" panose="02020603050405020304" pitchFamily="18" charset="0"/>
              <a:ea typeface="Times New Roman" panose="02020603050405020304" pitchFamily="18" charset="0"/>
            </a:endParaRPr>
          </a:p>
          <a:p>
            <a:pPr marL="228600" algn="just">
              <a:spcBef>
                <a:spcPts val="365"/>
              </a:spcBef>
              <a:spcAft>
                <a:spcPts val="0"/>
              </a:spcAft>
              <a:tabLst>
                <a:tab pos="445135" algn="l"/>
              </a:tabLst>
            </a:pPr>
            <a:r>
              <a:rPr lang="en-US" dirty="0">
                <a:solidFill>
                  <a:srgbClr val="000000"/>
                </a:solidFill>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93205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t="21730" r="25194" b="5040"/>
          <a:stretch/>
        </p:blipFill>
        <p:spPr>
          <a:xfrm>
            <a:off x="335360" y="999892"/>
            <a:ext cx="11521280" cy="5711205"/>
          </a:xfrm>
          <a:prstGeom prst="rect">
            <a:avLst/>
          </a:prstGeom>
        </p:spPr>
      </p:pic>
      <p:sp>
        <p:nvSpPr>
          <p:cNvPr id="3" name="Date Placeholder 2"/>
          <p:cNvSpPr>
            <a:spLocks noGrp="1"/>
          </p:cNvSpPr>
          <p:nvPr>
            <p:ph type="dt" sz="half" idx="11"/>
          </p:nvPr>
        </p:nvSpPr>
        <p:spPr/>
        <p:txBody>
          <a:bodyPr/>
          <a:lstStyle/>
          <a:p>
            <a:endParaRPr lang="en-US" dirty="0"/>
          </a:p>
        </p:txBody>
      </p:sp>
      <p:sp>
        <p:nvSpPr>
          <p:cNvPr id="4" name="Footer Placeholder 3"/>
          <p:cNvSpPr>
            <a:spLocks noGrp="1"/>
          </p:cNvSpPr>
          <p:nvPr>
            <p:ph type="ftr" sz="quarter" idx="12"/>
          </p:nvPr>
        </p:nvSpPr>
        <p:spPr/>
        <p:txBody>
          <a:bodyPr/>
          <a:lstStyle/>
          <a:p>
            <a:endParaRPr lang="en-US" dirty="0"/>
          </a:p>
        </p:txBody>
      </p:sp>
      <p:sp>
        <p:nvSpPr>
          <p:cNvPr id="2" name="TextBox 1">
            <a:extLst>
              <a:ext uri="{FF2B5EF4-FFF2-40B4-BE49-F238E27FC236}">
                <a16:creationId xmlns:a16="http://schemas.microsoft.com/office/drawing/2014/main" id="{F76FF799-4CFD-5AC3-32DF-908E3EEB8E7A}"/>
              </a:ext>
            </a:extLst>
          </p:cNvPr>
          <p:cNvSpPr txBox="1"/>
          <p:nvPr/>
        </p:nvSpPr>
        <p:spPr>
          <a:xfrm flipH="1">
            <a:off x="4793294" y="476672"/>
            <a:ext cx="260541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Source code </a:t>
            </a:r>
          </a:p>
        </p:txBody>
      </p:sp>
    </p:spTree>
    <p:extLst>
      <p:ext uri="{BB962C8B-B14F-4D97-AF65-F5344CB8AC3E}">
        <p14:creationId xmlns:p14="http://schemas.microsoft.com/office/powerpoint/2010/main" val="300884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28DCD6-80F0-FC81-4FEF-EDC874E9EAD0}"/>
              </a:ext>
            </a:extLst>
          </p:cNvPr>
          <p:cNvSpPr txBox="1">
            <a:spLocks/>
          </p:cNvSpPr>
          <p:nvPr/>
        </p:nvSpPr>
        <p:spPr>
          <a:xfrm>
            <a:off x="3071664" y="1196752"/>
            <a:ext cx="6816080" cy="6766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CONCEPTS IMPLEMENTED</a:t>
            </a:r>
            <a:endParaRPr lang="en-IN" sz="36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7CFA1FF-4F4F-F432-437E-853B58558D0E}"/>
              </a:ext>
            </a:extLst>
          </p:cNvPr>
          <p:cNvGraphicFramePr>
            <a:graphicFrameLocks noGrp="1"/>
          </p:cNvGraphicFramePr>
          <p:nvPr>
            <p:extLst>
              <p:ext uri="{D42A27DB-BD31-4B8C-83A1-F6EECF244321}">
                <p14:modId xmlns:p14="http://schemas.microsoft.com/office/powerpoint/2010/main" val="398195268"/>
              </p:ext>
            </p:extLst>
          </p:nvPr>
        </p:nvGraphicFramePr>
        <p:xfrm>
          <a:off x="2032000" y="2204864"/>
          <a:ext cx="8128000" cy="4206240"/>
        </p:xfrm>
        <a:graphic>
          <a:graphicData uri="http://schemas.openxmlformats.org/drawingml/2006/table">
            <a:tbl>
              <a:tblPr firstRow="1" bandRow="1">
                <a:tableStyleId>{D7AC3CCA-C797-4891-BE02-D94E43425B78}</a:tableStyleId>
              </a:tblPr>
              <a:tblGrid>
                <a:gridCol w="4064000">
                  <a:extLst>
                    <a:ext uri="{9D8B030D-6E8A-4147-A177-3AD203B41FA5}">
                      <a16:colId xmlns:a16="http://schemas.microsoft.com/office/drawing/2014/main" val="3290671573"/>
                    </a:ext>
                  </a:extLst>
                </a:gridCol>
                <a:gridCol w="4064000">
                  <a:extLst>
                    <a:ext uri="{9D8B030D-6E8A-4147-A177-3AD203B41FA5}">
                      <a16:colId xmlns:a16="http://schemas.microsoft.com/office/drawing/2014/main" val="4177649198"/>
                    </a:ext>
                  </a:extLst>
                </a:gridCol>
              </a:tblGrid>
              <a:tr h="514856">
                <a:tc>
                  <a:txBody>
                    <a:bodyPr/>
                    <a:lstStyle/>
                    <a:p>
                      <a:r>
                        <a:rPr lang="en-IN" b="0" dirty="0"/>
                        <a:t>DATA PRE PROCESSING</a:t>
                      </a:r>
                    </a:p>
                  </a:txBody>
                  <a:tcPr/>
                </a:tc>
                <a:tc>
                  <a:txBody>
                    <a:bodyPr/>
                    <a:lstStyle/>
                    <a:p>
                      <a:pPr marL="285750" indent="-285750">
                        <a:buFont typeface="Courier New" panose="02070309020205020404" pitchFamily="49" charset="0"/>
                        <a:buChar char="o"/>
                      </a:pPr>
                      <a:r>
                        <a:rPr lang="en-IN" b="0" dirty="0"/>
                        <a:t>Data Cleaning</a:t>
                      </a:r>
                    </a:p>
                    <a:p>
                      <a:pPr marL="285750" indent="-285750">
                        <a:buFont typeface="Courier New" panose="02070309020205020404" pitchFamily="49" charset="0"/>
                        <a:buChar char="o"/>
                      </a:pPr>
                      <a:r>
                        <a:rPr lang="en-IN" b="0" dirty="0"/>
                        <a:t>Data Transformation</a:t>
                      </a:r>
                    </a:p>
                    <a:p>
                      <a:pPr marL="285750" indent="-285750">
                        <a:buFont typeface="Courier New" panose="02070309020205020404" pitchFamily="49" charset="0"/>
                        <a:buChar char="o"/>
                      </a:pPr>
                      <a:r>
                        <a:rPr lang="en-IN" b="0" dirty="0"/>
                        <a:t>Data Reduction</a:t>
                      </a:r>
                    </a:p>
                    <a:p>
                      <a:pPr marL="285750" indent="-285750">
                        <a:buFont typeface="Courier New" panose="02070309020205020404" pitchFamily="49" charset="0"/>
                        <a:buChar char="o"/>
                      </a:pPr>
                      <a:r>
                        <a:rPr lang="en-IN" b="0" dirty="0"/>
                        <a:t>Data Integration</a:t>
                      </a:r>
                    </a:p>
                    <a:p>
                      <a:pPr marL="285750" indent="-285750">
                        <a:buFont typeface="Courier New" panose="02070309020205020404" pitchFamily="49" charset="0"/>
                        <a:buChar char="o"/>
                      </a:pPr>
                      <a:r>
                        <a:rPr lang="en-IN" b="0" dirty="0"/>
                        <a:t>Data Visualization</a:t>
                      </a:r>
                    </a:p>
                  </a:txBody>
                  <a:tcPr/>
                </a:tc>
                <a:extLst>
                  <a:ext uri="{0D108BD9-81ED-4DB2-BD59-A6C34878D82A}">
                    <a16:rowId xmlns:a16="http://schemas.microsoft.com/office/drawing/2014/main" val="1214440439"/>
                  </a:ext>
                </a:extLst>
              </a:tr>
              <a:tr h="370840">
                <a:tc>
                  <a:txBody>
                    <a:bodyPr/>
                    <a:lstStyle/>
                    <a:p>
                      <a:r>
                        <a:rPr lang="en-IN" dirty="0"/>
                        <a:t>DATA ANALYSIS</a:t>
                      </a:r>
                    </a:p>
                  </a:txBody>
                  <a:tcPr/>
                </a:tc>
                <a:tc>
                  <a:txBody>
                    <a:bodyPr/>
                    <a:lstStyle/>
                    <a:p>
                      <a:pPr marL="285750" indent="-285750">
                        <a:buFont typeface="Courier New" panose="02070309020205020404" pitchFamily="49" charset="0"/>
                        <a:buChar char="o"/>
                      </a:pPr>
                      <a:r>
                        <a:rPr lang="en-IN" dirty="0"/>
                        <a:t>Descriptive Statistics</a:t>
                      </a:r>
                    </a:p>
                    <a:p>
                      <a:pPr marL="285750" indent="-285750">
                        <a:buFont typeface="Courier New" panose="02070309020205020404" pitchFamily="49" charset="0"/>
                        <a:buChar char="o"/>
                      </a:pPr>
                      <a:r>
                        <a:rPr lang="en-IN" dirty="0"/>
                        <a:t>Classification and Categorization</a:t>
                      </a:r>
                    </a:p>
                    <a:p>
                      <a:pPr marL="285750" indent="-285750">
                        <a:buFont typeface="Courier New" panose="02070309020205020404" pitchFamily="49" charset="0"/>
                        <a:buChar char="o"/>
                      </a:pPr>
                      <a:r>
                        <a:rPr lang="en-IN" dirty="0"/>
                        <a:t>Cluster Analysis</a:t>
                      </a:r>
                    </a:p>
                  </a:txBody>
                  <a:tcPr/>
                </a:tc>
                <a:extLst>
                  <a:ext uri="{0D108BD9-81ED-4DB2-BD59-A6C34878D82A}">
                    <a16:rowId xmlns:a16="http://schemas.microsoft.com/office/drawing/2014/main" val="3263241842"/>
                  </a:ext>
                </a:extLst>
              </a:tr>
              <a:tr h="370840">
                <a:tc>
                  <a:txBody>
                    <a:bodyPr/>
                    <a:lstStyle/>
                    <a:p>
                      <a:r>
                        <a:rPr lang="en-IN" dirty="0"/>
                        <a:t>MODEL BUILDING</a:t>
                      </a:r>
                    </a:p>
                  </a:txBody>
                  <a:tcPr/>
                </a:tc>
                <a:tc>
                  <a:txBody>
                    <a:bodyPr/>
                    <a:lstStyle/>
                    <a:p>
                      <a:pPr marL="285750" indent="-285750">
                        <a:buFont typeface="Courier New" panose="02070309020205020404" pitchFamily="49" charset="0"/>
                        <a:buChar char="o"/>
                      </a:pPr>
                      <a:r>
                        <a:rPr lang="en-IN" dirty="0"/>
                        <a:t>Feature Selection</a:t>
                      </a:r>
                    </a:p>
                    <a:p>
                      <a:pPr marL="285750" indent="-285750">
                        <a:buFont typeface="Courier New" panose="02070309020205020404" pitchFamily="49" charset="0"/>
                        <a:buChar char="o"/>
                      </a:pPr>
                      <a:r>
                        <a:rPr lang="en-IN" dirty="0"/>
                        <a:t>Model Selection</a:t>
                      </a:r>
                    </a:p>
                    <a:p>
                      <a:pPr marL="285750" indent="-285750">
                        <a:buFont typeface="Courier New" panose="02070309020205020404" pitchFamily="49" charset="0"/>
                        <a:buChar char="o"/>
                      </a:pPr>
                      <a:r>
                        <a:rPr lang="en-IN" dirty="0"/>
                        <a:t>Model Training</a:t>
                      </a:r>
                    </a:p>
                  </a:txBody>
                  <a:tcPr/>
                </a:tc>
                <a:extLst>
                  <a:ext uri="{0D108BD9-81ED-4DB2-BD59-A6C34878D82A}">
                    <a16:rowId xmlns:a16="http://schemas.microsoft.com/office/drawing/2014/main" val="16450012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MODEL EVALUATION</a:t>
                      </a:r>
                    </a:p>
                    <a:p>
                      <a:endParaRPr lang="en-IN" dirty="0"/>
                    </a:p>
                  </a:txBody>
                  <a:tcPr/>
                </a:tc>
                <a:tc>
                  <a:txBody>
                    <a:bodyPr/>
                    <a:lstStyle/>
                    <a:p>
                      <a:pPr marL="285750" indent="-285750">
                        <a:buFont typeface="Courier New" panose="02070309020205020404" pitchFamily="49" charset="0"/>
                        <a:buChar char="o"/>
                      </a:pPr>
                      <a:r>
                        <a:rPr lang="en-IN" dirty="0"/>
                        <a:t>Evaluation Metrics</a:t>
                      </a:r>
                    </a:p>
                    <a:p>
                      <a:pPr marL="285750" indent="-285750">
                        <a:buFont typeface="Courier New" panose="02070309020205020404" pitchFamily="49" charset="0"/>
                        <a:buChar char="o"/>
                      </a:pPr>
                      <a:r>
                        <a:rPr lang="en-IN" dirty="0"/>
                        <a:t>Overfitting and Underfitting</a:t>
                      </a:r>
                    </a:p>
                    <a:p>
                      <a:pPr marL="285750" indent="-285750">
                        <a:buFont typeface="Courier New" panose="02070309020205020404" pitchFamily="49" charset="0"/>
                        <a:buChar char="o"/>
                      </a:pPr>
                      <a:r>
                        <a:rPr lang="en-IN" dirty="0"/>
                        <a:t>Cross-Validation</a:t>
                      </a:r>
                    </a:p>
                  </a:txBody>
                  <a:tcPr/>
                </a:tc>
                <a:extLst>
                  <a:ext uri="{0D108BD9-81ED-4DB2-BD59-A6C34878D82A}">
                    <a16:rowId xmlns:a16="http://schemas.microsoft.com/office/drawing/2014/main" val="2694343532"/>
                  </a:ext>
                </a:extLst>
              </a:tr>
            </a:tbl>
          </a:graphicData>
        </a:graphic>
      </p:graphicFrame>
    </p:spTree>
    <p:extLst>
      <p:ext uri="{BB962C8B-B14F-4D97-AF65-F5344CB8AC3E}">
        <p14:creationId xmlns:p14="http://schemas.microsoft.com/office/powerpoint/2010/main" val="362241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28DCD6-80F0-FC81-4FEF-EDC874E9EAD0}"/>
              </a:ext>
            </a:extLst>
          </p:cNvPr>
          <p:cNvSpPr txBox="1">
            <a:spLocks/>
          </p:cNvSpPr>
          <p:nvPr/>
        </p:nvSpPr>
        <p:spPr>
          <a:xfrm>
            <a:off x="3143672" y="1340768"/>
            <a:ext cx="6816080" cy="6766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C26FE5-B60F-9E03-9993-D8FF92A3DB59}"/>
              </a:ext>
            </a:extLst>
          </p:cNvPr>
          <p:cNvSpPr txBox="1"/>
          <p:nvPr/>
        </p:nvSpPr>
        <p:spPr>
          <a:xfrm>
            <a:off x="1991544" y="2564904"/>
            <a:ext cx="8856985" cy="2308324"/>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In conclusion</a:t>
            </a:r>
            <a:r>
              <a:rPr lang="en-IN">
                <a:latin typeface="Times New Roman" panose="02020603050405020304" pitchFamily="18" charset="0"/>
                <a:cs typeface="Times New Roman" panose="02020603050405020304" pitchFamily="18" charset="0"/>
              </a:rPr>
              <a:t>, our </a:t>
            </a:r>
            <a:r>
              <a:rPr lang="en-IN" dirty="0">
                <a:latin typeface="Times New Roman" panose="02020603050405020304" pitchFamily="18" charset="0"/>
                <a:cs typeface="Times New Roman" panose="02020603050405020304" pitchFamily="18" charset="0"/>
              </a:rPr>
              <a:t>four-week internship in ARTIFICIAL INTELLIGENCE AND MACHINE LEARNING has been a transformative experience. I've had the opportunity to work on meaningful projects, deepen my knowledge of Artificial Intelligence and Machine Learning concepts, and acquire valuable skills. I want to express my sincere gratitude to my mentors and colleagues for their guidance and support. This internship has not only expanded my horizons but has also reaffirmed my passion for Artificial Intelligence and Machine Learning. As I move forward, I'm excited to apply the knowledge and skills I've gained and continue my journey in this dynamic and promising field.</a:t>
            </a:r>
          </a:p>
        </p:txBody>
      </p:sp>
    </p:spTree>
    <p:extLst>
      <p:ext uri="{BB962C8B-B14F-4D97-AF65-F5344CB8AC3E}">
        <p14:creationId xmlns:p14="http://schemas.microsoft.com/office/powerpoint/2010/main" val="343113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7984-AB0D-2896-565F-BB58B1FE1BC6}"/>
              </a:ext>
            </a:extLst>
          </p:cNvPr>
          <p:cNvSpPr>
            <a:spLocks noGrp="1"/>
          </p:cNvSpPr>
          <p:nvPr>
            <p:ph type="ctrTitle"/>
          </p:nvPr>
        </p:nvSpPr>
        <p:spPr>
          <a:xfrm>
            <a:off x="1524000" y="2420888"/>
            <a:ext cx="9144000" cy="1235472"/>
          </a:xfrm>
        </p:spPr>
        <p:txBody>
          <a:bodyPr/>
          <a:lstStyle/>
          <a:p>
            <a:r>
              <a:rPr lang="en-US" dirty="0">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417923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95C829-04D4-FBA0-3943-739C983B0B3C}"/>
              </a:ext>
            </a:extLst>
          </p:cNvPr>
          <p:cNvSpPr txBox="1"/>
          <p:nvPr/>
        </p:nvSpPr>
        <p:spPr>
          <a:xfrm>
            <a:off x="4439816" y="950705"/>
            <a:ext cx="849694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TABLE OF CONTENTS</a:t>
            </a:r>
          </a:p>
        </p:txBody>
      </p:sp>
      <p:sp>
        <p:nvSpPr>
          <p:cNvPr id="7" name="TextBox 6">
            <a:extLst>
              <a:ext uri="{FF2B5EF4-FFF2-40B4-BE49-F238E27FC236}">
                <a16:creationId xmlns:a16="http://schemas.microsoft.com/office/drawing/2014/main" id="{E995C829-04D4-FBA0-3943-739C983B0B3C}"/>
              </a:ext>
            </a:extLst>
          </p:cNvPr>
          <p:cNvSpPr txBox="1"/>
          <p:nvPr/>
        </p:nvSpPr>
        <p:spPr>
          <a:xfrm>
            <a:off x="7464152" y="2004917"/>
            <a:ext cx="8496944" cy="523220"/>
          </a:xfrm>
          <a:prstGeom prst="rect">
            <a:avLst/>
          </a:prstGeom>
          <a:noFill/>
        </p:spPr>
        <p:txBody>
          <a:bodyPr wrap="square">
            <a:spAutoFit/>
          </a:bodyPr>
          <a:lstStyle/>
          <a:p>
            <a:r>
              <a:rPr lang="en-US" sz="2800" b="1" dirty="0">
                <a:solidFill>
                  <a:srgbClr val="002060"/>
                </a:solidFill>
                <a:latin typeface="Times New Roman" panose="02020603050405020304" pitchFamily="18" charset="0"/>
                <a:cs typeface="Times New Roman" panose="02020603050405020304" pitchFamily="18" charset="0"/>
              </a:rPr>
              <a:t>1. </a:t>
            </a:r>
            <a:r>
              <a:rPr lang="en-IN" sz="2800" b="1" dirty="0">
                <a:solidFill>
                  <a:srgbClr val="002060"/>
                </a:solidFill>
                <a:latin typeface="Times New Roman" panose="02020603050405020304" pitchFamily="18" charset="0"/>
                <a:cs typeface="Times New Roman" panose="02020603050405020304" pitchFamily="18" charset="0"/>
              </a:rPr>
              <a:t>Abstract </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995C829-04D4-FBA0-3943-739C983B0B3C}"/>
              </a:ext>
            </a:extLst>
          </p:cNvPr>
          <p:cNvSpPr txBox="1"/>
          <p:nvPr/>
        </p:nvSpPr>
        <p:spPr>
          <a:xfrm>
            <a:off x="7579148" y="2597817"/>
            <a:ext cx="8496944" cy="523220"/>
          </a:xfrm>
          <a:prstGeom prst="rect">
            <a:avLst/>
          </a:prstGeom>
          <a:noFill/>
        </p:spPr>
        <p:txBody>
          <a:bodyPr wrap="square">
            <a:spAutoFit/>
          </a:bodyPr>
          <a:lstStyle/>
          <a:p>
            <a:r>
              <a:rPr lang="en-US" sz="2800" b="1" dirty="0">
                <a:solidFill>
                  <a:srgbClr val="002060"/>
                </a:solidFill>
                <a:latin typeface="Times New Roman" panose="02020603050405020304" pitchFamily="18" charset="0"/>
                <a:cs typeface="Times New Roman" panose="02020603050405020304" pitchFamily="18" charset="0"/>
              </a:rPr>
              <a:t>2.Introduction</a:t>
            </a:r>
          </a:p>
        </p:txBody>
      </p:sp>
      <p:sp>
        <p:nvSpPr>
          <p:cNvPr id="10" name="TextBox 9">
            <a:extLst>
              <a:ext uri="{FF2B5EF4-FFF2-40B4-BE49-F238E27FC236}">
                <a16:creationId xmlns:a16="http://schemas.microsoft.com/office/drawing/2014/main" id="{E995C829-04D4-FBA0-3943-739C983B0B3C}"/>
              </a:ext>
            </a:extLst>
          </p:cNvPr>
          <p:cNvSpPr txBox="1"/>
          <p:nvPr/>
        </p:nvSpPr>
        <p:spPr>
          <a:xfrm>
            <a:off x="7464152" y="3199453"/>
            <a:ext cx="8496944" cy="523220"/>
          </a:xfrm>
          <a:prstGeom prst="rect">
            <a:avLst/>
          </a:prstGeom>
          <a:noFill/>
        </p:spPr>
        <p:txBody>
          <a:bodyPr wrap="square">
            <a:spAutoFit/>
          </a:bodyPr>
          <a:lstStyle/>
          <a:p>
            <a:r>
              <a:rPr lang="en-US" sz="2800" b="1" dirty="0">
                <a:solidFill>
                  <a:srgbClr val="002060"/>
                </a:solidFill>
                <a:latin typeface="Times New Roman" panose="02020603050405020304" pitchFamily="18" charset="0"/>
                <a:cs typeface="Times New Roman" panose="02020603050405020304" pitchFamily="18" charset="0"/>
              </a:rPr>
              <a:t>3.Project</a:t>
            </a:r>
          </a:p>
        </p:txBody>
      </p:sp>
      <p:sp>
        <p:nvSpPr>
          <p:cNvPr id="11" name="TextBox 10">
            <a:extLst>
              <a:ext uri="{FF2B5EF4-FFF2-40B4-BE49-F238E27FC236}">
                <a16:creationId xmlns:a16="http://schemas.microsoft.com/office/drawing/2014/main" id="{E995C829-04D4-FBA0-3943-739C983B0B3C}"/>
              </a:ext>
            </a:extLst>
          </p:cNvPr>
          <p:cNvSpPr txBox="1"/>
          <p:nvPr/>
        </p:nvSpPr>
        <p:spPr>
          <a:xfrm>
            <a:off x="7443886" y="3792353"/>
            <a:ext cx="8496944" cy="523220"/>
          </a:xfrm>
          <a:prstGeom prst="rect">
            <a:avLst/>
          </a:prstGeom>
          <a:noFill/>
        </p:spPr>
        <p:txBody>
          <a:bodyPr wrap="square">
            <a:spAutoFit/>
          </a:bodyPr>
          <a:lstStyle/>
          <a:p>
            <a:r>
              <a:rPr lang="en-US" sz="2800" b="1" dirty="0">
                <a:solidFill>
                  <a:srgbClr val="002060"/>
                </a:solidFill>
                <a:latin typeface="Times New Roman" panose="02020603050405020304" pitchFamily="18" charset="0"/>
                <a:cs typeface="Times New Roman" panose="02020603050405020304" pitchFamily="18" charset="0"/>
              </a:rPr>
              <a:t>4.Concepts Implemented</a:t>
            </a:r>
            <a:r>
              <a:rPr lang="en-IN" sz="2800" b="1" dirty="0">
                <a:solidFill>
                  <a:srgbClr val="002060"/>
                </a:solidFill>
                <a:latin typeface="Times New Roman" panose="02020603050405020304" pitchFamily="18" charset="0"/>
                <a:cs typeface="Times New Roman" panose="02020603050405020304" pitchFamily="18" charset="0"/>
              </a:rPr>
              <a:t> </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995C829-04D4-FBA0-3943-739C983B0B3C}"/>
              </a:ext>
            </a:extLst>
          </p:cNvPr>
          <p:cNvSpPr txBox="1"/>
          <p:nvPr/>
        </p:nvSpPr>
        <p:spPr>
          <a:xfrm>
            <a:off x="7464152" y="4385253"/>
            <a:ext cx="8496944" cy="523220"/>
          </a:xfrm>
          <a:prstGeom prst="rect">
            <a:avLst/>
          </a:prstGeom>
          <a:noFill/>
        </p:spPr>
        <p:txBody>
          <a:bodyPr wrap="square">
            <a:spAutoFit/>
          </a:bodyPr>
          <a:lstStyle/>
          <a:p>
            <a:r>
              <a:rPr lang="en-US" sz="2800" b="1" dirty="0">
                <a:solidFill>
                  <a:srgbClr val="002060"/>
                </a:solidFill>
                <a:latin typeface="Times New Roman" panose="02020603050405020304" pitchFamily="18" charset="0"/>
                <a:cs typeface="Times New Roman" panose="02020603050405020304" pitchFamily="18" charset="0"/>
              </a:rPr>
              <a:t>5.Conclusion</a:t>
            </a:r>
          </a:p>
        </p:txBody>
      </p:sp>
      <p:pic>
        <p:nvPicPr>
          <p:cNvPr id="2" name="Picture 1"/>
          <p:cNvPicPr>
            <a:picLocks noChangeAspect="1"/>
          </p:cNvPicPr>
          <p:nvPr/>
        </p:nvPicPr>
        <p:blipFill>
          <a:blip r:embed="rId2"/>
          <a:stretch>
            <a:fillRect/>
          </a:stretch>
        </p:blipFill>
        <p:spPr>
          <a:xfrm>
            <a:off x="839416" y="1809583"/>
            <a:ext cx="6192688" cy="4609173"/>
          </a:xfrm>
          <a:prstGeom prst="rect">
            <a:avLst/>
          </a:prstGeom>
        </p:spPr>
      </p:pic>
    </p:spTree>
    <p:extLst>
      <p:ext uri="{BB962C8B-B14F-4D97-AF65-F5344CB8AC3E}">
        <p14:creationId xmlns:p14="http://schemas.microsoft.com/office/powerpoint/2010/main" val="8925277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464" y="2132856"/>
            <a:ext cx="10081120" cy="3970318"/>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Artificial intelligence (AI) refers to the ability of machines to perform intelligent tasks, and machine learning (ML) is a subset of AI describing the ability of machines to learn independently and make accurate predictions.</a:t>
            </a: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Artificial Intelligence (AI) is when a computer algorithm does intelligent work. On the other hand, Machine Learning is a part of AI that learns from the data that also involves the information gathered from previous experiences and allows the computer program to change its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accordingly. Artificial Intelligence is the superset of Machine Learning i.e. all Machine Learning is Artificial Intelligence but not all AI is Machine Learning. </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Machine Learning and Artificial Intelligence are creating a huge buzz worldwide. The plethora of applications in Artificial Intelligence has changed the face of technology. The terms Machine Learning and Artificial Intelligence are often used interchangeably. However, there is a stark difference between the two that is still unknown to the industry professionals. </a:t>
            </a:r>
          </a:p>
        </p:txBody>
      </p:sp>
      <p:sp>
        <p:nvSpPr>
          <p:cNvPr id="3" name="Rectangle 2"/>
          <p:cNvSpPr/>
          <p:nvPr/>
        </p:nvSpPr>
        <p:spPr>
          <a:xfrm>
            <a:off x="4475267" y="1340768"/>
            <a:ext cx="2895216"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ABSTRACT </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19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F965A6-0859-A237-EC4D-E5A685464842}"/>
              </a:ext>
            </a:extLst>
          </p:cNvPr>
          <p:cNvSpPr txBox="1"/>
          <p:nvPr/>
        </p:nvSpPr>
        <p:spPr>
          <a:xfrm>
            <a:off x="935308" y="1866497"/>
            <a:ext cx="10801200" cy="5109091"/>
          </a:xfrm>
          <a:prstGeom prst="rect">
            <a:avLst/>
          </a:prstGeom>
          <a:noFill/>
        </p:spPr>
        <p:txBody>
          <a:bodyPr wrap="square" rtlCol="0">
            <a:spAutoFit/>
          </a:bodyPr>
          <a:lstStyle/>
          <a:p>
            <a:r>
              <a:rPr lang="en-US" b="1" dirty="0"/>
              <a:t>Artificial</a:t>
            </a:r>
            <a:r>
              <a:rPr lang="en-US" dirty="0"/>
              <a:t> </a:t>
            </a:r>
            <a:r>
              <a:rPr lang="en-US" b="1" dirty="0"/>
              <a:t>Intelligence</a:t>
            </a:r>
            <a:r>
              <a:rPr lang="en-US" dirty="0"/>
              <a:t> </a:t>
            </a:r>
            <a:r>
              <a:rPr lang="en-US" dirty="0">
                <a:latin typeface="Times New Roman" panose="02020603050405020304" pitchFamily="18" charset="0"/>
                <a:cs typeface="Times New Roman" panose="02020603050405020304" pitchFamily="18" charset="0"/>
              </a:rPr>
              <a:t>is</a:t>
            </a:r>
            <a:r>
              <a:rPr lang="en-US" dirty="0"/>
              <a:t> a technique for building systems that mimic human behavior or decision-making. </a:t>
            </a:r>
          </a:p>
          <a:p>
            <a:r>
              <a:rPr lang="en-US" b="1" dirty="0"/>
              <a:t>Machine</a:t>
            </a:r>
            <a:r>
              <a:rPr lang="en-US" dirty="0"/>
              <a:t> </a:t>
            </a:r>
            <a:r>
              <a:rPr lang="en-US" b="1" dirty="0"/>
              <a:t>Learning</a:t>
            </a:r>
            <a:r>
              <a:rPr lang="en-US" dirty="0"/>
              <a:t> is a subset of AI that uses data to solve tasks. These solvers are trained models of data that learn based on the information provided to them. This information is derived from probability theory and linear algebra. ML algorithms use our data to learn and automatically solve predictive tasks. </a:t>
            </a:r>
          </a:p>
          <a:p>
            <a:r>
              <a:rPr lang="en-US" b="1" dirty="0"/>
              <a:t>Deep</a:t>
            </a:r>
            <a:r>
              <a:rPr lang="en-US" dirty="0"/>
              <a:t> </a:t>
            </a:r>
            <a:r>
              <a:rPr lang="en-US" b="1" dirty="0"/>
              <a:t>Learning</a:t>
            </a:r>
            <a:r>
              <a:rPr lang="en-US" dirty="0"/>
              <a:t> is a subset of machine learning which relies on multilayered neural networks to solve these tasks.</a:t>
            </a:r>
          </a:p>
          <a:p>
            <a:endParaRPr lang="en-US" dirty="0"/>
          </a:p>
          <a:p>
            <a:r>
              <a:rPr lang="en-US" b="1" dirty="0">
                <a:solidFill>
                  <a:schemeClr val="accent1">
                    <a:lumMod val="75000"/>
                  </a:schemeClr>
                </a:solidFill>
                <a:latin typeface="Times New Roman" panose="02020603050405020304" pitchFamily="18" charset="0"/>
                <a:cs typeface="Times New Roman" panose="02020603050405020304" pitchFamily="18" charset="0"/>
              </a:rPr>
              <a:t>Forms of machine learning</a:t>
            </a:r>
          </a:p>
          <a:p>
            <a:r>
              <a:rPr lang="en-US" dirty="0">
                <a:latin typeface="Times New Roman" panose="02020603050405020304" pitchFamily="18" charset="0"/>
                <a:cs typeface="Times New Roman" panose="02020603050405020304" pitchFamily="18" charset="0"/>
              </a:rPr>
              <a:t>There are three kinds of machine learning: </a:t>
            </a:r>
            <a:r>
              <a:rPr lang="en-US" b="1" dirty="0">
                <a:latin typeface="Times New Roman" panose="02020603050405020304" pitchFamily="18" charset="0"/>
                <a:cs typeface="Times New Roman" panose="02020603050405020304" pitchFamily="18" charset="0"/>
              </a:rPr>
              <a:t>supervised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unsupervised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reinforcement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learning</a:t>
            </a:r>
            <a:r>
              <a:rPr lang="en-US" dirty="0">
                <a:latin typeface="Times New Roman" panose="02020603050405020304" pitchFamily="18" charset="0"/>
                <a:cs typeface="Times New Roman" panose="02020603050405020304" pitchFamily="18" charset="0"/>
              </a:rPr>
              <a:t>. Each form solves problems differently. </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Supervised Machine Learning</a:t>
            </a:r>
          </a:p>
          <a:p>
            <a:r>
              <a:rPr lang="en-US" dirty="0">
                <a:latin typeface="Times New Roman" panose="02020603050405020304" pitchFamily="18" charset="0"/>
                <a:cs typeface="Times New Roman" panose="02020603050405020304" pitchFamily="18" charset="0"/>
              </a:rPr>
              <a:t>In supervised machine learning, we know about the data and the problem. Think of it as, “given a set of features x, we know the value of y,” and so in supervised learning, we create a function that approximates results based on some set of data. </a:t>
            </a:r>
          </a:p>
          <a:p>
            <a:r>
              <a:rPr lang="en-US" dirty="0">
                <a:latin typeface="Times New Roman" panose="02020603050405020304" pitchFamily="18" charset="0"/>
                <a:cs typeface="Times New Roman" panose="02020603050405020304" pitchFamily="18" charset="0"/>
              </a:rPr>
              <a:t>There are two kinds of supervised learning: </a:t>
            </a:r>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In a classification problem, we assign data to categories. For example, given a client’s medical information, they test positive or negative for diabetes. In classifications, our trained models, known as classifiers, classify data points into different groups. </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
        <p:nvSpPr>
          <p:cNvPr id="2" name="Rectangle 1"/>
          <p:cNvSpPr/>
          <p:nvPr/>
        </p:nvSpPr>
        <p:spPr>
          <a:xfrm>
            <a:off x="4655840" y="1169373"/>
            <a:ext cx="3877985"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25372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F965A6-0859-A237-EC4D-E5A685464842}"/>
              </a:ext>
            </a:extLst>
          </p:cNvPr>
          <p:cNvSpPr txBox="1"/>
          <p:nvPr/>
        </p:nvSpPr>
        <p:spPr>
          <a:xfrm>
            <a:off x="803412" y="1196752"/>
            <a:ext cx="10585176" cy="2123658"/>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Unsupervised Machine Learning</a:t>
            </a:r>
          </a:p>
          <a:p>
            <a:pPr algn="just"/>
            <a:r>
              <a:rPr lang="en-US" dirty="0">
                <a:solidFill>
                  <a:srgbClr val="22222A"/>
                </a:solidFill>
                <a:latin typeface="Times New Roman" panose="02020603050405020304" pitchFamily="18" charset="0"/>
                <a:cs typeface="Times New Roman" panose="02020603050405020304" pitchFamily="18" charset="0"/>
              </a:rPr>
              <a:t>In unsupervised machine learning, our data is </a:t>
            </a:r>
            <a:r>
              <a:rPr lang="en-US" dirty="0" err="1">
                <a:solidFill>
                  <a:srgbClr val="22222A"/>
                </a:solidFill>
                <a:latin typeface="Times New Roman" panose="02020603050405020304" pitchFamily="18" charset="0"/>
                <a:cs typeface="Times New Roman" panose="02020603050405020304" pitchFamily="18" charset="0"/>
              </a:rPr>
              <a:t>unlabelled</a:t>
            </a:r>
            <a:r>
              <a:rPr lang="en-US" dirty="0">
                <a:solidFill>
                  <a:srgbClr val="22222A"/>
                </a:solidFill>
                <a:latin typeface="Times New Roman" panose="02020603050405020304" pitchFamily="18" charset="0"/>
                <a:cs typeface="Times New Roman" panose="02020603050405020304" pitchFamily="18" charset="0"/>
              </a:rPr>
              <a:t>. There are two forms of unsupervised machine learning: </a:t>
            </a:r>
            <a:r>
              <a:rPr lang="en-US" b="1" dirty="0">
                <a:solidFill>
                  <a:srgbClr val="22222A"/>
                </a:solidFill>
                <a:latin typeface="Times New Roman" panose="02020603050405020304" pitchFamily="18" charset="0"/>
                <a:cs typeface="Times New Roman" panose="02020603050405020304" pitchFamily="18" charset="0"/>
              </a:rPr>
              <a:t>clustering</a:t>
            </a:r>
            <a:r>
              <a:rPr lang="en-US" dirty="0">
                <a:solidFill>
                  <a:srgbClr val="22222A"/>
                </a:solidFill>
                <a:latin typeface="Times New Roman" panose="02020603050405020304" pitchFamily="18" charset="0"/>
                <a:cs typeface="Times New Roman" panose="02020603050405020304" pitchFamily="18" charset="0"/>
              </a:rPr>
              <a:t> and </a:t>
            </a:r>
            <a:r>
              <a:rPr lang="en-US" b="1" dirty="0">
                <a:solidFill>
                  <a:srgbClr val="22222A"/>
                </a:solidFill>
                <a:latin typeface="Times New Roman" panose="02020603050405020304" pitchFamily="18" charset="0"/>
                <a:cs typeface="Times New Roman" panose="02020603050405020304" pitchFamily="18" charset="0"/>
              </a:rPr>
              <a:t>dimension</a:t>
            </a:r>
            <a:r>
              <a:rPr lang="en-US" dirty="0">
                <a:solidFill>
                  <a:srgbClr val="22222A"/>
                </a:solidFill>
                <a:latin typeface="Times New Roman" panose="02020603050405020304" pitchFamily="18" charset="0"/>
                <a:cs typeface="Times New Roman" panose="02020603050405020304" pitchFamily="18" charset="0"/>
              </a:rPr>
              <a:t> </a:t>
            </a:r>
            <a:r>
              <a:rPr lang="en-US" b="1" dirty="0">
                <a:solidFill>
                  <a:srgbClr val="22222A"/>
                </a:solidFill>
                <a:latin typeface="Times New Roman" panose="02020603050405020304" pitchFamily="18" charset="0"/>
                <a:cs typeface="Times New Roman" panose="02020603050405020304" pitchFamily="18" charset="0"/>
              </a:rPr>
              <a:t>reduction</a:t>
            </a:r>
            <a:r>
              <a:rPr lang="en-US" dirty="0">
                <a:solidFill>
                  <a:srgbClr val="22222A"/>
                </a:solidFill>
                <a:latin typeface="Times New Roman" panose="02020603050405020304" pitchFamily="18" charset="0"/>
                <a:cs typeface="Times New Roman" panose="02020603050405020304" pitchFamily="18" charset="0"/>
              </a:rPr>
              <a:t>.</a:t>
            </a:r>
          </a:p>
          <a:p>
            <a:pPr algn="just"/>
            <a:r>
              <a:rPr lang="en-US" dirty="0">
                <a:solidFill>
                  <a:srgbClr val="22222A"/>
                </a:solidFill>
                <a:latin typeface="Times New Roman" panose="02020603050405020304" pitchFamily="18" charset="0"/>
                <a:cs typeface="Times New Roman" panose="02020603050405020304" pitchFamily="18" charset="0"/>
              </a:rPr>
              <a:t>In clustering, we learn more about data points as they are clustered, or grouped together. This allows learned models to understand a data set, detect anomalies, and assign relationships between points, often allowing users to develop new categories or features about the data set</a:t>
            </a:r>
            <a:r>
              <a:rPr lang="en-US" dirty="0">
                <a:latin typeface="Times New Roman" panose="02020603050405020304" pitchFamily="18" charset="0"/>
                <a:cs typeface="Times New Roman" panose="02020603050405020304" pitchFamily="18" charset="0"/>
              </a:rPr>
              <a:t>.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Stages in machine learning</a:t>
            </a:r>
            <a:endParaRPr lang="en-IN"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215680" y="3429000"/>
            <a:ext cx="5432007" cy="3229781"/>
          </a:xfrm>
          <a:prstGeom prst="rect">
            <a:avLst/>
          </a:prstGeom>
        </p:spPr>
      </p:pic>
    </p:spTree>
    <p:extLst>
      <p:ext uri="{BB962C8B-B14F-4D97-AF65-F5344CB8AC3E}">
        <p14:creationId xmlns:p14="http://schemas.microsoft.com/office/powerpoint/2010/main" val="330644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08" y="1340768"/>
            <a:ext cx="10945216" cy="1569660"/>
          </a:xfrm>
          <a:prstGeom prst="rect">
            <a:avLst/>
          </a:prstGeom>
        </p:spPr>
        <p:txBody>
          <a:bodyPr wrap="square">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Training an ML model</a:t>
            </a:r>
          </a:p>
          <a:p>
            <a:r>
              <a:rPr lang="en-US" dirty="0">
                <a:latin typeface="Times New Roman" panose="02020603050405020304" pitchFamily="18" charset="0"/>
                <a:cs typeface="Times New Roman" panose="02020603050405020304" pitchFamily="18" charset="0"/>
              </a:rPr>
              <a:t>After data is cleaned and ready to be processed, the entire data set is split into a training set and a testing set. Validation sets are used in the training process to ensure a model does not </a:t>
            </a:r>
            <a:r>
              <a:rPr lang="en-US" dirty="0" err="1">
                <a:latin typeface="Times New Roman" panose="02020603050405020304" pitchFamily="18" charset="0"/>
                <a:cs typeface="Times New Roman" panose="02020603050405020304" pitchFamily="18" charset="0"/>
              </a:rPr>
              <a:t>overfit</a:t>
            </a:r>
            <a:r>
              <a:rPr lang="en-US" dirty="0">
                <a:latin typeface="Times New Roman" panose="02020603050405020304" pitchFamily="18" charset="0"/>
                <a:cs typeface="Times New Roman" panose="02020603050405020304" pitchFamily="18" charset="0"/>
              </a:rPr>
              <a:t> on data. </a:t>
            </a:r>
            <a:r>
              <a:rPr lang="en-US" dirty="0">
                <a:latin typeface="Times New Roman" panose="02020603050405020304" pitchFamily="18" charset="0"/>
                <a:cs typeface="Times New Roman" panose="02020603050405020304" pitchFamily="18" charset="0"/>
                <a:hlinkClick r:id="rId3"/>
              </a:rPr>
              <a:t>Overfitting</a:t>
            </a:r>
            <a:r>
              <a:rPr lang="en-US" dirty="0">
                <a:latin typeface="Times New Roman" panose="02020603050405020304" pitchFamily="18" charset="0"/>
                <a:cs typeface="Times New Roman" panose="02020603050405020304" pitchFamily="18" charset="0"/>
              </a:rPr>
              <a:t> can cause issues like poor performance on data that hasn’t been seen outside of the training set. </a:t>
            </a:r>
          </a:p>
          <a:p>
            <a:endParaRPr lang="en-IN" dirty="0">
              <a:latin typeface="Times New Roman" panose="02020603050405020304" pitchFamily="18" charset="0"/>
              <a:cs typeface="Times New Roman" panose="02020603050405020304" pitchFamily="18" charset="0"/>
            </a:endParaRPr>
          </a:p>
        </p:txBody>
      </p:sp>
      <p:pic>
        <p:nvPicPr>
          <p:cNvPr id="5" name="Picture 3"/>
          <p:cNvPicPr>
            <a:picLocks noChangeAspect="1"/>
          </p:cNvPicPr>
          <p:nvPr/>
        </p:nvPicPr>
        <p:blipFill>
          <a:blip r:embed="rId4"/>
          <a:stretch>
            <a:fillRect/>
          </a:stretch>
        </p:blipFill>
        <p:spPr>
          <a:xfrm>
            <a:off x="2207568" y="2910428"/>
            <a:ext cx="8136904" cy="3617459"/>
          </a:xfrm>
          <a:prstGeom prst="rect">
            <a:avLst/>
          </a:prstGeom>
        </p:spPr>
      </p:pic>
    </p:spTree>
    <p:extLst>
      <p:ext uri="{BB962C8B-B14F-4D97-AF65-F5344CB8AC3E}">
        <p14:creationId xmlns:p14="http://schemas.microsoft.com/office/powerpoint/2010/main" val="325547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95C829-04D4-FBA0-3943-739C983B0B3C}"/>
              </a:ext>
            </a:extLst>
          </p:cNvPr>
          <p:cNvSpPr txBox="1"/>
          <p:nvPr/>
        </p:nvSpPr>
        <p:spPr>
          <a:xfrm>
            <a:off x="983432" y="1052736"/>
            <a:ext cx="8496944" cy="523220"/>
          </a:xfrm>
          <a:prstGeom prst="rect">
            <a:avLst/>
          </a:prstGeom>
          <a:noFill/>
        </p:spPr>
        <p:txBody>
          <a:bodyPr wrap="square">
            <a:spAutoFit/>
          </a:bodyPr>
          <a:lstStyle/>
          <a:p>
            <a:r>
              <a:rPr lang="en-US" sz="2800" b="1" dirty="0">
                <a:solidFill>
                  <a:schemeClr val="accent1">
                    <a:lumMod val="75000"/>
                  </a:schemeClr>
                </a:solidFill>
              </a:rPr>
              <a:t>Machine Learning Algorithms</a:t>
            </a:r>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A244487-FA49-13E6-71EE-D009C9000185}"/>
              </a:ext>
            </a:extLst>
          </p:cNvPr>
          <p:cNvSpPr txBox="1"/>
          <p:nvPr/>
        </p:nvSpPr>
        <p:spPr>
          <a:xfrm>
            <a:off x="623392" y="1484784"/>
            <a:ext cx="11474088" cy="538609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algorithms we have learnt in our training:</a:t>
            </a: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Classification:</a:t>
            </a:r>
          </a:p>
          <a:p>
            <a:pPr algn="just"/>
            <a:r>
              <a:rPr lang="en-US" dirty="0">
                <a:latin typeface="Times New Roman" panose="02020603050405020304" pitchFamily="18" charset="0"/>
                <a:cs typeface="Times New Roman" panose="02020603050405020304" pitchFamily="18" charset="0"/>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 Such as, </a:t>
            </a:r>
            <a:r>
              <a:rPr lang="en-US" b="1" dirty="0">
                <a:latin typeface="Times New Roman" panose="02020603050405020304" pitchFamily="18" charset="0"/>
                <a:cs typeface="Times New Roman" panose="02020603050405020304" pitchFamily="18" charset="0"/>
              </a:rPr>
              <a:t>Yes or No, 0 or 1, Spam or Not Spam, cat or dog,</a:t>
            </a:r>
            <a:r>
              <a:rPr lang="en-US" dirty="0">
                <a:latin typeface="Times New Roman" panose="02020603050405020304" pitchFamily="18" charset="0"/>
                <a:cs typeface="Times New Roman" panose="02020603050405020304" pitchFamily="18" charset="0"/>
              </a:rPr>
              <a:t> etc. Classes can be called as targets/labels or categories.</a:t>
            </a:r>
          </a:p>
          <a:p>
            <a:pPr algn="just"/>
            <a:r>
              <a:rPr lang="en-US" dirty="0">
                <a:latin typeface="Times New Roman" panose="02020603050405020304" pitchFamily="18" charset="0"/>
                <a:cs typeface="Times New Roman" panose="02020603050405020304" pitchFamily="18" charset="0"/>
              </a:rPr>
              <a:t>Algorithms under classification:</a:t>
            </a:r>
          </a:p>
          <a:p>
            <a:pPr algn="just"/>
            <a:r>
              <a:rPr lang="en-US" dirty="0">
                <a:latin typeface="Times New Roman" panose="02020603050405020304" pitchFamily="18" charset="0"/>
                <a:cs typeface="Times New Roman" panose="02020603050405020304" pitchFamily="18" charset="0"/>
              </a:rPr>
              <a:t>        KNN(k Nearest </a:t>
            </a:r>
            <a:r>
              <a:rPr lang="en-US" dirty="0" err="1">
                <a:latin typeface="Times New Roman" panose="02020603050405020304" pitchFamily="18" charset="0"/>
                <a:cs typeface="Times New Roman" panose="02020603050405020304" pitchFamily="18" charset="0"/>
              </a:rPr>
              <a:t>Neighbours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Naive </a:t>
            </a:r>
            <a:r>
              <a:rPr lang="en-US" dirty="0" err="1">
                <a:latin typeface="Times New Roman" panose="02020603050405020304" pitchFamily="18" charset="0"/>
                <a:cs typeface="Times New Roman" panose="02020603050405020304" pitchFamily="18" charset="0"/>
              </a:rPr>
              <a:t>bayes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Decision Tree algorithm</a:t>
            </a: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Regression:</a:t>
            </a:r>
          </a:p>
          <a:p>
            <a:pPr algn="just"/>
            <a:r>
              <a:rPr lang="en-US" dirty="0">
                <a:latin typeface="Times New Roman" panose="02020603050405020304" pitchFamily="18" charset="0"/>
                <a:cs typeface="Times New Roman" panose="02020603050405020304" pitchFamily="18" charset="0"/>
              </a:rPr>
              <a:t>Regression is a machine learning technique where the model predicts the output as a continuous numerical value.</a:t>
            </a:r>
          </a:p>
          <a:p>
            <a:pPr algn="just"/>
            <a:r>
              <a:rPr lang="en-US" dirty="0">
                <a:latin typeface="Times New Roman" panose="02020603050405020304" pitchFamily="18" charset="0"/>
                <a:cs typeface="Times New Roman" panose="02020603050405020304" pitchFamily="18" charset="0"/>
              </a:rPr>
              <a:t>Algorithms under regression:</a:t>
            </a:r>
          </a:p>
          <a:p>
            <a:pPr algn="just"/>
            <a:r>
              <a:rPr lang="en-US" dirty="0">
                <a:latin typeface="Times New Roman" panose="02020603050405020304" pitchFamily="18" charset="0"/>
                <a:cs typeface="Times New Roman" panose="02020603050405020304" pitchFamily="18" charset="0"/>
              </a:rPr>
              <a:t>         Linear Regression</a:t>
            </a: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Clustering:</a:t>
            </a:r>
          </a:p>
          <a:p>
            <a:pPr algn="just"/>
            <a:r>
              <a:rPr lang="en-US" dirty="0">
                <a:latin typeface="Times New Roman" panose="02020603050405020304" pitchFamily="18" charset="0"/>
                <a:cs typeface="Times New Roman" panose="02020603050405020304" pitchFamily="18" charset="0"/>
              </a:rPr>
              <a:t>Clustering is a process of grouping the similar items as one cluster</a:t>
            </a:r>
          </a:p>
          <a:p>
            <a:pPr algn="just"/>
            <a:r>
              <a:rPr lang="en-US" dirty="0">
                <a:latin typeface="Times New Roman" panose="02020603050405020304" pitchFamily="18" charset="0"/>
                <a:cs typeface="Times New Roman" panose="02020603050405020304" pitchFamily="18" charset="0"/>
              </a:rPr>
              <a:t>Algorithms under the clustering :</a:t>
            </a:r>
          </a:p>
          <a:p>
            <a:pPr algn="just"/>
            <a:r>
              <a:rPr lang="en-US" dirty="0">
                <a:latin typeface="Times New Roman" panose="02020603050405020304" pitchFamily="18" charset="0"/>
                <a:cs typeface="Times New Roman" panose="02020603050405020304" pitchFamily="18" charset="0"/>
              </a:rPr>
              <a:t>         K Means</a:t>
            </a: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98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18A8-2991-FEF7-0B50-AAF085A82519}"/>
              </a:ext>
            </a:extLst>
          </p:cNvPr>
          <p:cNvSpPr>
            <a:spLocks noGrp="1"/>
          </p:cNvSpPr>
          <p:nvPr>
            <p:ph type="ctrTitle"/>
          </p:nvPr>
        </p:nvSpPr>
        <p:spPr>
          <a:xfrm>
            <a:off x="623392" y="3179869"/>
            <a:ext cx="10134872" cy="676672"/>
          </a:xfrm>
        </p:spPr>
        <p:txBody>
          <a:bodyPr>
            <a:noAutofit/>
          </a:bodyPr>
          <a:lstStyle/>
          <a:p>
            <a:r>
              <a:rPr lang="en-US" sz="4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Iris flower classification using KNN Algorithm</a:t>
            </a:r>
            <a:endParaRPr lang="en-IN" sz="48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5C76FDB2-ED5D-443C-B558-5CE1F1338616}"/>
              </a:ext>
            </a:extLst>
          </p:cNvPr>
          <p:cNvSpPr txBox="1">
            <a:spLocks/>
          </p:cNvSpPr>
          <p:nvPr/>
        </p:nvSpPr>
        <p:spPr>
          <a:xfrm>
            <a:off x="335360" y="2492896"/>
            <a:ext cx="3384376" cy="6766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5AE1314-FA76-5271-CB36-84A864B2FB38}"/>
              </a:ext>
            </a:extLst>
          </p:cNvPr>
          <p:cNvSpPr txBox="1"/>
          <p:nvPr/>
        </p:nvSpPr>
        <p:spPr>
          <a:xfrm>
            <a:off x="3071664" y="4113344"/>
            <a:ext cx="9387916" cy="954107"/>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-Iris flower classification is to predict flowers based on their specific features using </a:t>
            </a:r>
            <a:r>
              <a:rPr lang="en-IN" sz="2800" dirty="0" err="1">
                <a:latin typeface="Times New Roman" panose="02020603050405020304" pitchFamily="18" charset="0"/>
                <a:cs typeface="Times New Roman" panose="02020603050405020304" pitchFamily="18" charset="0"/>
              </a:rPr>
              <a:t>knn</a:t>
            </a:r>
            <a:r>
              <a:rPr lang="en-IN" sz="2800" dirty="0">
                <a:latin typeface="Times New Roman" panose="02020603050405020304" pitchFamily="18" charset="0"/>
                <a:cs typeface="Times New Roman" panose="02020603050405020304" pitchFamily="18" charset="0"/>
              </a:rPr>
              <a:t> algorithm</a:t>
            </a:r>
          </a:p>
        </p:txBody>
      </p:sp>
      <p:sp>
        <p:nvSpPr>
          <p:cNvPr id="3" name="Rectangle 2"/>
          <p:cNvSpPr/>
          <p:nvPr/>
        </p:nvSpPr>
        <p:spPr>
          <a:xfrm>
            <a:off x="5159896" y="1412776"/>
            <a:ext cx="2339102"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PROJECT</a:t>
            </a:r>
          </a:p>
        </p:txBody>
      </p:sp>
    </p:spTree>
    <p:extLst>
      <p:ext uri="{BB962C8B-B14F-4D97-AF65-F5344CB8AC3E}">
        <p14:creationId xmlns:p14="http://schemas.microsoft.com/office/powerpoint/2010/main" val="425202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28DCD6-80F0-FC81-4FEF-EDC874E9EAD0}"/>
              </a:ext>
            </a:extLst>
          </p:cNvPr>
          <p:cNvSpPr txBox="1">
            <a:spLocks/>
          </p:cNvSpPr>
          <p:nvPr/>
        </p:nvSpPr>
        <p:spPr>
          <a:xfrm>
            <a:off x="-168696" y="1268760"/>
            <a:ext cx="3121024" cy="6766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415411F-8556-3026-DF42-469AB39E61B8}"/>
              </a:ext>
            </a:extLst>
          </p:cNvPr>
          <p:cNvSpPr txBox="1"/>
          <p:nvPr/>
        </p:nvSpPr>
        <p:spPr>
          <a:xfrm>
            <a:off x="3025050" y="3339342"/>
            <a:ext cx="3054626" cy="369332"/>
          </a:xfrm>
          <a:prstGeom prst="rect">
            <a:avLst/>
          </a:prstGeom>
          <a:noFill/>
        </p:spPr>
        <p:txBody>
          <a:bodyPr wrap="square" rtlCol="0">
            <a:spAutoFit/>
          </a:bodyPr>
          <a:lstStyle/>
          <a:p>
            <a:r>
              <a:rPr lang="en-US" dirty="0"/>
              <a:t> </a:t>
            </a:r>
            <a:endParaRPr lang="en-IN" dirty="0"/>
          </a:p>
        </p:txBody>
      </p:sp>
      <p:sp>
        <p:nvSpPr>
          <p:cNvPr id="28" name="Rectangle 27"/>
          <p:cNvSpPr/>
          <p:nvPr/>
        </p:nvSpPr>
        <p:spPr>
          <a:xfrm>
            <a:off x="335360" y="1052736"/>
            <a:ext cx="11856640" cy="6093976"/>
          </a:xfrm>
          <a:prstGeom prst="rect">
            <a:avLst/>
          </a:prstGeom>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  Algorithm used in project</a:t>
            </a:r>
          </a:p>
          <a:p>
            <a:r>
              <a:rPr lang="en-US" sz="2400" b="1" dirty="0">
                <a:solidFill>
                  <a:srgbClr val="7030A0"/>
                </a:solidFill>
                <a:latin typeface="Times New Roman" panose="02020603050405020304" pitchFamily="18" charset="0"/>
                <a:cs typeface="Times New Roman" panose="02020603050405020304" pitchFamily="18" charset="0"/>
              </a:rPr>
              <a:t>         - KNN Algorithm</a:t>
            </a:r>
          </a:p>
          <a:p>
            <a:endParaRPr lang="en-US" b="1" dirty="0"/>
          </a:p>
          <a:p>
            <a:pPr algn="just"/>
            <a:r>
              <a:rPr lang="en-US" b="1" dirty="0">
                <a:latin typeface="Times New Roman" panose="02020603050405020304" pitchFamily="18" charset="0"/>
                <a:cs typeface="Times New Roman" panose="02020603050405020304" pitchFamily="18" charset="0"/>
              </a:rPr>
              <a:t>KNN algorithm:</a:t>
            </a:r>
          </a:p>
          <a:p>
            <a:pPr algn="just"/>
            <a:r>
              <a:rPr lang="en-US" dirty="0">
                <a:latin typeface="Times New Roman" panose="02020603050405020304" pitchFamily="18" charset="0"/>
                <a:cs typeface="Times New Roman" panose="02020603050405020304" pitchFamily="18" charset="0"/>
              </a:rPr>
              <a:t>K-Nearest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is one of the simplest Machine Learning algorithms based on Supervised Learning technique.</a:t>
            </a:r>
          </a:p>
          <a:p>
            <a:pPr algn="just"/>
            <a:r>
              <a:rPr lang="en-US" dirty="0">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algn="just"/>
            <a:r>
              <a:rPr lang="en-US" dirty="0">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algn="just"/>
            <a:r>
              <a:rPr lang="en-US" dirty="0">
                <a:solidFill>
                  <a:srgbClr val="000000"/>
                </a:solidFill>
                <a:latin typeface="Times New Roman" panose="02020603050405020304" pitchFamily="18" charset="0"/>
                <a:cs typeface="Times New Roman" panose="02020603050405020304" pitchFamily="18" charset="0"/>
              </a:rPr>
              <a:t>KNN algorithm at the training phase just stores the dataset and when it gets new data, then it classifies that data into a category that is much similar to the new data.</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rgbClr val="333333"/>
                </a:solidFill>
                <a:latin typeface="Times New Roman" panose="02020603050405020304" pitchFamily="18" charset="0"/>
                <a:cs typeface="Times New Roman" panose="02020603050405020304" pitchFamily="18" charset="0"/>
              </a:rPr>
              <a:t>The K-NN working can be explained on the basis of the below algorithm:</a:t>
            </a:r>
          </a:p>
          <a:p>
            <a:pPr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Step-1:</a:t>
            </a:r>
            <a:r>
              <a:rPr lang="en-US" dirty="0">
                <a:solidFill>
                  <a:srgbClr val="000000"/>
                </a:solidFill>
                <a:latin typeface="Times New Roman" panose="02020603050405020304" pitchFamily="18" charset="0"/>
                <a:cs typeface="Times New Roman" panose="02020603050405020304" pitchFamily="18" charset="0"/>
              </a:rPr>
              <a:t> Select the number K of the neighbors</a:t>
            </a:r>
          </a:p>
          <a:p>
            <a:pPr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Step-2:</a:t>
            </a:r>
            <a:r>
              <a:rPr lang="en-US" dirty="0">
                <a:solidFill>
                  <a:srgbClr val="000000"/>
                </a:solidFill>
                <a:latin typeface="Times New Roman" panose="02020603050405020304" pitchFamily="18" charset="0"/>
                <a:cs typeface="Times New Roman" panose="02020603050405020304" pitchFamily="18" charset="0"/>
              </a:rPr>
              <a:t> Calculate the Euclidean distance of </a:t>
            </a:r>
            <a:r>
              <a:rPr lang="en-US" b="1" dirty="0">
                <a:solidFill>
                  <a:srgbClr val="000000"/>
                </a:solidFill>
                <a:latin typeface="Times New Roman" panose="02020603050405020304" pitchFamily="18" charset="0"/>
                <a:cs typeface="Times New Roman" panose="02020603050405020304" pitchFamily="18" charset="0"/>
              </a:rPr>
              <a:t>K number of neighbors</a:t>
            </a:r>
            <a:endParaRPr lang="en-US"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Step-3:</a:t>
            </a:r>
            <a:r>
              <a:rPr lang="en-US" dirty="0">
                <a:solidFill>
                  <a:srgbClr val="000000"/>
                </a:solidFill>
                <a:latin typeface="Times New Roman" panose="02020603050405020304" pitchFamily="18" charset="0"/>
                <a:cs typeface="Times New Roman" panose="02020603050405020304" pitchFamily="18" charset="0"/>
              </a:rPr>
              <a:t> Take the K nearest neighbors as per the calculated Euclidean distance.</a:t>
            </a:r>
          </a:p>
          <a:p>
            <a:pPr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Step-4:</a:t>
            </a:r>
            <a:r>
              <a:rPr lang="en-US" dirty="0">
                <a:solidFill>
                  <a:srgbClr val="000000"/>
                </a:solidFill>
                <a:latin typeface="Times New Roman" panose="02020603050405020304" pitchFamily="18" charset="0"/>
                <a:cs typeface="Times New Roman" panose="02020603050405020304" pitchFamily="18" charset="0"/>
              </a:rPr>
              <a:t> Among these k neighbors, count the number of the data points in each category.</a:t>
            </a:r>
          </a:p>
          <a:p>
            <a:pPr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Step-5:</a:t>
            </a:r>
            <a:r>
              <a:rPr lang="en-US" dirty="0">
                <a:solidFill>
                  <a:srgbClr val="000000"/>
                </a:solidFill>
                <a:latin typeface="Times New Roman" panose="02020603050405020304" pitchFamily="18" charset="0"/>
                <a:cs typeface="Times New Roman" panose="02020603050405020304" pitchFamily="18" charset="0"/>
              </a:rPr>
              <a:t> Assign the new data points to that category for which the number of the neighbor is maximum.</a:t>
            </a:r>
          </a:p>
          <a:p>
            <a:pPr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Step-6:</a:t>
            </a:r>
            <a:r>
              <a:rPr lang="en-US" dirty="0">
                <a:solidFill>
                  <a:srgbClr val="000000"/>
                </a:solidFill>
                <a:latin typeface="Times New Roman" panose="02020603050405020304" pitchFamily="18" charset="0"/>
                <a:cs typeface="Times New Roman" panose="02020603050405020304" pitchFamily="18" charset="0"/>
              </a:rPr>
              <a:t> Our model is ready.</a:t>
            </a:r>
          </a:p>
          <a:p>
            <a:endParaRPr lang="en-US"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183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1518</TotalTime>
  <Words>1637</Words>
  <Application>Microsoft Office PowerPoint</Application>
  <PresentationFormat>Widescreen</PresentationFormat>
  <Paragraphs>131</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Britannic Bold</vt:lpstr>
      <vt:lpstr>Calibri</vt:lpstr>
      <vt:lpstr>Calibri Light</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Iris flower classification using KNN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malireddy sai sri</cp:lastModifiedBy>
  <cp:revision>143</cp:revision>
  <dcterms:created xsi:type="dcterms:W3CDTF">2019-12-14T03:50:52Z</dcterms:created>
  <dcterms:modified xsi:type="dcterms:W3CDTF">2023-10-19T04:57:14Z</dcterms:modified>
</cp:coreProperties>
</file>