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5" d="100"/>
          <a:sy n="35" d="100"/>
        </p:scale>
        <p:origin x="43" y="9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4908B-C59D-4C15-9BF2-FB4BDCFD28E5}" type="datetimeFigureOut">
              <a:rPr lang="en-IN" smtClean="0"/>
              <a:t>02-01-2025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54A4C-82F1-4328-9F38-7A3035883E29}" type="slidenum">
              <a:rPr lang="en-IN" smtClean="0"/>
              <a:t>‹#›</a:t>
            </a:fld>
            <a:endParaRPr lang="en-IN"/>
          </a:p>
        </p:txBody>
      </p:sp>
    </p:spTree>
    <p:extLst>
      <p:ext uri="{BB962C8B-B14F-4D97-AF65-F5344CB8AC3E}">
        <p14:creationId xmlns:p14="http://schemas.microsoft.com/office/powerpoint/2010/main" val="171858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405972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205789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2704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34411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900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242804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25512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17898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65200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E1952-E090-44BB-B672-825B305AF5FB}"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115678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E1952-E090-44BB-B672-825B305AF5FB}"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26233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E1952-E090-44BB-B672-825B305AF5FB}" type="datetimeFigureOut">
              <a:rPr lang="en-IN" smtClean="0"/>
              <a:t>02-01-2025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329597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EE1952-E090-44BB-B672-825B305AF5FB}" type="datetimeFigureOut">
              <a:rPr lang="en-IN" smtClean="0"/>
              <a:t>02-01-2025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92956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E1952-E090-44BB-B672-825B305AF5FB}" type="datetimeFigureOut">
              <a:rPr lang="en-IN" smtClean="0"/>
              <a:t>02-01-2025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369823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E1952-E090-44BB-B672-825B305AF5FB}"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198902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E1952-E090-44BB-B672-825B305AF5FB}"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FBDD3-023E-4523-82F3-DE77D2F794E2}" type="slidenum">
              <a:rPr lang="en-IN" smtClean="0"/>
              <a:t>‹#›</a:t>
            </a:fld>
            <a:endParaRPr lang="en-IN"/>
          </a:p>
        </p:txBody>
      </p:sp>
    </p:spTree>
    <p:extLst>
      <p:ext uri="{BB962C8B-B14F-4D97-AF65-F5344CB8AC3E}">
        <p14:creationId xmlns:p14="http://schemas.microsoft.com/office/powerpoint/2010/main" val="248816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EE1952-E090-44BB-B672-825B305AF5FB}" type="datetimeFigureOut">
              <a:rPr lang="en-IN" smtClean="0"/>
              <a:t>02-01-2025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5FBDD3-023E-4523-82F3-DE77D2F794E2}" type="slidenum">
              <a:rPr lang="en-IN" smtClean="0"/>
              <a:t>‹#›</a:t>
            </a:fld>
            <a:endParaRPr lang="en-IN"/>
          </a:p>
        </p:txBody>
      </p:sp>
    </p:spTree>
    <p:extLst>
      <p:ext uri="{BB962C8B-B14F-4D97-AF65-F5344CB8AC3E}">
        <p14:creationId xmlns:p14="http://schemas.microsoft.com/office/powerpoint/2010/main" val="3265294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2457-C168-5C4C-51F4-1C11C41BCAC8}"/>
              </a:ext>
            </a:extLst>
          </p:cNvPr>
          <p:cNvSpPr>
            <a:spLocks noGrp="1"/>
          </p:cNvSpPr>
          <p:nvPr>
            <p:ph type="ctrTitle"/>
          </p:nvPr>
        </p:nvSpPr>
        <p:spPr/>
        <p:txBody>
          <a:bodyPr/>
          <a:lstStyle/>
          <a:p>
            <a:r>
              <a:rPr lang="en-IN" dirty="0"/>
              <a:t>SQL CAPSTONE PROJECT PRESENTATION </a:t>
            </a:r>
          </a:p>
        </p:txBody>
      </p:sp>
      <p:sp>
        <p:nvSpPr>
          <p:cNvPr id="3" name="Subtitle 2">
            <a:extLst>
              <a:ext uri="{FF2B5EF4-FFF2-40B4-BE49-F238E27FC236}">
                <a16:creationId xmlns:a16="http://schemas.microsoft.com/office/drawing/2014/main" id="{F196F4ED-44BE-258E-C1D8-68F8B3000545}"/>
              </a:ext>
            </a:extLst>
          </p:cNvPr>
          <p:cNvSpPr>
            <a:spLocks noGrp="1"/>
          </p:cNvSpPr>
          <p:nvPr>
            <p:ph type="subTitle" idx="1"/>
          </p:nvPr>
        </p:nvSpPr>
        <p:spPr/>
        <p:txBody>
          <a:bodyPr/>
          <a:lstStyle/>
          <a:p>
            <a:r>
              <a:rPr lang="en-IN" dirty="0"/>
              <a:t>K.SAISRIKAR</a:t>
            </a:r>
          </a:p>
          <a:p>
            <a:r>
              <a:rPr lang="en-IN" b="0" i="0" dirty="0">
                <a:solidFill>
                  <a:srgbClr val="6C6E7B"/>
                </a:solidFill>
                <a:effectLst/>
                <a:latin typeface="SofiaPro"/>
              </a:rPr>
              <a:t>S9558</a:t>
            </a:r>
            <a:endParaRPr lang="en-IN" dirty="0"/>
          </a:p>
        </p:txBody>
      </p:sp>
    </p:spTree>
    <p:extLst>
      <p:ext uri="{BB962C8B-B14F-4D97-AF65-F5344CB8AC3E}">
        <p14:creationId xmlns:p14="http://schemas.microsoft.com/office/powerpoint/2010/main" val="3866431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44F8D-4228-DFD5-3DFA-C83ABFEAAD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FF0829-0B66-0A6B-8725-0496D52B20D6}"/>
              </a:ext>
            </a:extLst>
          </p:cNvPr>
          <p:cNvSpPr txBox="1"/>
          <p:nvPr/>
        </p:nvSpPr>
        <p:spPr>
          <a:xfrm>
            <a:off x="180473" y="264512"/>
            <a:ext cx="7635469" cy="400110"/>
          </a:xfrm>
          <a:prstGeom prst="rect">
            <a:avLst/>
          </a:prstGeom>
          <a:noFill/>
        </p:spPr>
        <p:txBody>
          <a:bodyPr wrap="square">
            <a:spAutoFit/>
          </a:bodyPr>
          <a:lstStyle/>
          <a:p>
            <a:r>
              <a:rPr lang="en-US" sz="2000" b="1" dirty="0"/>
              <a:t>7. In which month did the cost of goods sold reach its peak? </a:t>
            </a:r>
            <a:endParaRPr lang="en-IN" sz="2000" b="1" dirty="0"/>
          </a:p>
        </p:txBody>
      </p:sp>
      <p:sp>
        <p:nvSpPr>
          <p:cNvPr id="5" name="TextBox 4">
            <a:extLst>
              <a:ext uri="{FF2B5EF4-FFF2-40B4-BE49-F238E27FC236}">
                <a16:creationId xmlns:a16="http://schemas.microsoft.com/office/drawing/2014/main" id="{36F91C5D-5F1B-DD3A-4BC6-9A199323F508}"/>
              </a:ext>
            </a:extLst>
          </p:cNvPr>
          <p:cNvSpPr txBox="1"/>
          <p:nvPr/>
        </p:nvSpPr>
        <p:spPr>
          <a:xfrm>
            <a:off x="372980" y="785336"/>
            <a:ext cx="4634449" cy="2031325"/>
          </a:xfrm>
          <a:prstGeom prst="rect">
            <a:avLst/>
          </a:prstGeom>
          <a:noFill/>
        </p:spPr>
        <p:txBody>
          <a:bodyPr wrap="square">
            <a:spAutoFit/>
          </a:bodyPr>
          <a:lstStyle/>
          <a:p>
            <a:r>
              <a:rPr lang="en-US" dirty="0"/>
              <a:t>SELECT 	</a:t>
            </a:r>
          </a:p>
          <a:p>
            <a:r>
              <a:rPr lang="en-US" dirty="0"/>
              <a:t>	</a:t>
            </a:r>
            <a:r>
              <a:rPr lang="en-US" dirty="0" err="1"/>
              <a:t>monthname</a:t>
            </a:r>
            <a:r>
              <a:rPr lang="en-US" dirty="0"/>
              <a:t>(date) AS Month , s	um(cogs) AS </a:t>
            </a:r>
            <a:r>
              <a:rPr lang="en-US" dirty="0" err="1"/>
              <a:t>Cost_Of_Goods_Sold</a:t>
            </a:r>
            <a:r>
              <a:rPr lang="en-US" dirty="0"/>
              <a:t>			FROM </a:t>
            </a:r>
            <a:r>
              <a:rPr lang="en-US" dirty="0" err="1"/>
              <a:t>amazondata</a:t>
            </a:r>
            <a:r>
              <a:rPr lang="en-US" dirty="0"/>
              <a:t>    </a:t>
            </a:r>
          </a:p>
          <a:p>
            <a:r>
              <a:rPr lang="en-US" dirty="0"/>
              <a:t>	GROUP BY Month   </a:t>
            </a:r>
          </a:p>
          <a:p>
            <a:r>
              <a:rPr lang="en-US" dirty="0"/>
              <a:t>	ORDER BY </a:t>
            </a:r>
            <a:r>
              <a:rPr lang="en-US" dirty="0" err="1"/>
              <a:t>Cost_Of_Goods_Sold</a:t>
            </a:r>
            <a:r>
              <a:rPr lang="en-US" dirty="0"/>
              <a:t> DESC             	LIMIT 1;</a:t>
            </a:r>
            <a:endParaRPr lang="en-IN" dirty="0"/>
          </a:p>
        </p:txBody>
      </p:sp>
      <p:sp>
        <p:nvSpPr>
          <p:cNvPr id="9" name="TextBox 8">
            <a:extLst>
              <a:ext uri="{FF2B5EF4-FFF2-40B4-BE49-F238E27FC236}">
                <a16:creationId xmlns:a16="http://schemas.microsoft.com/office/drawing/2014/main" id="{C81104F5-D94E-2655-2964-7E5D8551D071}"/>
              </a:ext>
            </a:extLst>
          </p:cNvPr>
          <p:cNvSpPr txBox="1"/>
          <p:nvPr/>
        </p:nvSpPr>
        <p:spPr>
          <a:xfrm>
            <a:off x="372979" y="3429000"/>
            <a:ext cx="7051077" cy="400110"/>
          </a:xfrm>
          <a:prstGeom prst="rect">
            <a:avLst/>
          </a:prstGeom>
          <a:noFill/>
        </p:spPr>
        <p:txBody>
          <a:bodyPr wrap="square">
            <a:spAutoFit/>
          </a:bodyPr>
          <a:lstStyle/>
          <a:p>
            <a:r>
              <a:rPr lang="en-US" sz="2000" dirty="0"/>
              <a:t>-- 8.Which product line generated the highest revenue? </a:t>
            </a:r>
            <a:endParaRPr lang="en-IN" sz="2000" dirty="0"/>
          </a:p>
        </p:txBody>
      </p:sp>
      <p:sp>
        <p:nvSpPr>
          <p:cNvPr id="11" name="TextBox 10">
            <a:extLst>
              <a:ext uri="{FF2B5EF4-FFF2-40B4-BE49-F238E27FC236}">
                <a16:creationId xmlns:a16="http://schemas.microsoft.com/office/drawing/2014/main" id="{87B59FE7-8548-60A7-A0BC-34097618456E}"/>
              </a:ext>
            </a:extLst>
          </p:cNvPr>
          <p:cNvSpPr txBox="1"/>
          <p:nvPr/>
        </p:nvSpPr>
        <p:spPr>
          <a:xfrm>
            <a:off x="533400" y="4129019"/>
            <a:ext cx="6104020" cy="2031325"/>
          </a:xfrm>
          <a:prstGeom prst="rect">
            <a:avLst/>
          </a:prstGeom>
          <a:noFill/>
        </p:spPr>
        <p:txBody>
          <a:bodyPr wrap="square">
            <a:spAutoFit/>
          </a:bodyPr>
          <a:lstStyle/>
          <a:p>
            <a:r>
              <a:rPr lang="en-US" dirty="0"/>
              <a:t>SELECT  	</a:t>
            </a:r>
          </a:p>
          <a:p>
            <a:r>
              <a:rPr lang="en-US" dirty="0"/>
              <a:t>	</a:t>
            </a:r>
            <a:r>
              <a:rPr lang="en-US" dirty="0" err="1"/>
              <a:t>product_line,sum</a:t>
            </a:r>
            <a:r>
              <a:rPr lang="en-US" dirty="0"/>
              <a:t>(total) AS </a:t>
            </a:r>
            <a:r>
              <a:rPr lang="en-US" dirty="0" err="1"/>
              <a:t>Total_sales</a:t>
            </a:r>
            <a:r>
              <a:rPr lang="en-US" dirty="0"/>
              <a:t>,  rank() 	over(order by sum(total) desc) as 	</a:t>
            </a:r>
            <a:r>
              <a:rPr lang="en-US" dirty="0" err="1"/>
              <a:t>Rank_By_Highest_Revenue</a:t>
            </a:r>
            <a:r>
              <a:rPr lang="en-US" dirty="0"/>
              <a:t>	</a:t>
            </a:r>
          </a:p>
          <a:p>
            <a:r>
              <a:rPr lang="en-US" dirty="0"/>
              <a:t>	FROM AMAZONDATA </a:t>
            </a:r>
          </a:p>
          <a:p>
            <a:r>
              <a:rPr lang="en-US" dirty="0"/>
              <a:t>	GROUP BY </a:t>
            </a:r>
            <a:r>
              <a:rPr lang="en-US" dirty="0" err="1"/>
              <a:t>product_line</a:t>
            </a:r>
            <a:r>
              <a:rPr lang="en-US" dirty="0"/>
              <a:t>  </a:t>
            </a:r>
          </a:p>
          <a:p>
            <a:r>
              <a:rPr lang="en-US" dirty="0"/>
              <a:t>	ORDER BY </a:t>
            </a:r>
            <a:r>
              <a:rPr lang="en-US" dirty="0" err="1"/>
              <a:t>Total_sales</a:t>
            </a:r>
            <a:r>
              <a:rPr lang="en-US" dirty="0"/>
              <a:t> desc ;</a:t>
            </a:r>
            <a:endParaRPr lang="en-IN" dirty="0"/>
          </a:p>
        </p:txBody>
      </p:sp>
      <p:pic>
        <p:nvPicPr>
          <p:cNvPr id="4" name="Picture 3">
            <a:extLst>
              <a:ext uri="{FF2B5EF4-FFF2-40B4-BE49-F238E27FC236}">
                <a16:creationId xmlns:a16="http://schemas.microsoft.com/office/drawing/2014/main" id="{C0D0C791-E7BE-5CF2-A62B-023B883473D6}"/>
              </a:ext>
            </a:extLst>
          </p:cNvPr>
          <p:cNvPicPr>
            <a:picLocks noChangeAspect="1"/>
          </p:cNvPicPr>
          <p:nvPr/>
        </p:nvPicPr>
        <p:blipFill>
          <a:blip r:embed="rId2"/>
          <a:stretch>
            <a:fillRect/>
          </a:stretch>
        </p:blipFill>
        <p:spPr>
          <a:xfrm>
            <a:off x="5026335" y="1040092"/>
            <a:ext cx="4634449" cy="1743318"/>
          </a:xfrm>
          <a:prstGeom prst="rect">
            <a:avLst/>
          </a:prstGeom>
        </p:spPr>
      </p:pic>
      <p:pic>
        <p:nvPicPr>
          <p:cNvPr id="8" name="Picture 7">
            <a:extLst>
              <a:ext uri="{FF2B5EF4-FFF2-40B4-BE49-F238E27FC236}">
                <a16:creationId xmlns:a16="http://schemas.microsoft.com/office/drawing/2014/main" id="{9EC1A8B6-D582-E8E9-B374-DC7AB3F4E1CE}"/>
              </a:ext>
            </a:extLst>
          </p:cNvPr>
          <p:cNvPicPr>
            <a:picLocks noChangeAspect="1"/>
          </p:cNvPicPr>
          <p:nvPr/>
        </p:nvPicPr>
        <p:blipFill>
          <a:blip r:embed="rId3"/>
          <a:stretch>
            <a:fillRect/>
          </a:stretch>
        </p:blipFill>
        <p:spPr>
          <a:xfrm>
            <a:off x="6637420" y="4441449"/>
            <a:ext cx="4634449" cy="1838582"/>
          </a:xfrm>
          <a:prstGeom prst="rect">
            <a:avLst/>
          </a:prstGeom>
        </p:spPr>
      </p:pic>
    </p:spTree>
    <p:extLst>
      <p:ext uri="{BB962C8B-B14F-4D97-AF65-F5344CB8AC3E}">
        <p14:creationId xmlns:p14="http://schemas.microsoft.com/office/powerpoint/2010/main" val="43316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65C5-0F18-81FA-E51B-107F66895F42}"/>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82F5C2AC-EBAD-0AF7-0EA8-BD91DD05F3D6}"/>
              </a:ext>
            </a:extLst>
          </p:cNvPr>
          <p:cNvSpPr>
            <a:spLocks noGrp="1"/>
          </p:cNvSpPr>
          <p:nvPr>
            <p:ph idx="1"/>
          </p:nvPr>
        </p:nvSpPr>
        <p:spPr/>
        <p:txBody>
          <a:bodyPr/>
          <a:lstStyle/>
          <a:p>
            <a:r>
              <a:rPr lang="en-US" b="0" i="0" dirty="0">
                <a:solidFill>
                  <a:srgbClr val="002246"/>
                </a:solidFill>
                <a:effectLst/>
                <a:latin typeface="SofiaPro"/>
              </a:rPr>
              <a:t>This dataset contains sales transactions from three different branches of Amazon, respectively located in Mandalay, Yangon and Naypyitaw. The data contains 17 columns and 1000 rows</a:t>
            </a:r>
          </a:p>
          <a:p>
            <a:r>
              <a:rPr lang="en-IN" dirty="0">
                <a:solidFill>
                  <a:srgbClr val="002246"/>
                </a:solidFill>
                <a:latin typeface="SofiaPro"/>
              </a:rPr>
              <a:t>Column names </a:t>
            </a:r>
          </a:p>
          <a:p>
            <a:r>
              <a:rPr lang="en-IN" b="0" i="0" dirty="0" err="1">
                <a:solidFill>
                  <a:srgbClr val="002246"/>
                </a:solidFill>
                <a:effectLst/>
                <a:latin typeface="SofiaPro"/>
              </a:rPr>
              <a:t>invoice_id</a:t>
            </a:r>
            <a:r>
              <a:rPr lang="en-IN" b="0" i="0" dirty="0">
                <a:solidFill>
                  <a:srgbClr val="002246"/>
                </a:solidFill>
                <a:effectLst/>
                <a:latin typeface="SofiaPro"/>
              </a:rPr>
              <a:t>, branch, city, </a:t>
            </a:r>
            <a:r>
              <a:rPr lang="en-IN" b="0" i="0" dirty="0" err="1">
                <a:solidFill>
                  <a:srgbClr val="002246"/>
                </a:solidFill>
                <a:effectLst/>
                <a:latin typeface="SofiaPro"/>
              </a:rPr>
              <a:t>customer_type</a:t>
            </a:r>
            <a:r>
              <a:rPr lang="en-IN" b="0" i="0" dirty="0">
                <a:solidFill>
                  <a:srgbClr val="002246"/>
                </a:solidFill>
                <a:effectLst/>
                <a:latin typeface="SofiaPro"/>
              </a:rPr>
              <a:t>, gender, </a:t>
            </a:r>
            <a:r>
              <a:rPr lang="en-IN" b="0" i="0" dirty="0" err="1">
                <a:solidFill>
                  <a:srgbClr val="002246"/>
                </a:solidFill>
                <a:effectLst/>
                <a:latin typeface="SofiaPro"/>
              </a:rPr>
              <a:t>product_line</a:t>
            </a:r>
            <a:r>
              <a:rPr lang="en-IN" b="0" i="0" dirty="0">
                <a:solidFill>
                  <a:srgbClr val="002246"/>
                </a:solidFill>
                <a:effectLst/>
                <a:latin typeface="SofiaPro"/>
              </a:rPr>
              <a:t>, </a:t>
            </a:r>
            <a:r>
              <a:rPr lang="en-IN" b="0" i="0" dirty="0" err="1">
                <a:solidFill>
                  <a:srgbClr val="002246"/>
                </a:solidFill>
                <a:effectLst/>
                <a:latin typeface="SofiaPro"/>
              </a:rPr>
              <a:t>unit_price</a:t>
            </a:r>
            <a:r>
              <a:rPr lang="en-IN" b="0" i="0" dirty="0">
                <a:solidFill>
                  <a:srgbClr val="002246"/>
                </a:solidFill>
                <a:effectLst/>
                <a:latin typeface="SofiaPro"/>
              </a:rPr>
              <a:t>, quantity</a:t>
            </a:r>
          </a:p>
          <a:p>
            <a:r>
              <a:rPr lang="en-IN" b="0" i="0" dirty="0">
                <a:solidFill>
                  <a:srgbClr val="002246"/>
                </a:solidFill>
                <a:effectLst/>
                <a:latin typeface="SofiaPro"/>
              </a:rPr>
              <a:t>VAT</a:t>
            </a:r>
            <a:r>
              <a:rPr lang="en-IN" dirty="0">
                <a:solidFill>
                  <a:srgbClr val="002246"/>
                </a:solidFill>
                <a:latin typeface="SofiaPro"/>
              </a:rPr>
              <a:t>,</a:t>
            </a:r>
            <a:r>
              <a:rPr lang="en-IN" b="0" i="0" dirty="0">
                <a:solidFill>
                  <a:srgbClr val="002246"/>
                </a:solidFill>
                <a:effectLst/>
                <a:latin typeface="SofiaPro"/>
              </a:rPr>
              <a:t> total</a:t>
            </a:r>
            <a:r>
              <a:rPr lang="en-IN" dirty="0">
                <a:solidFill>
                  <a:srgbClr val="002246"/>
                </a:solidFill>
                <a:latin typeface="SofiaPro"/>
              </a:rPr>
              <a:t>,</a:t>
            </a:r>
            <a:r>
              <a:rPr lang="en-IN" b="0" i="0" dirty="0">
                <a:solidFill>
                  <a:srgbClr val="002246"/>
                </a:solidFill>
                <a:effectLst/>
                <a:latin typeface="SofiaPro"/>
              </a:rPr>
              <a:t> date</a:t>
            </a:r>
            <a:r>
              <a:rPr lang="en-IN" dirty="0">
                <a:solidFill>
                  <a:srgbClr val="002246"/>
                </a:solidFill>
                <a:latin typeface="SofiaPro"/>
              </a:rPr>
              <a:t>,</a:t>
            </a:r>
            <a:r>
              <a:rPr lang="en-IN" b="0" i="0" dirty="0">
                <a:solidFill>
                  <a:srgbClr val="002246"/>
                </a:solidFill>
                <a:effectLst/>
                <a:latin typeface="SofiaPro"/>
              </a:rPr>
              <a:t> time</a:t>
            </a:r>
            <a:r>
              <a:rPr lang="en-IN" dirty="0">
                <a:solidFill>
                  <a:srgbClr val="002246"/>
                </a:solidFill>
                <a:latin typeface="SofiaPro"/>
              </a:rPr>
              <a:t>,</a:t>
            </a:r>
            <a:r>
              <a:rPr lang="en-IN" b="0" i="0" dirty="0">
                <a:solidFill>
                  <a:srgbClr val="002246"/>
                </a:solidFill>
                <a:effectLst/>
                <a:latin typeface="SofiaPro"/>
              </a:rPr>
              <a:t> </a:t>
            </a:r>
            <a:r>
              <a:rPr lang="en-IN" b="0" i="0" dirty="0" err="1">
                <a:solidFill>
                  <a:srgbClr val="002246"/>
                </a:solidFill>
                <a:effectLst/>
                <a:latin typeface="SofiaPro"/>
              </a:rPr>
              <a:t>payment_method</a:t>
            </a:r>
            <a:r>
              <a:rPr lang="en-IN" dirty="0">
                <a:solidFill>
                  <a:srgbClr val="002246"/>
                </a:solidFill>
                <a:latin typeface="SofiaPro"/>
              </a:rPr>
              <a:t>,</a:t>
            </a:r>
            <a:r>
              <a:rPr lang="en-IN" b="0" i="0" dirty="0">
                <a:solidFill>
                  <a:srgbClr val="002246"/>
                </a:solidFill>
                <a:effectLst/>
                <a:latin typeface="SofiaPro"/>
              </a:rPr>
              <a:t> cogs</a:t>
            </a:r>
            <a:r>
              <a:rPr lang="en-IN" dirty="0">
                <a:solidFill>
                  <a:srgbClr val="002246"/>
                </a:solidFill>
                <a:latin typeface="SofiaPro"/>
              </a:rPr>
              <a:t>,</a:t>
            </a:r>
            <a:r>
              <a:rPr lang="en-IN" b="0" i="0" dirty="0">
                <a:solidFill>
                  <a:srgbClr val="002246"/>
                </a:solidFill>
                <a:effectLst/>
                <a:latin typeface="SofiaPro"/>
              </a:rPr>
              <a:t> </a:t>
            </a:r>
            <a:r>
              <a:rPr lang="en-IN" b="0" i="0" dirty="0" err="1">
                <a:solidFill>
                  <a:srgbClr val="002246"/>
                </a:solidFill>
                <a:effectLst/>
                <a:latin typeface="SofiaPro"/>
              </a:rPr>
              <a:t>gross_margin_percentage</a:t>
            </a:r>
            <a:r>
              <a:rPr lang="en-IN" dirty="0">
                <a:solidFill>
                  <a:srgbClr val="002246"/>
                </a:solidFill>
                <a:latin typeface="SofiaPro"/>
              </a:rPr>
              <a:t>,</a:t>
            </a:r>
            <a:r>
              <a:rPr lang="en-IN" b="0" i="0" dirty="0">
                <a:solidFill>
                  <a:srgbClr val="002246"/>
                </a:solidFill>
                <a:effectLst/>
                <a:latin typeface="SofiaPro"/>
              </a:rPr>
              <a:t> </a:t>
            </a:r>
            <a:r>
              <a:rPr lang="en-IN" b="0" i="0" dirty="0" err="1">
                <a:solidFill>
                  <a:srgbClr val="002246"/>
                </a:solidFill>
                <a:effectLst/>
                <a:latin typeface="SofiaPro"/>
              </a:rPr>
              <a:t>gross_income</a:t>
            </a:r>
            <a:r>
              <a:rPr lang="en-IN" dirty="0">
                <a:solidFill>
                  <a:srgbClr val="002246"/>
                </a:solidFill>
                <a:latin typeface="SofiaPro"/>
              </a:rPr>
              <a:t>,</a:t>
            </a:r>
            <a:r>
              <a:rPr lang="en-IN" b="0" i="0" dirty="0">
                <a:solidFill>
                  <a:srgbClr val="002246"/>
                </a:solidFill>
                <a:effectLst/>
                <a:latin typeface="SofiaPro"/>
              </a:rPr>
              <a:t> rating</a:t>
            </a:r>
            <a:endParaRPr lang="en-IN" dirty="0"/>
          </a:p>
        </p:txBody>
      </p:sp>
    </p:spTree>
    <p:extLst>
      <p:ext uri="{BB962C8B-B14F-4D97-AF65-F5344CB8AC3E}">
        <p14:creationId xmlns:p14="http://schemas.microsoft.com/office/powerpoint/2010/main" val="260283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4564-4264-6AE3-1C60-AC0172B2C7A5}"/>
              </a:ext>
            </a:extLst>
          </p:cNvPr>
          <p:cNvSpPr>
            <a:spLocks noGrp="1"/>
          </p:cNvSpPr>
          <p:nvPr>
            <p:ph type="title"/>
          </p:nvPr>
        </p:nvSpPr>
        <p:spPr/>
        <p:txBody>
          <a:bodyPr/>
          <a:lstStyle/>
          <a:p>
            <a:r>
              <a:rPr lang="en-IN" b="1" dirty="0">
                <a:solidFill>
                  <a:srgbClr val="002246"/>
                </a:solidFill>
                <a:latin typeface="SofiaPro"/>
              </a:rPr>
              <a:t>ANALYSIS LIST</a:t>
            </a:r>
            <a:endParaRPr lang="en-IN" dirty="0"/>
          </a:p>
        </p:txBody>
      </p:sp>
      <p:sp>
        <p:nvSpPr>
          <p:cNvPr id="3" name="Content Placeholder 2">
            <a:extLst>
              <a:ext uri="{FF2B5EF4-FFF2-40B4-BE49-F238E27FC236}">
                <a16:creationId xmlns:a16="http://schemas.microsoft.com/office/drawing/2014/main" id="{A2605734-1AF3-48E2-4DDE-24B50F096846}"/>
              </a:ext>
            </a:extLst>
          </p:cNvPr>
          <p:cNvSpPr>
            <a:spLocks noGrp="1"/>
          </p:cNvSpPr>
          <p:nvPr>
            <p:ph idx="1"/>
          </p:nvPr>
        </p:nvSpPr>
        <p:spPr/>
        <p:txBody>
          <a:bodyPr>
            <a:normAutofit fontScale="92500" lnSpcReduction="10000"/>
          </a:bodyPr>
          <a:lstStyle/>
          <a:p>
            <a:pPr algn="l" rtl="0" fontAlgn="base">
              <a:spcAft>
                <a:spcPts val="1200"/>
              </a:spcAft>
              <a:buFont typeface="+mj-lt"/>
              <a:buAutoNum type="arabicPeriod"/>
            </a:pPr>
            <a:r>
              <a:rPr lang="en-IN" dirty="0"/>
              <a:t>1.</a:t>
            </a:r>
            <a:r>
              <a:rPr lang="en-US" b="1" i="0" dirty="0">
                <a:solidFill>
                  <a:srgbClr val="002246"/>
                </a:solidFill>
                <a:effectLst/>
                <a:latin typeface="SofiaPro"/>
              </a:rPr>
              <a:t> Product Analysis</a:t>
            </a:r>
            <a:endParaRPr lang="en-US" b="0" i="0" dirty="0">
              <a:solidFill>
                <a:srgbClr val="002246"/>
              </a:solidFill>
              <a:effectLst/>
              <a:latin typeface="SofiaPro"/>
            </a:endParaRPr>
          </a:p>
          <a:p>
            <a:pPr algn="l" rtl="0">
              <a:spcAft>
                <a:spcPts val="1200"/>
              </a:spcAft>
            </a:pPr>
            <a:r>
              <a:rPr lang="en-US" b="0" i="0" dirty="0">
                <a:solidFill>
                  <a:srgbClr val="002246"/>
                </a:solidFill>
                <a:effectLst/>
                <a:latin typeface="SofiaPro"/>
              </a:rPr>
              <a:t>Conduct analysis on the data to understand the different product lines, the products lines performing best and the product lines that need to be improved.</a:t>
            </a:r>
          </a:p>
          <a:p>
            <a:pPr marL="0" algn="l" rtl="0" fontAlgn="base">
              <a:spcAft>
                <a:spcPts val="1200"/>
              </a:spcAft>
              <a:buFont typeface="+mj-lt"/>
              <a:buAutoNum type="arabicPeriod" startAt="2"/>
            </a:pPr>
            <a:r>
              <a:rPr lang="en-IN" dirty="0"/>
              <a:t>2.</a:t>
            </a:r>
            <a:r>
              <a:rPr lang="en-US" b="1" i="0" dirty="0">
                <a:solidFill>
                  <a:srgbClr val="002246"/>
                </a:solidFill>
                <a:effectLst/>
                <a:latin typeface="SofiaPro"/>
              </a:rPr>
              <a:t> Sales Analysis</a:t>
            </a:r>
            <a:endParaRPr lang="en-US" b="0" i="0" dirty="0">
              <a:solidFill>
                <a:srgbClr val="002246"/>
              </a:solidFill>
              <a:effectLst/>
              <a:latin typeface="SofiaPro"/>
            </a:endParaRPr>
          </a:p>
          <a:p>
            <a:pPr marL="0" algn="l" rtl="0"/>
            <a:r>
              <a:rPr lang="en-US" b="0" i="0" dirty="0">
                <a:solidFill>
                  <a:srgbClr val="002246"/>
                </a:solidFill>
                <a:effectLst/>
                <a:latin typeface="SofiaPro"/>
              </a:rPr>
              <a:t>This analysis aims to answer the question of the sales trends of product. The result of this can help us measure the effectiveness of each sales strategy the business applies and what modifications are needed to gain more sales.</a:t>
            </a:r>
          </a:p>
          <a:p>
            <a:pPr algn="l" rtl="0" fontAlgn="base">
              <a:spcAft>
                <a:spcPts val="1200"/>
              </a:spcAft>
              <a:buFont typeface="+mj-lt"/>
              <a:buAutoNum type="arabicPeriod" startAt="3"/>
            </a:pPr>
            <a:r>
              <a:rPr lang="en-US" dirty="0">
                <a:solidFill>
                  <a:srgbClr val="002246"/>
                </a:solidFill>
                <a:latin typeface="SofiaPro"/>
              </a:rPr>
              <a:t>3.</a:t>
            </a:r>
            <a:r>
              <a:rPr lang="en-US" b="1" i="0" dirty="0">
                <a:solidFill>
                  <a:srgbClr val="002246"/>
                </a:solidFill>
                <a:effectLst/>
                <a:latin typeface="SofiaPro"/>
              </a:rPr>
              <a:t> Customer Analysis</a:t>
            </a:r>
            <a:endParaRPr lang="en-US" b="0" i="0" dirty="0">
              <a:solidFill>
                <a:srgbClr val="002246"/>
              </a:solidFill>
              <a:effectLst/>
              <a:latin typeface="SofiaPro"/>
            </a:endParaRPr>
          </a:p>
          <a:p>
            <a:pPr algn="l" rtl="0">
              <a:spcAft>
                <a:spcPts val="1200"/>
              </a:spcAft>
            </a:pPr>
            <a:r>
              <a:rPr lang="en-US" b="0" i="0" dirty="0">
                <a:solidFill>
                  <a:srgbClr val="002246"/>
                </a:solidFill>
                <a:effectLst/>
                <a:latin typeface="SofiaPro"/>
              </a:rPr>
              <a:t>This analysis aims to uncover the different customer segments, purchase trends and the profitability of each customer segment.</a:t>
            </a:r>
          </a:p>
          <a:p>
            <a:pPr marL="0" algn="l" rtl="0"/>
            <a:endParaRPr lang="en-US" b="0" i="0" dirty="0">
              <a:solidFill>
                <a:srgbClr val="002246"/>
              </a:solidFill>
              <a:effectLst/>
              <a:latin typeface="SofiaPro"/>
            </a:endParaRPr>
          </a:p>
          <a:p>
            <a:endParaRPr lang="en-IN" dirty="0"/>
          </a:p>
        </p:txBody>
      </p:sp>
    </p:spTree>
    <p:extLst>
      <p:ext uri="{BB962C8B-B14F-4D97-AF65-F5344CB8AC3E}">
        <p14:creationId xmlns:p14="http://schemas.microsoft.com/office/powerpoint/2010/main" val="170269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7960-600E-C6D4-AD9F-8FAA6C60599C}"/>
              </a:ext>
            </a:extLst>
          </p:cNvPr>
          <p:cNvSpPr>
            <a:spLocks noGrp="1"/>
          </p:cNvSpPr>
          <p:nvPr>
            <p:ph type="title"/>
          </p:nvPr>
        </p:nvSpPr>
        <p:spPr/>
        <p:txBody>
          <a:bodyPr/>
          <a:lstStyle/>
          <a:p>
            <a:r>
              <a:rPr lang="en-IN" dirty="0"/>
              <a:t>APPROACH USED</a:t>
            </a:r>
          </a:p>
        </p:txBody>
      </p:sp>
      <p:sp>
        <p:nvSpPr>
          <p:cNvPr id="3" name="Content Placeholder 2">
            <a:extLst>
              <a:ext uri="{FF2B5EF4-FFF2-40B4-BE49-F238E27FC236}">
                <a16:creationId xmlns:a16="http://schemas.microsoft.com/office/drawing/2014/main" id="{B19ABD35-1D7C-B6D7-90CB-DB8F98633FD7}"/>
              </a:ext>
            </a:extLst>
          </p:cNvPr>
          <p:cNvSpPr>
            <a:spLocks noGrp="1"/>
          </p:cNvSpPr>
          <p:nvPr>
            <p:ph idx="1"/>
          </p:nvPr>
        </p:nvSpPr>
        <p:spPr/>
        <p:txBody>
          <a:bodyPr>
            <a:normAutofit lnSpcReduction="10000"/>
          </a:bodyPr>
          <a:lstStyle/>
          <a:p>
            <a:pPr algn="l" rtl="0" fontAlgn="base">
              <a:buFont typeface="+mj-lt"/>
              <a:buAutoNum type="arabicPeriod"/>
            </a:pPr>
            <a:r>
              <a:rPr lang="en-IN" dirty="0"/>
              <a:t>1.</a:t>
            </a:r>
            <a:r>
              <a:rPr lang="en-US" b="1" i="0" dirty="0">
                <a:solidFill>
                  <a:srgbClr val="002246"/>
                </a:solidFill>
                <a:effectLst/>
                <a:latin typeface="SofiaPro"/>
              </a:rPr>
              <a:t> Data Wrangling:</a:t>
            </a:r>
            <a:r>
              <a:rPr lang="en-US" b="0" i="0" dirty="0">
                <a:solidFill>
                  <a:srgbClr val="002246"/>
                </a:solidFill>
                <a:effectLst/>
                <a:latin typeface="SofiaPro"/>
              </a:rPr>
              <a:t> This is the first step where inspection of data is done to make sure NULL values and missing values are detected and data replacement methods are used to replace missing or NULL values.</a:t>
            </a:r>
          </a:p>
          <a:p>
            <a:pPr algn="l" rtl="0" fontAlgn="base">
              <a:buFont typeface="+mj-lt"/>
              <a:buAutoNum type="arabicPeriod"/>
            </a:pPr>
            <a:br>
              <a:rPr lang="en-US" b="0" i="0" dirty="0">
                <a:solidFill>
                  <a:srgbClr val="002246"/>
                </a:solidFill>
                <a:effectLst/>
                <a:latin typeface="SofiaPro"/>
              </a:rPr>
            </a:br>
            <a:r>
              <a:rPr lang="en-US" b="0" i="0" dirty="0">
                <a:solidFill>
                  <a:srgbClr val="002246"/>
                </a:solidFill>
                <a:effectLst/>
                <a:latin typeface="SofiaPro"/>
              </a:rPr>
              <a:t>     Build a database</a:t>
            </a:r>
          </a:p>
          <a:p>
            <a:pPr algn="l" rtl="0" fontAlgn="base">
              <a:buFont typeface="+mj-lt"/>
              <a:buAutoNum type="arabicPeriod"/>
            </a:pPr>
            <a:r>
              <a:rPr lang="en-US" b="0" i="0" dirty="0">
                <a:solidFill>
                  <a:srgbClr val="002246"/>
                </a:solidFill>
                <a:effectLst/>
                <a:latin typeface="SofiaPro"/>
              </a:rPr>
              <a:t>  Create a table and insert the data.</a:t>
            </a:r>
          </a:p>
          <a:p>
            <a:pPr algn="l" rtl="0" fontAlgn="base">
              <a:buFont typeface="+mj-lt"/>
              <a:buAutoNum type="arabicPeriod"/>
            </a:pPr>
            <a:r>
              <a:rPr lang="en-US" b="0" i="0" dirty="0">
                <a:solidFill>
                  <a:srgbClr val="002246"/>
                </a:solidFill>
                <a:effectLst/>
                <a:latin typeface="SofiaPro"/>
              </a:rPr>
              <a:t>  Select columns with null values in them. There are no null values in our database as in creating the tables, we set NOT  NULL for each field, hence null values are filtered out.</a:t>
            </a:r>
            <a:br>
              <a:rPr lang="en-US" b="0" i="0" dirty="0">
                <a:solidFill>
                  <a:srgbClr val="002246"/>
                </a:solidFill>
                <a:effectLst/>
                <a:latin typeface="SofiaPro"/>
              </a:rPr>
            </a:br>
            <a:br>
              <a:rPr lang="en-US" b="0" i="0" dirty="0">
                <a:solidFill>
                  <a:srgbClr val="002246"/>
                </a:solidFill>
                <a:effectLst/>
                <a:latin typeface="SofiaPro"/>
              </a:rPr>
            </a:br>
            <a:endParaRPr lang="en-US" b="0" i="0" dirty="0">
              <a:solidFill>
                <a:srgbClr val="002246"/>
              </a:solidFill>
              <a:effectLst/>
              <a:latin typeface="SofiaPro"/>
            </a:endParaRPr>
          </a:p>
          <a:p>
            <a:br>
              <a:rPr lang="en-US" b="0" i="0" dirty="0">
                <a:solidFill>
                  <a:srgbClr val="002246"/>
                </a:solidFill>
                <a:effectLst/>
                <a:latin typeface="SofiaPro"/>
              </a:rPr>
            </a:br>
            <a:endParaRPr lang="en-IN" dirty="0"/>
          </a:p>
        </p:txBody>
      </p:sp>
    </p:spTree>
    <p:extLst>
      <p:ext uri="{BB962C8B-B14F-4D97-AF65-F5344CB8AC3E}">
        <p14:creationId xmlns:p14="http://schemas.microsoft.com/office/powerpoint/2010/main" val="172093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57E6-08DE-2B84-5B13-EB3E094FB91A}"/>
              </a:ext>
            </a:extLst>
          </p:cNvPr>
          <p:cNvSpPr>
            <a:spLocks noGrp="1"/>
          </p:cNvSpPr>
          <p:nvPr>
            <p:ph type="title"/>
          </p:nvPr>
        </p:nvSpPr>
        <p:spPr/>
        <p:txBody>
          <a:bodyPr/>
          <a:lstStyle/>
          <a:p>
            <a:r>
              <a:rPr lang="en-IN" b="1" i="0" dirty="0">
                <a:solidFill>
                  <a:srgbClr val="002246"/>
                </a:solidFill>
                <a:effectLst/>
                <a:latin typeface="SofiaPro"/>
              </a:rPr>
              <a:t>Feature Engineering:</a:t>
            </a:r>
            <a:endParaRPr lang="en-IN" dirty="0"/>
          </a:p>
        </p:txBody>
      </p:sp>
      <p:sp>
        <p:nvSpPr>
          <p:cNvPr id="3" name="Content Placeholder 2">
            <a:extLst>
              <a:ext uri="{FF2B5EF4-FFF2-40B4-BE49-F238E27FC236}">
                <a16:creationId xmlns:a16="http://schemas.microsoft.com/office/drawing/2014/main" id="{B4BFF61A-0F1A-4067-0082-3C0A441AF066}"/>
              </a:ext>
            </a:extLst>
          </p:cNvPr>
          <p:cNvSpPr>
            <a:spLocks noGrp="1"/>
          </p:cNvSpPr>
          <p:nvPr>
            <p:ph idx="1"/>
          </p:nvPr>
        </p:nvSpPr>
        <p:spPr/>
        <p:txBody>
          <a:bodyPr/>
          <a:lstStyle/>
          <a:p>
            <a:r>
              <a:rPr lang="en-US" b="0" i="0" dirty="0">
                <a:solidFill>
                  <a:srgbClr val="002246"/>
                </a:solidFill>
                <a:effectLst/>
                <a:latin typeface="SofiaPro"/>
              </a:rPr>
              <a:t>This will help us generate some new columns from existing ones.</a:t>
            </a:r>
          </a:p>
          <a:p>
            <a:pPr algn="l" rtl="0"/>
            <a:r>
              <a:rPr lang="en-US" b="0" i="0" dirty="0">
                <a:solidFill>
                  <a:srgbClr val="002246"/>
                </a:solidFill>
                <a:effectLst/>
                <a:latin typeface="SofiaPro"/>
              </a:rPr>
              <a:t>          Add a new column named </a:t>
            </a:r>
            <a:r>
              <a:rPr lang="en-US" b="0" i="0" dirty="0" err="1">
                <a:solidFill>
                  <a:srgbClr val="002246"/>
                </a:solidFill>
                <a:effectLst/>
                <a:latin typeface="SofiaPro"/>
              </a:rPr>
              <a:t>timeofday</a:t>
            </a:r>
            <a:r>
              <a:rPr lang="en-US" b="0" i="0" dirty="0">
                <a:solidFill>
                  <a:srgbClr val="002246"/>
                </a:solidFill>
                <a:effectLst/>
                <a:latin typeface="SofiaPro"/>
              </a:rPr>
              <a:t> to give insight of sales in the Morning, Afternoon and Evening. This will help answer the question on which part of the day most sales are made.</a:t>
            </a:r>
          </a:p>
          <a:p>
            <a:pPr algn="l" rtl="0"/>
            <a:r>
              <a:rPr lang="en-US" b="0" i="0" dirty="0">
                <a:solidFill>
                  <a:srgbClr val="002246"/>
                </a:solidFill>
                <a:effectLst/>
                <a:latin typeface="SofiaPro"/>
              </a:rPr>
              <a:t>      Add a new column named </a:t>
            </a:r>
            <a:r>
              <a:rPr lang="en-US" b="0" i="0" dirty="0" err="1">
                <a:solidFill>
                  <a:srgbClr val="002246"/>
                </a:solidFill>
                <a:effectLst/>
                <a:latin typeface="SofiaPro"/>
              </a:rPr>
              <a:t>dayname</a:t>
            </a:r>
            <a:r>
              <a:rPr lang="en-US" b="0" i="0" dirty="0">
                <a:solidFill>
                  <a:srgbClr val="002246"/>
                </a:solidFill>
                <a:effectLst/>
                <a:latin typeface="SofiaPro"/>
              </a:rPr>
              <a:t> that contains the extracted days of the week on which the given transaction took place (Mon, Tue, Wed, </a:t>
            </a:r>
            <a:r>
              <a:rPr lang="en-US" b="0" i="0" dirty="0" err="1">
                <a:solidFill>
                  <a:srgbClr val="002246"/>
                </a:solidFill>
                <a:effectLst/>
                <a:latin typeface="SofiaPro"/>
              </a:rPr>
              <a:t>Thur</a:t>
            </a:r>
            <a:r>
              <a:rPr lang="en-US" b="0" i="0" dirty="0">
                <a:solidFill>
                  <a:srgbClr val="002246"/>
                </a:solidFill>
                <a:effectLst/>
                <a:latin typeface="SofiaPro"/>
              </a:rPr>
              <a:t>, Fri). This will help answer the question on which week of the day each branch is busiest.</a:t>
            </a:r>
          </a:p>
          <a:p>
            <a:pPr algn="l" rtl="0"/>
            <a:r>
              <a:rPr lang="en-US" b="0" i="0" dirty="0">
                <a:solidFill>
                  <a:srgbClr val="002246"/>
                </a:solidFill>
                <a:effectLst/>
                <a:latin typeface="SofiaPro"/>
              </a:rPr>
              <a:t>       Add a new column named </a:t>
            </a:r>
            <a:r>
              <a:rPr lang="en-US" b="0" i="0" dirty="0" err="1">
                <a:solidFill>
                  <a:srgbClr val="002246"/>
                </a:solidFill>
                <a:effectLst/>
                <a:latin typeface="SofiaPro"/>
              </a:rPr>
              <a:t>monthname</a:t>
            </a:r>
            <a:r>
              <a:rPr lang="en-US" b="0" i="0" dirty="0">
                <a:solidFill>
                  <a:srgbClr val="002246"/>
                </a:solidFill>
                <a:effectLst/>
                <a:latin typeface="SofiaPro"/>
              </a:rPr>
              <a:t> that contains the extracted months of the year on which the given transaction took place (Jan, Feb, Mar). Help determine which month of the year has the most sales and profit.</a:t>
            </a:r>
            <a:br>
              <a:rPr lang="en-US" b="0" i="0" dirty="0">
                <a:solidFill>
                  <a:srgbClr val="002246"/>
                </a:solidFill>
                <a:effectLst/>
                <a:latin typeface="SofiaPro"/>
              </a:rPr>
            </a:br>
            <a:endParaRPr lang="en-US" b="0" i="0" dirty="0">
              <a:solidFill>
                <a:srgbClr val="002246"/>
              </a:solidFill>
              <a:effectLst/>
              <a:latin typeface="SofiaPro"/>
            </a:endParaRPr>
          </a:p>
          <a:p>
            <a:endParaRPr lang="en-IN" dirty="0"/>
          </a:p>
        </p:txBody>
      </p:sp>
    </p:spTree>
    <p:extLst>
      <p:ext uri="{BB962C8B-B14F-4D97-AF65-F5344CB8AC3E}">
        <p14:creationId xmlns:p14="http://schemas.microsoft.com/office/powerpoint/2010/main" val="335256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5080-93F0-0F51-2B45-A5245BAB65F5}"/>
              </a:ext>
            </a:extLst>
          </p:cNvPr>
          <p:cNvSpPr>
            <a:spLocks noGrp="1"/>
          </p:cNvSpPr>
          <p:nvPr>
            <p:ph type="title"/>
          </p:nvPr>
        </p:nvSpPr>
        <p:spPr/>
        <p:txBody>
          <a:bodyPr/>
          <a:lstStyle/>
          <a:p>
            <a:r>
              <a:rPr lang="en-IN" b="1" i="0" dirty="0">
                <a:solidFill>
                  <a:srgbClr val="002246"/>
                </a:solidFill>
                <a:effectLst/>
                <a:latin typeface="SofiaPro"/>
              </a:rPr>
              <a:t>Business Questions To Answer</a:t>
            </a:r>
            <a:br>
              <a:rPr lang="en-IN" b="0" i="0" dirty="0">
                <a:solidFill>
                  <a:srgbClr val="002246"/>
                </a:solidFill>
                <a:effectLst/>
                <a:latin typeface="SofiaPro"/>
              </a:rPr>
            </a:br>
            <a:endParaRPr lang="en-IN" dirty="0"/>
          </a:p>
        </p:txBody>
      </p:sp>
      <p:sp>
        <p:nvSpPr>
          <p:cNvPr id="3" name="Content Placeholder 2">
            <a:extLst>
              <a:ext uri="{FF2B5EF4-FFF2-40B4-BE49-F238E27FC236}">
                <a16:creationId xmlns:a16="http://schemas.microsoft.com/office/drawing/2014/main" id="{205564A7-0595-EB17-ECF7-FA02317F5BA2}"/>
              </a:ext>
            </a:extLst>
          </p:cNvPr>
          <p:cNvSpPr>
            <a:spLocks noGrp="1"/>
          </p:cNvSpPr>
          <p:nvPr>
            <p:ph idx="1"/>
          </p:nvPr>
        </p:nvSpPr>
        <p:spPr/>
        <p:txBody>
          <a:bodyPr/>
          <a:lstStyle/>
          <a:p>
            <a:r>
              <a:rPr lang="en-US" sz="1800" b="0" i="0" u="none" strike="noStrike" dirty="0">
                <a:solidFill>
                  <a:srgbClr val="374151"/>
                </a:solidFill>
                <a:effectLst/>
                <a:latin typeface="Roboto" panose="020F0502020204030204" pitchFamily="2" charset="0"/>
              </a:rPr>
              <a:t>What is the count of distinct cities in the dataset?</a:t>
            </a:r>
          </a:p>
          <a:p>
            <a:r>
              <a:rPr lang="en-US" dirty="0"/>
              <a:t>select </a:t>
            </a:r>
          </a:p>
          <a:p>
            <a:pPr marL="457200" lvl="1" indent="0">
              <a:buNone/>
            </a:pPr>
            <a:r>
              <a:rPr lang="en-US" dirty="0"/>
              <a:t>count(distinct(city)) as </a:t>
            </a:r>
            <a:r>
              <a:rPr lang="en-US" dirty="0" err="1"/>
              <a:t>Distinct_Cities</a:t>
            </a:r>
            <a:r>
              <a:rPr lang="en-US" dirty="0"/>
              <a:t> </a:t>
            </a:r>
          </a:p>
          <a:p>
            <a:pPr marL="457200" lvl="1" indent="0">
              <a:buNone/>
            </a:pPr>
            <a:r>
              <a:rPr lang="en-US" dirty="0"/>
              <a:t>from </a:t>
            </a:r>
            <a:r>
              <a:rPr lang="en-US" dirty="0" err="1"/>
              <a:t>amazondata</a:t>
            </a:r>
            <a:r>
              <a:rPr lang="en-US" dirty="0"/>
              <a:t>;</a:t>
            </a:r>
          </a:p>
          <a:p>
            <a:pPr marL="457200" lvl="1" indent="0">
              <a:buNone/>
            </a:pPr>
            <a:endParaRPr lang="en-US" dirty="0"/>
          </a:p>
          <a:p>
            <a:pPr marL="457200" lvl="1" indent="0">
              <a:buNone/>
            </a:pPr>
            <a:endParaRPr lang="en-IN" dirty="0"/>
          </a:p>
        </p:txBody>
      </p:sp>
      <p:pic>
        <p:nvPicPr>
          <p:cNvPr id="5" name="Picture 4">
            <a:extLst>
              <a:ext uri="{FF2B5EF4-FFF2-40B4-BE49-F238E27FC236}">
                <a16:creationId xmlns:a16="http://schemas.microsoft.com/office/drawing/2014/main" id="{4F736C25-63A0-C11E-CAB0-F8B1ED2BD8D3}"/>
              </a:ext>
            </a:extLst>
          </p:cNvPr>
          <p:cNvPicPr>
            <a:picLocks noChangeAspect="1"/>
          </p:cNvPicPr>
          <p:nvPr/>
        </p:nvPicPr>
        <p:blipFill>
          <a:blip r:embed="rId2"/>
          <a:stretch>
            <a:fillRect/>
          </a:stretch>
        </p:blipFill>
        <p:spPr>
          <a:xfrm>
            <a:off x="1212259" y="4100975"/>
            <a:ext cx="6077798" cy="1533739"/>
          </a:xfrm>
          <a:prstGeom prst="rect">
            <a:avLst/>
          </a:prstGeom>
        </p:spPr>
      </p:pic>
    </p:spTree>
    <p:extLst>
      <p:ext uri="{BB962C8B-B14F-4D97-AF65-F5344CB8AC3E}">
        <p14:creationId xmlns:p14="http://schemas.microsoft.com/office/powerpoint/2010/main" val="7856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E2BAEB-6BCB-7691-6ADA-2EAE2CDD414A}"/>
              </a:ext>
            </a:extLst>
          </p:cNvPr>
          <p:cNvSpPr txBox="1"/>
          <p:nvPr/>
        </p:nvSpPr>
        <p:spPr>
          <a:xfrm>
            <a:off x="806117" y="649523"/>
            <a:ext cx="6104020" cy="369332"/>
          </a:xfrm>
          <a:prstGeom prst="rect">
            <a:avLst/>
          </a:prstGeom>
          <a:noFill/>
        </p:spPr>
        <p:txBody>
          <a:bodyPr wrap="square">
            <a:spAutoFit/>
          </a:bodyPr>
          <a:lstStyle/>
          <a:p>
            <a:r>
              <a:rPr lang="en-US" dirty="0"/>
              <a:t>2. For each branch, what is the corresponding city?</a:t>
            </a:r>
            <a:endParaRPr lang="en-IN" dirty="0"/>
          </a:p>
        </p:txBody>
      </p:sp>
      <p:sp>
        <p:nvSpPr>
          <p:cNvPr id="5" name="TextBox 4">
            <a:extLst>
              <a:ext uri="{FF2B5EF4-FFF2-40B4-BE49-F238E27FC236}">
                <a16:creationId xmlns:a16="http://schemas.microsoft.com/office/drawing/2014/main" id="{456E72EF-3526-5C47-8892-641C35A5F044}"/>
              </a:ext>
            </a:extLst>
          </p:cNvPr>
          <p:cNvSpPr txBox="1"/>
          <p:nvPr/>
        </p:nvSpPr>
        <p:spPr>
          <a:xfrm>
            <a:off x="1062790" y="1607766"/>
            <a:ext cx="6104020" cy="1477328"/>
          </a:xfrm>
          <a:prstGeom prst="rect">
            <a:avLst/>
          </a:prstGeom>
          <a:noFill/>
        </p:spPr>
        <p:txBody>
          <a:bodyPr wrap="square">
            <a:spAutoFit/>
          </a:bodyPr>
          <a:lstStyle/>
          <a:p>
            <a:r>
              <a:rPr lang="en-US" b="1" dirty="0"/>
              <a:t>select </a:t>
            </a:r>
          </a:p>
          <a:p>
            <a:r>
              <a:rPr lang="en-US" b="1" dirty="0"/>
              <a:t>	</a:t>
            </a:r>
            <a:r>
              <a:rPr lang="en-US" b="1" dirty="0" err="1"/>
              <a:t>branch,city</a:t>
            </a:r>
            <a:r>
              <a:rPr lang="en-US" b="1" dirty="0"/>
              <a:t> </a:t>
            </a:r>
          </a:p>
          <a:p>
            <a:r>
              <a:rPr lang="en-US" b="1" dirty="0"/>
              <a:t>		from </a:t>
            </a:r>
            <a:r>
              <a:rPr lang="en-US" b="1" dirty="0" err="1"/>
              <a:t>amazondata</a:t>
            </a:r>
            <a:r>
              <a:rPr lang="en-US" b="1" dirty="0"/>
              <a:t> 					</a:t>
            </a:r>
          </a:p>
          <a:p>
            <a:r>
              <a:rPr lang="en-US" b="1" dirty="0"/>
              <a:t>		group by </a:t>
            </a:r>
            <a:r>
              <a:rPr lang="en-US" b="1" dirty="0" err="1"/>
              <a:t>branch,city</a:t>
            </a:r>
            <a:r>
              <a:rPr lang="en-US" b="1" dirty="0"/>
              <a:t>                   </a:t>
            </a:r>
          </a:p>
          <a:p>
            <a:r>
              <a:rPr lang="en-US" b="1" dirty="0"/>
              <a:t>			 order by branch;</a:t>
            </a:r>
            <a:endParaRPr lang="en-IN" b="1" dirty="0"/>
          </a:p>
        </p:txBody>
      </p:sp>
      <p:pic>
        <p:nvPicPr>
          <p:cNvPr id="7" name="Picture 6">
            <a:extLst>
              <a:ext uri="{FF2B5EF4-FFF2-40B4-BE49-F238E27FC236}">
                <a16:creationId xmlns:a16="http://schemas.microsoft.com/office/drawing/2014/main" id="{9C23D5E4-BB57-165D-31CC-1810A9828C74}"/>
              </a:ext>
            </a:extLst>
          </p:cNvPr>
          <p:cNvPicPr>
            <a:picLocks noChangeAspect="1"/>
          </p:cNvPicPr>
          <p:nvPr/>
        </p:nvPicPr>
        <p:blipFill>
          <a:blip r:embed="rId2"/>
          <a:stretch>
            <a:fillRect/>
          </a:stretch>
        </p:blipFill>
        <p:spPr>
          <a:xfrm>
            <a:off x="1509779" y="3772907"/>
            <a:ext cx="6220693" cy="1777661"/>
          </a:xfrm>
          <a:prstGeom prst="rect">
            <a:avLst/>
          </a:prstGeom>
        </p:spPr>
      </p:pic>
    </p:spTree>
    <p:extLst>
      <p:ext uri="{BB962C8B-B14F-4D97-AF65-F5344CB8AC3E}">
        <p14:creationId xmlns:p14="http://schemas.microsoft.com/office/powerpoint/2010/main" val="110780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6F6551-349D-B0D3-0FF9-D20448F1009C}"/>
              </a:ext>
            </a:extLst>
          </p:cNvPr>
          <p:cNvSpPr txBox="1"/>
          <p:nvPr/>
        </p:nvSpPr>
        <p:spPr>
          <a:xfrm>
            <a:off x="372980" y="272717"/>
            <a:ext cx="4712368" cy="646331"/>
          </a:xfrm>
          <a:prstGeom prst="rect">
            <a:avLst/>
          </a:prstGeom>
          <a:noFill/>
        </p:spPr>
        <p:txBody>
          <a:bodyPr wrap="square">
            <a:spAutoFit/>
          </a:bodyPr>
          <a:lstStyle/>
          <a:p>
            <a:r>
              <a:rPr lang="en-US" b="1" dirty="0"/>
              <a:t>3.What is the count of distinct product lines in the dataset?</a:t>
            </a:r>
            <a:endParaRPr lang="en-IN" b="1" dirty="0"/>
          </a:p>
        </p:txBody>
      </p:sp>
      <p:sp>
        <p:nvSpPr>
          <p:cNvPr id="5" name="TextBox 4">
            <a:extLst>
              <a:ext uri="{FF2B5EF4-FFF2-40B4-BE49-F238E27FC236}">
                <a16:creationId xmlns:a16="http://schemas.microsoft.com/office/drawing/2014/main" id="{75AFFFF9-71B2-38CE-BC0F-F2F5DE802EA9}"/>
              </a:ext>
            </a:extLst>
          </p:cNvPr>
          <p:cNvSpPr txBox="1"/>
          <p:nvPr/>
        </p:nvSpPr>
        <p:spPr>
          <a:xfrm>
            <a:off x="918411" y="1521676"/>
            <a:ext cx="6104020" cy="923330"/>
          </a:xfrm>
          <a:prstGeom prst="rect">
            <a:avLst/>
          </a:prstGeom>
          <a:noFill/>
        </p:spPr>
        <p:txBody>
          <a:bodyPr wrap="square">
            <a:spAutoFit/>
          </a:bodyPr>
          <a:lstStyle/>
          <a:p>
            <a:r>
              <a:rPr lang="en-US" dirty="0"/>
              <a:t>select </a:t>
            </a:r>
          </a:p>
          <a:p>
            <a:r>
              <a:rPr lang="en-US" dirty="0"/>
              <a:t>	count(distinct(</a:t>
            </a:r>
            <a:r>
              <a:rPr lang="en-US" dirty="0" err="1"/>
              <a:t>product_line</a:t>
            </a:r>
            <a:r>
              <a:rPr lang="en-US" dirty="0"/>
              <a:t>)) as 	</a:t>
            </a:r>
            <a:r>
              <a:rPr lang="en-US" dirty="0" err="1"/>
              <a:t>Distinct_Product_Lines</a:t>
            </a:r>
            <a:r>
              <a:rPr lang="en-US" dirty="0"/>
              <a:t> from </a:t>
            </a:r>
            <a:r>
              <a:rPr lang="en-US" dirty="0" err="1"/>
              <a:t>amazondata</a:t>
            </a:r>
            <a:r>
              <a:rPr lang="en-US" dirty="0"/>
              <a:t>;</a:t>
            </a:r>
            <a:endParaRPr lang="en-IN" dirty="0"/>
          </a:p>
        </p:txBody>
      </p:sp>
      <p:pic>
        <p:nvPicPr>
          <p:cNvPr id="9" name="Picture 8">
            <a:extLst>
              <a:ext uri="{FF2B5EF4-FFF2-40B4-BE49-F238E27FC236}">
                <a16:creationId xmlns:a16="http://schemas.microsoft.com/office/drawing/2014/main" id="{854EA857-9E7B-4516-34B3-A5D302D7D7D4}"/>
              </a:ext>
            </a:extLst>
          </p:cNvPr>
          <p:cNvPicPr>
            <a:picLocks noChangeAspect="1"/>
          </p:cNvPicPr>
          <p:nvPr/>
        </p:nvPicPr>
        <p:blipFill>
          <a:blip r:embed="rId2"/>
          <a:stretch>
            <a:fillRect/>
          </a:stretch>
        </p:blipFill>
        <p:spPr>
          <a:xfrm>
            <a:off x="549064" y="2652604"/>
            <a:ext cx="6296904" cy="1552792"/>
          </a:xfrm>
          <a:prstGeom prst="rect">
            <a:avLst/>
          </a:prstGeom>
        </p:spPr>
      </p:pic>
      <p:sp>
        <p:nvSpPr>
          <p:cNvPr id="11" name="TextBox 10">
            <a:extLst>
              <a:ext uri="{FF2B5EF4-FFF2-40B4-BE49-F238E27FC236}">
                <a16:creationId xmlns:a16="http://schemas.microsoft.com/office/drawing/2014/main" id="{64689D43-A2A0-DFC0-E8AC-E0BEEC35A95F}"/>
              </a:ext>
            </a:extLst>
          </p:cNvPr>
          <p:cNvSpPr txBox="1"/>
          <p:nvPr/>
        </p:nvSpPr>
        <p:spPr>
          <a:xfrm>
            <a:off x="372980" y="3809230"/>
            <a:ext cx="6104020" cy="369332"/>
          </a:xfrm>
          <a:prstGeom prst="rect">
            <a:avLst/>
          </a:prstGeom>
          <a:noFill/>
        </p:spPr>
        <p:txBody>
          <a:bodyPr wrap="square">
            <a:spAutoFit/>
          </a:bodyPr>
          <a:lstStyle/>
          <a:p>
            <a:pPr algn="l" rtl="0" fontAlgn="base"/>
            <a:r>
              <a:rPr lang="en-US" sz="1800" b="0" i="0" u="none" strike="noStrike" dirty="0">
                <a:solidFill>
                  <a:srgbClr val="374151"/>
                </a:solidFill>
                <a:effectLst/>
                <a:latin typeface="Roboto" panose="02000000000000000000" pitchFamily="2" charset="0"/>
              </a:rPr>
              <a:t>4.Which payment method occurs most frequently?</a:t>
            </a:r>
          </a:p>
        </p:txBody>
      </p:sp>
      <p:sp>
        <p:nvSpPr>
          <p:cNvPr id="13" name="TextBox 12">
            <a:extLst>
              <a:ext uri="{FF2B5EF4-FFF2-40B4-BE49-F238E27FC236}">
                <a16:creationId xmlns:a16="http://schemas.microsoft.com/office/drawing/2014/main" id="{8C351EBB-4139-20DD-5D33-FF3F047B6B59}"/>
              </a:ext>
            </a:extLst>
          </p:cNvPr>
          <p:cNvSpPr txBox="1"/>
          <p:nvPr/>
        </p:nvSpPr>
        <p:spPr>
          <a:xfrm>
            <a:off x="549064" y="4354482"/>
            <a:ext cx="6104020" cy="2031325"/>
          </a:xfrm>
          <a:prstGeom prst="rect">
            <a:avLst/>
          </a:prstGeom>
          <a:noFill/>
        </p:spPr>
        <p:txBody>
          <a:bodyPr wrap="square">
            <a:spAutoFit/>
          </a:bodyPr>
          <a:lstStyle/>
          <a:p>
            <a:r>
              <a:rPr lang="en-US" dirty="0"/>
              <a:t>select 	</a:t>
            </a:r>
          </a:p>
          <a:p>
            <a:r>
              <a:rPr lang="en-US" dirty="0"/>
              <a:t>	</a:t>
            </a:r>
            <a:r>
              <a:rPr lang="en-US" dirty="0" err="1"/>
              <a:t>payment_method,COUNT</a:t>
            </a:r>
            <a:r>
              <a:rPr lang="en-US" dirty="0"/>
              <a:t>(*) as </a:t>
            </a:r>
            <a:r>
              <a:rPr lang="en-US" dirty="0" err="1"/>
              <a:t>PAY_Method_COunt</a:t>
            </a:r>
            <a:r>
              <a:rPr lang="en-US" dirty="0"/>
              <a:t>,        	rank() over(order by COUNT(*) desc) as 		</a:t>
            </a:r>
            <a:r>
              <a:rPr lang="en-US" dirty="0" err="1"/>
              <a:t>Rank_By_most_used_method</a:t>
            </a:r>
            <a:r>
              <a:rPr lang="en-US" dirty="0"/>
              <a:t>			</a:t>
            </a:r>
          </a:p>
          <a:p>
            <a:r>
              <a:rPr lang="en-US" dirty="0"/>
              <a:t>	from </a:t>
            </a:r>
            <a:r>
              <a:rPr lang="en-US" dirty="0" err="1"/>
              <a:t>amazondata</a:t>
            </a:r>
            <a:r>
              <a:rPr lang="en-US" dirty="0"/>
              <a:t> </a:t>
            </a:r>
          </a:p>
          <a:p>
            <a:r>
              <a:rPr lang="en-US" dirty="0"/>
              <a:t>	group by </a:t>
            </a:r>
            <a:r>
              <a:rPr lang="en-US" dirty="0" err="1"/>
              <a:t>payment_method</a:t>
            </a:r>
            <a:r>
              <a:rPr lang="en-US" dirty="0"/>
              <a:t>   </a:t>
            </a:r>
          </a:p>
          <a:p>
            <a:r>
              <a:rPr lang="en-US" dirty="0"/>
              <a:t>	 order by </a:t>
            </a:r>
            <a:r>
              <a:rPr lang="en-US" dirty="0" err="1"/>
              <a:t>PAY_Method_COunt</a:t>
            </a:r>
            <a:r>
              <a:rPr lang="en-US" dirty="0"/>
              <a:t> desc;</a:t>
            </a:r>
            <a:endParaRPr lang="en-IN" dirty="0"/>
          </a:p>
        </p:txBody>
      </p:sp>
      <p:pic>
        <p:nvPicPr>
          <p:cNvPr id="15" name="Picture 14">
            <a:extLst>
              <a:ext uri="{FF2B5EF4-FFF2-40B4-BE49-F238E27FC236}">
                <a16:creationId xmlns:a16="http://schemas.microsoft.com/office/drawing/2014/main" id="{DB4D130B-8DC1-DF69-C1C4-A3B0EBA16E57}"/>
              </a:ext>
            </a:extLst>
          </p:cNvPr>
          <p:cNvPicPr>
            <a:picLocks noChangeAspect="1"/>
          </p:cNvPicPr>
          <p:nvPr/>
        </p:nvPicPr>
        <p:blipFill>
          <a:blip r:embed="rId3"/>
          <a:stretch>
            <a:fillRect/>
          </a:stretch>
        </p:blipFill>
        <p:spPr>
          <a:xfrm>
            <a:off x="6477010" y="4814415"/>
            <a:ext cx="5714990" cy="1943371"/>
          </a:xfrm>
          <a:prstGeom prst="rect">
            <a:avLst/>
          </a:prstGeom>
        </p:spPr>
      </p:pic>
    </p:spTree>
    <p:extLst>
      <p:ext uri="{BB962C8B-B14F-4D97-AF65-F5344CB8AC3E}">
        <p14:creationId xmlns:p14="http://schemas.microsoft.com/office/powerpoint/2010/main" val="306226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9FB5F-0081-3766-BEB1-DF3066CC7A7E}"/>
              </a:ext>
            </a:extLst>
          </p:cNvPr>
          <p:cNvSpPr txBox="1"/>
          <p:nvPr/>
        </p:nvSpPr>
        <p:spPr>
          <a:xfrm>
            <a:off x="180474" y="264512"/>
            <a:ext cx="6104020" cy="400110"/>
          </a:xfrm>
          <a:prstGeom prst="rect">
            <a:avLst/>
          </a:prstGeom>
          <a:noFill/>
        </p:spPr>
        <p:txBody>
          <a:bodyPr wrap="square">
            <a:spAutoFit/>
          </a:bodyPr>
          <a:lstStyle/>
          <a:p>
            <a:r>
              <a:rPr lang="en-US" sz="2000" b="1" dirty="0"/>
              <a:t>5. Which product line has the highest sales?</a:t>
            </a:r>
            <a:endParaRPr lang="en-IN" sz="2000" b="1" dirty="0"/>
          </a:p>
        </p:txBody>
      </p:sp>
      <p:sp>
        <p:nvSpPr>
          <p:cNvPr id="5" name="TextBox 4">
            <a:extLst>
              <a:ext uri="{FF2B5EF4-FFF2-40B4-BE49-F238E27FC236}">
                <a16:creationId xmlns:a16="http://schemas.microsoft.com/office/drawing/2014/main" id="{FC5571D7-B9EF-5A6B-58D3-0B3739B4F4D3}"/>
              </a:ext>
            </a:extLst>
          </p:cNvPr>
          <p:cNvSpPr txBox="1"/>
          <p:nvPr/>
        </p:nvSpPr>
        <p:spPr>
          <a:xfrm>
            <a:off x="372980" y="785336"/>
            <a:ext cx="6104020" cy="2031325"/>
          </a:xfrm>
          <a:prstGeom prst="rect">
            <a:avLst/>
          </a:prstGeom>
          <a:noFill/>
        </p:spPr>
        <p:txBody>
          <a:bodyPr wrap="square">
            <a:spAutoFit/>
          </a:bodyPr>
          <a:lstStyle/>
          <a:p>
            <a:r>
              <a:rPr lang="en-US" dirty="0"/>
              <a:t>SELECT  </a:t>
            </a:r>
          </a:p>
          <a:p>
            <a:r>
              <a:rPr lang="en-US" dirty="0"/>
              <a:t>	</a:t>
            </a:r>
            <a:r>
              <a:rPr lang="en-US" dirty="0" err="1"/>
              <a:t>product_line,sum</a:t>
            </a:r>
            <a:r>
              <a:rPr lang="en-US" dirty="0"/>
              <a:t>(total) AS </a:t>
            </a:r>
            <a:r>
              <a:rPr lang="en-US" dirty="0" err="1"/>
              <a:t>Total_sales</a:t>
            </a:r>
            <a:r>
              <a:rPr lang="en-US" dirty="0"/>
              <a:t>, </a:t>
            </a:r>
          </a:p>
          <a:p>
            <a:r>
              <a:rPr lang="en-US" dirty="0"/>
              <a:t>	 rank() over(order by sum(total) desc) as 			</a:t>
            </a:r>
            <a:r>
              <a:rPr lang="en-US" dirty="0" err="1"/>
              <a:t>Rank_By_ProductLine</a:t>
            </a:r>
            <a:r>
              <a:rPr lang="en-US" dirty="0"/>
              <a:t>	</a:t>
            </a:r>
          </a:p>
          <a:p>
            <a:r>
              <a:rPr lang="en-US" dirty="0"/>
              <a:t>	FROM AMAZONDATA </a:t>
            </a:r>
          </a:p>
          <a:p>
            <a:r>
              <a:rPr lang="en-US" dirty="0"/>
              <a:t>	GROUP BY </a:t>
            </a:r>
            <a:r>
              <a:rPr lang="en-US" dirty="0" err="1"/>
              <a:t>product_line</a:t>
            </a:r>
            <a:r>
              <a:rPr lang="en-US" dirty="0"/>
              <a:t>   </a:t>
            </a:r>
          </a:p>
          <a:p>
            <a:r>
              <a:rPr lang="en-US" dirty="0"/>
              <a:t>	ORDER BY </a:t>
            </a:r>
            <a:r>
              <a:rPr lang="en-US" dirty="0" err="1"/>
              <a:t>Total_sales</a:t>
            </a:r>
            <a:r>
              <a:rPr lang="en-US" dirty="0"/>
              <a:t> desc ;</a:t>
            </a:r>
            <a:endParaRPr lang="en-IN" dirty="0"/>
          </a:p>
        </p:txBody>
      </p:sp>
      <p:pic>
        <p:nvPicPr>
          <p:cNvPr id="7" name="Picture 6">
            <a:extLst>
              <a:ext uri="{FF2B5EF4-FFF2-40B4-BE49-F238E27FC236}">
                <a16:creationId xmlns:a16="http://schemas.microsoft.com/office/drawing/2014/main" id="{426BEF60-D575-357B-5830-94DB1D7F7BD3}"/>
              </a:ext>
            </a:extLst>
          </p:cNvPr>
          <p:cNvPicPr>
            <a:picLocks noChangeAspect="1"/>
          </p:cNvPicPr>
          <p:nvPr/>
        </p:nvPicPr>
        <p:blipFill>
          <a:blip r:embed="rId2"/>
          <a:stretch>
            <a:fillRect/>
          </a:stretch>
        </p:blipFill>
        <p:spPr>
          <a:xfrm>
            <a:off x="5342021" y="1290509"/>
            <a:ext cx="4303424" cy="1838582"/>
          </a:xfrm>
          <a:prstGeom prst="rect">
            <a:avLst/>
          </a:prstGeom>
        </p:spPr>
      </p:pic>
      <p:sp>
        <p:nvSpPr>
          <p:cNvPr id="9" name="TextBox 8">
            <a:extLst>
              <a:ext uri="{FF2B5EF4-FFF2-40B4-BE49-F238E27FC236}">
                <a16:creationId xmlns:a16="http://schemas.microsoft.com/office/drawing/2014/main" id="{6AEDFE5C-CEF4-5C3B-DAF3-78CAE8BB8F6F}"/>
              </a:ext>
            </a:extLst>
          </p:cNvPr>
          <p:cNvSpPr txBox="1"/>
          <p:nvPr/>
        </p:nvSpPr>
        <p:spPr>
          <a:xfrm>
            <a:off x="372980" y="3429000"/>
            <a:ext cx="6104020" cy="400110"/>
          </a:xfrm>
          <a:prstGeom prst="rect">
            <a:avLst/>
          </a:prstGeom>
          <a:noFill/>
        </p:spPr>
        <p:txBody>
          <a:bodyPr wrap="square">
            <a:spAutoFit/>
          </a:bodyPr>
          <a:lstStyle/>
          <a:p>
            <a:r>
              <a:rPr lang="en-US" sz="2000" dirty="0"/>
              <a:t>6.How much revenue is generated each month?</a:t>
            </a:r>
            <a:endParaRPr lang="en-IN" sz="2000" dirty="0"/>
          </a:p>
        </p:txBody>
      </p:sp>
      <p:sp>
        <p:nvSpPr>
          <p:cNvPr id="11" name="TextBox 10">
            <a:extLst>
              <a:ext uri="{FF2B5EF4-FFF2-40B4-BE49-F238E27FC236}">
                <a16:creationId xmlns:a16="http://schemas.microsoft.com/office/drawing/2014/main" id="{71FE3A09-0F42-2D01-CF9F-0934403D883E}"/>
              </a:ext>
            </a:extLst>
          </p:cNvPr>
          <p:cNvSpPr txBox="1"/>
          <p:nvPr/>
        </p:nvSpPr>
        <p:spPr>
          <a:xfrm>
            <a:off x="533400" y="4129019"/>
            <a:ext cx="6104020" cy="1477328"/>
          </a:xfrm>
          <a:prstGeom prst="rect">
            <a:avLst/>
          </a:prstGeom>
          <a:noFill/>
        </p:spPr>
        <p:txBody>
          <a:bodyPr wrap="square">
            <a:spAutoFit/>
          </a:bodyPr>
          <a:lstStyle/>
          <a:p>
            <a:r>
              <a:rPr lang="en-US" dirty="0"/>
              <a:t>SELECT 	</a:t>
            </a:r>
            <a:r>
              <a:rPr lang="en-US" dirty="0" err="1"/>
              <a:t>monthname</a:t>
            </a:r>
            <a:r>
              <a:rPr lang="en-US" dirty="0"/>
              <a:t>(DATE) AS Month , SUM(total) AS </a:t>
            </a:r>
            <a:r>
              <a:rPr lang="en-US" dirty="0" err="1"/>
              <a:t>Total_sales</a:t>
            </a:r>
            <a:r>
              <a:rPr lang="en-US" dirty="0"/>
              <a:t> 	</a:t>
            </a:r>
          </a:p>
          <a:p>
            <a:r>
              <a:rPr lang="en-US" dirty="0"/>
              <a:t>FROM </a:t>
            </a:r>
            <a:r>
              <a:rPr lang="en-US" dirty="0" err="1"/>
              <a:t>amazondata</a:t>
            </a:r>
            <a:r>
              <a:rPr lang="en-US" dirty="0"/>
              <a:t> </a:t>
            </a:r>
          </a:p>
          <a:p>
            <a:r>
              <a:rPr lang="en-US" dirty="0"/>
              <a:t>GROUP BY Month				</a:t>
            </a:r>
          </a:p>
          <a:p>
            <a:r>
              <a:rPr lang="en-US" dirty="0"/>
              <a:t>ORDER BY </a:t>
            </a:r>
            <a:r>
              <a:rPr lang="en-US" dirty="0" err="1"/>
              <a:t>Total_sales</a:t>
            </a:r>
            <a:r>
              <a:rPr lang="en-US" dirty="0"/>
              <a:t> DESC ;</a:t>
            </a:r>
            <a:endParaRPr lang="en-IN" dirty="0"/>
          </a:p>
        </p:txBody>
      </p:sp>
      <p:pic>
        <p:nvPicPr>
          <p:cNvPr id="13" name="Picture 12">
            <a:extLst>
              <a:ext uri="{FF2B5EF4-FFF2-40B4-BE49-F238E27FC236}">
                <a16:creationId xmlns:a16="http://schemas.microsoft.com/office/drawing/2014/main" id="{D2997C90-AB1E-3654-B68B-B7FD93C1CC88}"/>
              </a:ext>
            </a:extLst>
          </p:cNvPr>
          <p:cNvPicPr>
            <a:picLocks noChangeAspect="1"/>
          </p:cNvPicPr>
          <p:nvPr/>
        </p:nvPicPr>
        <p:blipFill>
          <a:blip r:embed="rId3"/>
          <a:stretch>
            <a:fillRect/>
          </a:stretch>
        </p:blipFill>
        <p:spPr>
          <a:xfrm>
            <a:off x="4012452" y="4556087"/>
            <a:ext cx="4929095" cy="1724266"/>
          </a:xfrm>
          <a:prstGeom prst="rect">
            <a:avLst/>
          </a:prstGeom>
        </p:spPr>
      </p:pic>
    </p:spTree>
    <p:extLst>
      <p:ext uri="{BB962C8B-B14F-4D97-AF65-F5344CB8AC3E}">
        <p14:creationId xmlns:p14="http://schemas.microsoft.com/office/powerpoint/2010/main" val="2672419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TotalTime>
  <Words>849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Roboto</vt:lpstr>
      <vt:lpstr>SofiaPro</vt:lpstr>
      <vt:lpstr>Trebuchet MS</vt:lpstr>
      <vt:lpstr>Wingdings 3</vt:lpstr>
      <vt:lpstr>Facet</vt:lpstr>
      <vt:lpstr>SQL CAPSTONE PROJECT PRESENTATION </vt:lpstr>
      <vt:lpstr>DATASET DESCRIPTION</vt:lpstr>
      <vt:lpstr>ANALYSIS LIST</vt:lpstr>
      <vt:lpstr>APPROACH USED</vt:lpstr>
      <vt:lpstr>Feature Engineering:</vt:lpstr>
      <vt:lpstr>Business Questions To Answer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kokku saisrikar</dc:creator>
  <cp:lastModifiedBy>kokku saisrikar</cp:lastModifiedBy>
  <cp:revision>1</cp:revision>
  <dcterms:created xsi:type="dcterms:W3CDTF">2025-01-02T15:33:06Z</dcterms:created>
  <dcterms:modified xsi:type="dcterms:W3CDTF">2025-01-02T16:07:38Z</dcterms:modified>
</cp:coreProperties>
</file>