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24"/>
  </p:handoutMasterIdLst>
  <p:sldIdLst>
    <p:sldId id="303" r:id="rId3"/>
    <p:sldId id="300" r:id="rId4"/>
    <p:sldId id="256" r:id="rId5"/>
    <p:sldId id="257" r:id="rId7"/>
    <p:sldId id="267" r:id="rId8"/>
    <p:sldId id="282" r:id="rId9"/>
    <p:sldId id="258" r:id="rId10"/>
    <p:sldId id="268" r:id="rId11"/>
    <p:sldId id="261" r:id="rId12"/>
    <p:sldId id="259" r:id="rId13"/>
    <p:sldId id="269" r:id="rId14"/>
    <p:sldId id="260" r:id="rId15"/>
    <p:sldId id="262" r:id="rId16"/>
    <p:sldId id="270" r:id="rId17"/>
    <p:sldId id="263" r:id="rId18"/>
    <p:sldId id="264" r:id="rId19"/>
    <p:sldId id="271" r:id="rId20"/>
    <p:sldId id="265" r:id="rId21"/>
    <p:sldId id="266" r:id="rId22"/>
    <p:sldId id="27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4681" autoAdjust="0"/>
  </p:normalViewPr>
  <p:slideViewPr>
    <p:cSldViewPr snapToGrid="0">
      <p:cViewPr>
        <p:scale>
          <a:sx n="50" d="100"/>
          <a:sy n="50" d="100"/>
        </p:scale>
        <p:origin x="29" y="5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1" d="100"/>
          <a:sy n="61" d="100"/>
        </p:scale>
        <p:origin x="3245" y="67"/>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B3CD28-BE4A-4779-AC9A-B6D6E522ABBA}" type="datetimeFigureOut">
              <a:rPr lang="en-CA" smtClean="0"/>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F85A90-FF7A-442B-8B94-7AE48E08F7C1}" type="slidenum">
              <a:rPr lang="en-CA" smtClean="0"/>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1F85A90-FF7A-442B-8B94-7AE48E08F7C1}" type="slidenum">
              <a:rPr lang="en-CA" smtClean="0"/>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46FDEA9-29B0-4000-9A8A-EA5137E778F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r>
              <a:rPr lang="en-US"/>
              <a:t>Date Area</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F26B5-172A-4DC2-B0B7-181CFC56B87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r>
              <a:rPr lang="en-US"/>
              <a:t>Date Area</a:t>
            </a:r>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E5F26B5-172A-4DC2-B0B7-181CFC56B87C}"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r>
              <a:rPr lang="en-US"/>
              <a:t>Date Area</a:t>
            </a:r>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E5F26B5-172A-4DC2-B0B7-181CFC56B87C}"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r>
              <a:rPr lang="en-US"/>
              <a:t>Date Area</a:t>
            </a:r>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E5F26B5-172A-4DC2-B0B7-181CFC56B87C}"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r>
              <a:rPr lang="en-US"/>
              <a:t>Date Area</a:t>
            </a:r>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E5F26B5-172A-4DC2-B0B7-181CFC56B87C}"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r>
              <a:rPr lang="en-US"/>
              <a:t>Date Area</a:t>
            </a:r>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E5F26B5-172A-4DC2-B0B7-181CFC56B87C}"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r>
              <a:rPr lang="en-US"/>
              <a:t>Date Area</a:t>
            </a:r>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E5F26B5-172A-4DC2-B0B7-181CFC56B87C}"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2.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5"/>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r>
              <a:rPr lang="en-US"/>
              <a:t>Date Area</a:t>
            </a:r>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E5F26B5-172A-4DC2-B0B7-181CFC56B87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7.xml"/><Relationship Id="rId3" Type="http://schemas.openxmlformats.org/officeDocument/2006/relationships/image" Target="../media/image5.png"/><Relationship Id="rId2" Type="http://schemas.openxmlformats.org/officeDocument/2006/relationships/tags" Target="../tags/tag26.xml"/><Relationship Id="rId1" Type="http://schemas.openxmlformats.org/officeDocument/2006/relationships/tags" Target="../tags/tag25.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6.xml"/><Relationship Id="rId3" Type="http://schemas.openxmlformats.org/officeDocument/2006/relationships/image" Target="../media/image6.jpeg"/><Relationship Id="rId2" Type="http://schemas.openxmlformats.org/officeDocument/2006/relationships/tags" Target="../tags/tag35.xml"/><Relationship Id="rId1" Type="http://schemas.openxmlformats.org/officeDocument/2006/relationships/tags" Target="../tags/tag34.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5.xml"/><Relationship Id="rId3" Type="http://schemas.openxmlformats.org/officeDocument/2006/relationships/image" Target="../media/image7.jpeg"/><Relationship Id="rId2" Type="http://schemas.openxmlformats.org/officeDocument/2006/relationships/tags" Target="../tags/tag44.xml"/><Relationship Id="rId1" Type="http://schemas.openxmlformats.org/officeDocument/2006/relationships/tags" Target="../tags/tag43.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54.xml"/><Relationship Id="rId3" Type="http://schemas.openxmlformats.org/officeDocument/2006/relationships/image" Target="../media/image8.jpeg"/><Relationship Id="rId2" Type="http://schemas.openxmlformats.org/officeDocument/2006/relationships/tags" Target="../tags/tag53.xml"/><Relationship Id="rId1" Type="http://schemas.openxmlformats.org/officeDocument/2006/relationships/tags" Target="../tags/tag52.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2.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9.xml"/><Relationship Id="rId3" Type="http://schemas.openxmlformats.org/officeDocument/2006/relationships/image" Target="../media/image3.png"/><Relationship Id="rId2" Type="http://schemas.openxmlformats.org/officeDocument/2006/relationships/tags" Target="../tags/tag8.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8.xml"/><Relationship Id="rId3" Type="http://schemas.openxmlformats.org/officeDocument/2006/relationships/image" Target="../media/image4.png"/><Relationship Id="rId2" Type="http://schemas.openxmlformats.org/officeDocument/2006/relationships/tags" Target="../tags/tag17.xml"/><Relationship Id="rId1" Type="http://schemas.openxmlformats.org/officeDocument/2006/relationships/tags" Target="../tags/tag16.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ym typeface="+mn-ea"/>
              </a:rPr>
              <a:t>Presentation Of MiniCapstoneProject</a:t>
            </a:r>
            <a:endParaRPr lang="en-US"/>
          </a:p>
        </p:txBody>
      </p:sp>
      <p:sp>
        <p:nvSpPr>
          <p:cNvPr id="5" name="Text Placeholder 4"/>
          <p:cNvSpPr>
            <a:spLocks noGrp="1"/>
          </p:cNvSpPr>
          <p:nvPr>
            <p:ph type="body" idx="1"/>
          </p:nvPr>
        </p:nvSpPr>
        <p:spPr/>
        <p:txBody>
          <a:bodyPr/>
          <a:p>
            <a:r>
              <a:rPr lang="en-US"/>
              <a:t>                                                                                               K.Saisrikar</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a:t>Excel Data(Top 10 films)</a:t>
            </a:r>
            <a:endParaRPr lang="en-CA" dirty="0"/>
          </a:p>
        </p:txBody>
      </p:sp>
      <p:pic>
        <p:nvPicPr>
          <p:cNvPr id="4" name="Content Placeholder 3"/>
          <p:cNvPicPr>
            <a:picLocks noChangeAspect="1"/>
          </p:cNvPicPr>
          <p:nvPr>
            <p:ph idx="1"/>
            <p:custDataLst>
              <p:tags r:id="rId2"/>
            </p:custDataLst>
          </p:nvPr>
        </p:nvPicPr>
        <p:blipFill>
          <a:blip r:embed="rId3"/>
          <a:stretch>
            <a:fillRect/>
          </a:stretch>
        </p:blipFill>
        <p:spPr>
          <a:xfrm>
            <a:off x="695960" y="1758950"/>
            <a:ext cx="10800080" cy="3958590"/>
          </a:xfrm>
          <a:prstGeom prst="rect">
            <a:avLst/>
          </a:prstGeom>
        </p:spPr>
      </p:pic>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ltLang="en-CA"/>
              <a:t>Report</a:t>
            </a:r>
            <a:endParaRPr lang="en-US" altLang="en-CA"/>
          </a:p>
        </p:txBody>
      </p:sp>
      <p:sp>
        <p:nvSpPr>
          <p:cNvPr id="3" name="Content Placeholder 2"/>
          <p:cNvSpPr>
            <a:spLocks noGrp="1"/>
          </p:cNvSpPr>
          <p:nvPr>
            <p:ph idx="1"/>
            <p:custDataLst>
              <p:tags r:id="rId2"/>
            </p:custDataLst>
          </p:nvPr>
        </p:nvSpPr>
        <p:spPr/>
        <p:txBody>
          <a:bodyPr/>
          <a:lstStyle/>
          <a:p>
            <a:r>
              <a:rPr lang="en-CA" dirty="0"/>
              <a:t>From the following visualization, we can see that the top 10 movies that had been rented are rented more than 30 times. The top most rented movie is ‘Bucket Brotherhood’ with a count of 34</a:t>
            </a:r>
            <a:endParaRPr lang="en-CA" dirty="0"/>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err="1"/>
              <a:t>Sql</a:t>
            </a:r>
            <a:r>
              <a:rPr lang="en-CA" dirty="0"/>
              <a:t> code to find most rented category</a:t>
            </a:r>
            <a:endParaRPr lang="en-CA" dirty="0"/>
          </a:p>
        </p:txBody>
      </p:sp>
      <p:sp>
        <p:nvSpPr>
          <p:cNvPr id="3" name="Content Placeholder 2"/>
          <p:cNvSpPr>
            <a:spLocks noGrp="1"/>
          </p:cNvSpPr>
          <p:nvPr>
            <p:ph idx="1"/>
            <p:custDataLst>
              <p:tags r:id="rId2"/>
            </p:custDataLst>
          </p:nvPr>
        </p:nvSpPr>
        <p:spPr/>
        <p:txBody>
          <a:bodyPr>
            <a:normAutofit/>
          </a:bodyPr>
          <a:lstStyle/>
          <a:p>
            <a:pPr marL="0" indent="0">
              <a:buNone/>
            </a:pPr>
            <a:r>
              <a:rPr lang="en-CA" dirty="0"/>
              <a:t>select </a:t>
            </a:r>
            <a:r>
              <a:rPr lang="en-CA" dirty="0" err="1"/>
              <a:t>name,count</a:t>
            </a:r>
            <a:r>
              <a:rPr lang="en-CA" dirty="0"/>
              <a:t>(</a:t>
            </a:r>
            <a:r>
              <a:rPr lang="en-CA" dirty="0" err="1"/>
              <a:t>rental_id</a:t>
            </a:r>
            <a:r>
              <a:rPr lang="en-CA" dirty="0"/>
              <a:t>) as </a:t>
            </a:r>
            <a:r>
              <a:rPr lang="en-CA" dirty="0" err="1"/>
              <a:t>rental_count</a:t>
            </a:r>
            <a:r>
              <a:rPr lang="en-CA" dirty="0"/>
              <a:t> from category</a:t>
            </a:r>
            <a:endParaRPr lang="en-CA" dirty="0"/>
          </a:p>
          <a:p>
            <a:pPr marL="0" indent="0">
              <a:buNone/>
            </a:pPr>
            <a:r>
              <a:rPr lang="en-CA" dirty="0"/>
              <a:t>inner join </a:t>
            </a:r>
            <a:r>
              <a:rPr lang="en-CA" dirty="0" err="1"/>
              <a:t>film_category</a:t>
            </a:r>
            <a:endParaRPr lang="en-CA" dirty="0"/>
          </a:p>
          <a:p>
            <a:pPr marL="0" indent="0">
              <a:buNone/>
            </a:pPr>
            <a:r>
              <a:rPr lang="en-CA" dirty="0"/>
              <a:t>on </a:t>
            </a:r>
            <a:r>
              <a:rPr lang="en-CA" dirty="0" err="1"/>
              <a:t>category.category_id</a:t>
            </a:r>
            <a:r>
              <a:rPr lang="en-CA" dirty="0"/>
              <a:t>=</a:t>
            </a:r>
            <a:r>
              <a:rPr lang="en-CA" dirty="0" err="1"/>
              <a:t>film_category.category_id</a:t>
            </a:r>
            <a:endParaRPr lang="en-CA" dirty="0"/>
          </a:p>
          <a:p>
            <a:pPr marL="0" indent="0">
              <a:buNone/>
            </a:pPr>
            <a:r>
              <a:rPr lang="en-CA" dirty="0"/>
              <a:t>inner join inventory</a:t>
            </a:r>
            <a:endParaRPr lang="en-CA" dirty="0"/>
          </a:p>
          <a:p>
            <a:pPr marL="0" indent="0">
              <a:buNone/>
            </a:pPr>
            <a:r>
              <a:rPr lang="en-CA" dirty="0"/>
              <a:t>on </a:t>
            </a:r>
            <a:r>
              <a:rPr lang="en-CA" dirty="0" err="1"/>
              <a:t>film_category.film_id</a:t>
            </a:r>
            <a:r>
              <a:rPr lang="en-CA" dirty="0"/>
              <a:t>=</a:t>
            </a:r>
            <a:r>
              <a:rPr lang="en-CA" dirty="0" err="1"/>
              <a:t>inventory.film_id</a:t>
            </a:r>
            <a:endParaRPr lang="en-CA" dirty="0"/>
          </a:p>
          <a:p>
            <a:pPr marL="0" indent="0">
              <a:buNone/>
            </a:pPr>
            <a:r>
              <a:rPr lang="en-CA" dirty="0"/>
              <a:t>inner join rental</a:t>
            </a:r>
            <a:endParaRPr lang="en-CA" dirty="0"/>
          </a:p>
          <a:p>
            <a:pPr marL="0" indent="0">
              <a:buNone/>
            </a:pPr>
            <a:r>
              <a:rPr lang="en-CA" dirty="0"/>
              <a:t>on </a:t>
            </a:r>
            <a:r>
              <a:rPr lang="en-CA" dirty="0" err="1"/>
              <a:t>inventory.inventory_id</a:t>
            </a:r>
            <a:r>
              <a:rPr lang="en-CA" dirty="0"/>
              <a:t>=</a:t>
            </a:r>
            <a:r>
              <a:rPr lang="en-CA" dirty="0" err="1"/>
              <a:t>rental.inventory_id</a:t>
            </a:r>
            <a:endParaRPr lang="en-CA" dirty="0"/>
          </a:p>
          <a:p>
            <a:pPr marL="0" indent="0">
              <a:buNone/>
            </a:pPr>
            <a:r>
              <a:rPr lang="en-CA" dirty="0"/>
              <a:t>group by name</a:t>
            </a:r>
            <a:endParaRPr lang="en-CA" dirty="0"/>
          </a:p>
          <a:p>
            <a:pPr marL="0" indent="0">
              <a:buNone/>
            </a:pPr>
            <a:r>
              <a:rPr lang="en-CA" dirty="0"/>
              <a:t>order by </a:t>
            </a:r>
            <a:r>
              <a:rPr lang="en-CA" dirty="0" err="1"/>
              <a:t>rental_count</a:t>
            </a:r>
            <a:r>
              <a:rPr lang="en-CA" dirty="0"/>
              <a:t> desc;</a:t>
            </a:r>
            <a:endParaRPr lang="en-CA" dirty="0"/>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a:t>Excel data (Most rented category)</a:t>
            </a:r>
            <a:endParaRPr lang="en-CA" dirty="0"/>
          </a:p>
        </p:txBody>
      </p:sp>
      <p:pic>
        <p:nvPicPr>
          <p:cNvPr id="4" name="Content Placeholder 3"/>
          <p:cNvPicPr>
            <a:picLocks noChangeAspect="1"/>
          </p:cNvPicPr>
          <p:nvPr>
            <p:ph idx="1"/>
            <p:custDataLst>
              <p:tags r:id="rId2"/>
            </p:custDataLst>
          </p:nvPr>
        </p:nvPicPr>
        <p:blipFill>
          <a:blip r:embed="rId3"/>
          <a:stretch>
            <a:fillRect/>
          </a:stretch>
        </p:blipFill>
        <p:spPr>
          <a:xfrm>
            <a:off x="1275715" y="1547495"/>
            <a:ext cx="9639300" cy="4381500"/>
          </a:xfrm>
          <a:prstGeom prst="rect">
            <a:avLst/>
          </a:prstGeom>
        </p:spPr>
      </p:pic>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pPr algn="ctr"/>
            <a:r>
              <a:rPr lang="en-CA" dirty="0">
                <a:latin typeface="Times New Roman" panose="02020603050405020304" pitchFamily="18" charset="0"/>
                <a:cs typeface="Times New Roman" panose="02020603050405020304" pitchFamily="18" charset="0"/>
              </a:rPr>
              <a:t>Report</a:t>
            </a:r>
            <a:endParaRPr lang="en-CA"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custDataLst>
              <p:tags r:id="rId2"/>
            </p:custDataLst>
          </p:nvPr>
        </p:nvSpPr>
        <p:spPr/>
        <p:txBody>
          <a:bodyPr/>
          <a:lstStyle/>
          <a:p>
            <a:r>
              <a:rPr lang="en-CA" dirty="0"/>
              <a:t>From the following visualization, we can observe that the most rented category is ‘Sports’ with a total count of 1179. Other rental counts of rest of the categories 837 to 1166.</a:t>
            </a:r>
            <a:endParaRPr lang="en-CA" dirty="0"/>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a:t>SQL code to retrieve total incomes of stores</a:t>
            </a:r>
            <a:endParaRPr lang="en-CA" dirty="0"/>
          </a:p>
        </p:txBody>
      </p:sp>
      <p:sp>
        <p:nvSpPr>
          <p:cNvPr id="3" name="Content Placeholder 2"/>
          <p:cNvSpPr>
            <a:spLocks noGrp="1"/>
          </p:cNvSpPr>
          <p:nvPr>
            <p:ph idx="1"/>
            <p:custDataLst>
              <p:tags r:id="rId2"/>
            </p:custDataLst>
          </p:nvPr>
        </p:nvSpPr>
        <p:spPr/>
        <p:txBody>
          <a:bodyPr/>
          <a:lstStyle/>
          <a:p>
            <a:pPr marL="0" indent="0">
              <a:buNone/>
            </a:pPr>
            <a:r>
              <a:rPr lang="en-CA" dirty="0"/>
              <a:t>select </a:t>
            </a:r>
            <a:r>
              <a:rPr lang="en-CA" dirty="0" err="1"/>
              <a:t>store.store_id,sum</a:t>
            </a:r>
            <a:r>
              <a:rPr lang="en-CA" dirty="0"/>
              <a:t>(amount) from store</a:t>
            </a:r>
            <a:endParaRPr lang="en-CA" dirty="0"/>
          </a:p>
          <a:p>
            <a:pPr marL="0" indent="0">
              <a:buNone/>
            </a:pPr>
            <a:r>
              <a:rPr lang="en-CA" dirty="0"/>
              <a:t>inner join inventory</a:t>
            </a:r>
            <a:endParaRPr lang="en-CA" dirty="0"/>
          </a:p>
          <a:p>
            <a:pPr marL="0" indent="0">
              <a:buNone/>
            </a:pPr>
            <a:r>
              <a:rPr lang="en-CA" dirty="0"/>
              <a:t>on </a:t>
            </a:r>
            <a:r>
              <a:rPr lang="en-CA" dirty="0" err="1"/>
              <a:t>store.store_id</a:t>
            </a:r>
            <a:r>
              <a:rPr lang="en-CA" dirty="0"/>
              <a:t>=</a:t>
            </a:r>
            <a:r>
              <a:rPr lang="en-CA" dirty="0" err="1"/>
              <a:t>inventory.store_id</a:t>
            </a:r>
            <a:endParaRPr lang="en-CA" dirty="0"/>
          </a:p>
          <a:p>
            <a:pPr marL="0" indent="0">
              <a:buNone/>
            </a:pPr>
            <a:r>
              <a:rPr lang="en-CA" dirty="0"/>
              <a:t>inner join rental</a:t>
            </a:r>
            <a:endParaRPr lang="en-CA" dirty="0"/>
          </a:p>
          <a:p>
            <a:pPr marL="0" indent="0">
              <a:buNone/>
            </a:pPr>
            <a:r>
              <a:rPr lang="en-CA" dirty="0"/>
              <a:t>on </a:t>
            </a:r>
            <a:r>
              <a:rPr lang="en-CA" dirty="0" err="1"/>
              <a:t>inventory.inventory_id</a:t>
            </a:r>
            <a:r>
              <a:rPr lang="en-CA" dirty="0"/>
              <a:t>=</a:t>
            </a:r>
            <a:r>
              <a:rPr lang="en-CA" dirty="0" err="1"/>
              <a:t>rental.inventory_id</a:t>
            </a:r>
            <a:endParaRPr lang="en-CA" dirty="0"/>
          </a:p>
          <a:p>
            <a:pPr marL="0" indent="0">
              <a:buNone/>
            </a:pPr>
            <a:r>
              <a:rPr lang="en-CA" dirty="0"/>
              <a:t>inner join payment</a:t>
            </a:r>
            <a:endParaRPr lang="en-CA" dirty="0"/>
          </a:p>
          <a:p>
            <a:pPr marL="0" indent="0">
              <a:buNone/>
            </a:pPr>
            <a:r>
              <a:rPr lang="en-CA" dirty="0"/>
              <a:t>on </a:t>
            </a:r>
            <a:r>
              <a:rPr lang="en-CA" dirty="0" err="1"/>
              <a:t>rental.rental_id</a:t>
            </a:r>
            <a:r>
              <a:rPr lang="en-CA" dirty="0"/>
              <a:t>=</a:t>
            </a:r>
            <a:r>
              <a:rPr lang="en-CA" dirty="0" err="1"/>
              <a:t>payment.rental_id</a:t>
            </a:r>
            <a:endParaRPr lang="en-CA" dirty="0"/>
          </a:p>
          <a:p>
            <a:pPr marL="0" indent="0">
              <a:buNone/>
            </a:pPr>
            <a:r>
              <a:rPr lang="en-CA" dirty="0"/>
              <a:t>group by </a:t>
            </a:r>
            <a:r>
              <a:rPr lang="en-CA" dirty="0" err="1"/>
              <a:t>store_id</a:t>
            </a:r>
            <a:endParaRPr lang="en-CA" dirty="0"/>
          </a:p>
        </p:txBody>
      </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a:t>Excel Data(Highest store income)</a:t>
            </a:r>
            <a:endParaRPr lang="en-CA" dirty="0"/>
          </a:p>
        </p:txBody>
      </p:sp>
      <p:pic>
        <p:nvPicPr>
          <p:cNvPr id="4" name="Content Placeholder 3"/>
          <p:cNvPicPr>
            <a:picLocks noChangeAspect="1"/>
          </p:cNvPicPr>
          <p:nvPr>
            <p:ph idx="1"/>
            <p:custDataLst>
              <p:tags r:id="rId2"/>
            </p:custDataLst>
          </p:nvPr>
        </p:nvPicPr>
        <p:blipFill>
          <a:blip r:embed="rId3"/>
          <a:stretch>
            <a:fillRect/>
          </a:stretch>
        </p:blipFill>
        <p:spPr>
          <a:xfrm>
            <a:off x="3074035" y="1301750"/>
            <a:ext cx="6043295" cy="4873625"/>
          </a:xfrm>
          <a:prstGeom prst="rect">
            <a:avLst/>
          </a:prstGeom>
        </p:spPr>
      </p:pic>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pPr algn="ctr"/>
            <a:r>
              <a:rPr lang="en-CA" dirty="0">
                <a:latin typeface="Times New Roman" panose="02020603050405020304" pitchFamily="18" charset="0"/>
                <a:cs typeface="Times New Roman" panose="02020603050405020304" pitchFamily="18" charset="0"/>
              </a:rPr>
              <a:t>Report</a:t>
            </a:r>
            <a:endParaRPr lang="en-CA"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custDataLst>
              <p:tags r:id="rId2"/>
            </p:custDataLst>
          </p:nvPr>
        </p:nvSpPr>
        <p:spPr/>
        <p:txBody>
          <a:bodyPr/>
          <a:lstStyle/>
          <a:p>
            <a:r>
              <a:rPr lang="en-CA" dirty="0">
                <a:latin typeface="Times New Roman" panose="02020603050405020304" pitchFamily="18" charset="0"/>
                <a:cs typeface="Times New Roman" panose="02020603050405020304" pitchFamily="18" charset="0"/>
              </a:rPr>
              <a:t>From the following graph, store-2 sales are 33679.79 ranking top where as store-1 sales are 33726.77</a:t>
            </a:r>
            <a:endParaRPr lang="en-CA" dirty="0">
              <a:latin typeface="Times New Roman" panose="02020603050405020304" pitchFamily="18" charset="0"/>
              <a:cs typeface="Times New Roman" panose="02020603050405020304" pitchFamily="18" charset="0"/>
            </a:endParaRPr>
          </a:p>
        </p:txBody>
      </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a:t>SQL Code for retrieving staff rental distribution</a:t>
            </a:r>
            <a:endParaRPr lang="en-CA" dirty="0"/>
          </a:p>
        </p:txBody>
      </p:sp>
      <p:sp>
        <p:nvSpPr>
          <p:cNvPr id="3" name="Content Placeholder 2"/>
          <p:cNvSpPr>
            <a:spLocks noGrp="1"/>
          </p:cNvSpPr>
          <p:nvPr>
            <p:ph idx="1"/>
            <p:custDataLst>
              <p:tags r:id="rId2"/>
            </p:custDataLst>
          </p:nvPr>
        </p:nvSpPr>
        <p:spPr/>
        <p:txBody>
          <a:bodyPr/>
          <a:lstStyle/>
          <a:p>
            <a:pPr marL="0" indent="0">
              <a:buNone/>
            </a:pPr>
            <a:r>
              <a:rPr lang="en-US" dirty="0"/>
              <a:t>select </a:t>
            </a:r>
            <a:r>
              <a:rPr lang="en-US" dirty="0" err="1"/>
              <a:t>rental.staff_id,count</a:t>
            </a:r>
            <a:r>
              <a:rPr lang="en-US" dirty="0"/>
              <a:t>(</a:t>
            </a:r>
            <a:r>
              <a:rPr lang="en-US" dirty="0" err="1"/>
              <a:t>rental.rental_id</a:t>
            </a:r>
            <a:r>
              <a:rPr lang="en-US" dirty="0"/>
              <a:t>) from rental</a:t>
            </a:r>
            <a:endParaRPr lang="en-US" dirty="0"/>
          </a:p>
          <a:p>
            <a:pPr marL="0" indent="0">
              <a:buNone/>
            </a:pPr>
            <a:r>
              <a:rPr lang="en-US" dirty="0"/>
              <a:t>inner join payment</a:t>
            </a:r>
            <a:endParaRPr lang="en-US" dirty="0"/>
          </a:p>
          <a:p>
            <a:pPr marL="0" indent="0">
              <a:buNone/>
            </a:pPr>
            <a:r>
              <a:rPr lang="en-US" dirty="0"/>
              <a:t>on </a:t>
            </a:r>
            <a:r>
              <a:rPr lang="en-US" dirty="0" err="1"/>
              <a:t>rental.rental_id</a:t>
            </a:r>
            <a:r>
              <a:rPr lang="en-US" dirty="0"/>
              <a:t>=</a:t>
            </a:r>
            <a:r>
              <a:rPr lang="en-US" dirty="0" err="1"/>
              <a:t>payment.rental_id</a:t>
            </a:r>
            <a:endParaRPr lang="en-US" dirty="0"/>
          </a:p>
          <a:p>
            <a:pPr marL="0" indent="0">
              <a:buNone/>
            </a:pPr>
            <a:r>
              <a:rPr lang="en-US" dirty="0"/>
              <a:t>group by </a:t>
            </a:r>
            <a:r>
              <a:rPr lang="en-US" dirty="0" err="1"/>
              <a:t>staff_id</a:t>
            </a:r>
            <a:endParaRPr lang="en-CA" dirty="0"/>
          </a:p>
        </p:txBody>
      </p:sp>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a:t>Excel data (staff rental distribution)</a:t>
            </a:r>
            <a:endParaRPr lang="en-CA" dirty="0"/>
          </a:p>
        </p:txBody>
      </p:sp>
      <p:pic>
        <p:nvPicPr>
          <p:cNvPr id="4" name="Content Placeholder 3"/>
          <p:cNvPicPr>
            <a:picLocks noChangeAspect="1"/>
          </p:cNvPicPr>
          <p:nvPr>
            <p:ph idx="1"/>
            <p:custDataLst>
              <p:tags r:id="rId2"/>
            </p:custDataLst>
          </p:nvPr>
        </p:nvPicPr>
        <p:blipFill>
          <a:blip r:embed="rId3"/>
          <a:stretch>
            <a:fillRect/>
          </a:stretch>
        </p:blipFill>
        <p:spPr>
          <a:xfrm>
            <a:off x="2614295" y="1301750"/>
            <a:ext cx="6962775" cy="4873625"/>
          </a:xfrm>
          <a:prstGeom prst="rect">
            <a:avLst/>
          </a:prstGeom>
        </p:spPr>
      </p:pic>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custDataLst>
              <p:tags r:id="rId1"/>
            </p:custDataLst>
          </p:nvPr>
        </p:nvSpPr>
        <p:spPr/>
        <p:txBody>
          <a:bodyPr/>
          <a:p>
            <a:r>
              <a:rPr lang="en-US"/>
              <a:t>Overview</a:t>
            </a:r>
            <a:endParaRPr lang="en-US"/>
          </a:p>
        </p:txBody>
      </p:sp>
      <p:sp>
        <p:nvSpPr>
          <p:cNvPr id="5" name="Content Placeholder 4"/>
          <p:cNvSpPr>
            <a:spLocks noGrp="1"/>
          </p:cNvSpPr>
          <p:nvPr>
            <p:ph idx="1"/>
            <p:custDataLst>
              <p:tags r:id="rId2"/>
            </p:custDataLst>
          </p:nvPr>
        </p:nvSpPr>
        <p:spPr/>
        <p:txBody>
          <a:bodyPr/>
          <a:p>
            <a:r>
              <a:rPr lang="en-US" sz="1600"/>
              <a:t>I have performed data analysis on maven movies dataset by using MySQL, SQL scripts, Excel, Pivot tables, Visualizations and made a final report in a PPT file</a:t>
            </a:r>
            <a:endParaRPr lang="en-US" sz="1600"/>
          </a:p>
          <a:p>
            <a:endParaRPr lang="en-US" sz="1600"/>
          </a:p>
          <a:p>
            <a:r>
              <a:rPr lang="en-US" sz="1600"/>
              <a:t>Objective: To analyze rental trends, identify popular films, and assess store performance using the MavenMovies Sakila database.</a:t>
            </a:r>
            <a:endParaRPr lang="en-US" sz="1600"/>
          </a:p>
          <a:p>
            <a:endParaRPr lang="en-US" sz="1600"/>
          </a:p>
          <a:p>
            <a:r>
              <a:rPr lang="en-US" sz="1600"/>
              <a:t>Tasks:</a:t>
            </a:r>
            <a:endParaRPr lang="en-US" sz="1600"/>
          </a:p>
          <a:p>
            <a:r>
              <a:rPr lang="en-US" sz="1600"/>
              <a:t>1. Rental Trends:</a:t>
            </a:r>
            <a:endParaRPr lang="en-US" sz="1600"/>
          </a:p>
          <a:p>
            <a:r>
              <a:rPr lang="en-US" sz="1600"/>
              <a:t>Analyze the monthly rental trends over the available data period.</a:t>
            </a:r>
            <a:endParaRPr lang="en-US" sz="1600"/>
          </a:p>
          <a:p>
            <a:r>
              <a:rPr lang="en-US" sz="1600"/>
              <a:t>Determine the peak rental hours in a day based on rental transactions.</a:t>
            </a:r>
            <a:endParaRPr lang="en-US" sz="1600"/>
          </a:p>
          <a:p>
            <a:r>
              <a:rPr lang="en-US" sz="1600"/>
              <a:t>2. Film Popularity:	</a:t>
            </a:r>
            <a:endParaRPr lang="en-US" sz="1600"/>
          </a:p>
          <a:p>
            <a:r>
              <a:rPr lang="en-US" sz="1600"/>
              <a:t>Identify the top 10 most rented films.</a:t>
            </a:r>
            <a:endParaRPr lang="en-US" sz="1600"/>
          </a:p>
          <a:p>
            <a:r>
              <a:rPr lang="en-US" sz="1600"/>
              <a:t>Determine which film categories have the highest number of rentals.</a:t>
            </a:r>
            <a:endParaRPr lang="en-US" sz="1600"/>
          </a:p>
          <a:p>
            <a:r>
              <a:rPr lang="en-US" sz="1600"/>
              <a:t>3. Store Performance:</a:t>
            </a:r>
            <a:endParaRPr lang="en-US" sz="1600"/>
          </a:p>
          <a:p>
            <a:r>
              <a:rPr lang="en-US" sz="1600"/>
              <a:t>Identify which store generates the highest rental revenue.</a:t>
            </a:r>
            <a:endParaRPr lang="en-US" sz="1600"/>
          </a:p>
          <a:p>
            <a:r>
              <a:rPr lang="en-US" sz="1600"/>
              <a:t>Determine the distribution of rentals by staff members to assess performance.</a:t>
            </a:r>
            <a:endParaRPr lang="en-US" sz="1600"/>
          </a:p>
          <a:p>
            <a:r>
              <a:rPr lang="en-US" sz="1600"/>
              <a:t>I used the following SQL scripts to extract the required data from the maven-movies dataset.</a:t>
            </a:r>
            <a:endParaRPr lang="en-US" sz="1600"/>
          </a:p>
        </p:txBody>
      </p:sp>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pPr algn="ctr"/>
            <a:r>
              <a:rPr lang="en-CA" dirty="0">
                <a:latin typeface="Times New Roman" panose="02020603050405020304" pitchFamily="18" charset="0"/>
                <a:cs typeface="Times New Roman" panose="02020603050405020304" pitchFamily="18" charset="0"/>
              </a:rPr>
              <a:t>Report</a:t>
            </a:r>
            <a:endParaRPr lang="en-CA"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custDataLst>
              <p:tags r:id="rId2"/>
            </p:custDataLst>
          </p:nvPr>
        </p:nvSpPr>
        <p:spPr/>
        <p:txBody>
          <a:bodyPr/>
          <a:lstStyle/>
          <a:p>
            <a:r>
              <a:rPr lang="en-CA" dirty="0"/>
              <a:t>8040 rentals has been done by </a:t>
            </a:r>
            <a:r>
              <a:rPr lang="en-CA" dirty="0" err="1"/>
              <a:t>staff_id</a:t>
            </a:r>
            <a:r>
              <a:rPr lang="en-CA" dirty="0"/>
              <a:t> 1, where as 8004 rentals are done by </a:t>
            </a:r>
            <a:r>
              <a:rPr lang="en-CA" dirty="0" err="1"/>
              <a:t>staff_id</a:t>
            </a:r>
            <a:r>
              <a:rPr lang="en-CA" dirty="0"/>
              <a:t> 2 </a:t>
            </a:r>
            <a:endParaRPr lang="en-CA" dirty="0"/>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custDataLst>
              <p:tags r:id="rId1"/>
            </p:custDataLst>
          </p:nvPr>
        </p:nvSpPr>
        <p:spPr>
          <a:xfrm>
            <a:off x="1047750" y="1998980"/>
            <a:ext cx="8347710" cy="645160"/>
          </a:xfrm>
        </p:spPr>
        <p:txBody>
          <a:bodyPr>
            <a:normAutofit fontScale="90000"/>
          </a:bodyPr>
          <a:p>
            <a:r>
              <a:rPr lang="en-US" sz="2000">
                <a:latin typeface="Times New Roman" panose="02020603050405020304" pitchFamily="18" charset="0"/>
                <a:cs typeface="Times New Roman" panose="02020603050405020304" pitchFamily="18" charset="0"/>
                <a:sym typeface="+mn-ea"/>
              </a:rPr>
              <a:t>SELECT count(rental.rental_id) as Total_rentals,DATE_FORMAT(rental.rental_date, '%Y - %m') as Monthly_Rentals,</a:t>
            </a:r>
            <a:br>
              <a:rPr lang="en-US" sz="2000">
                <a:latin typeface="Times New Roman" panose="02020603050405020304" pitchFamily="18" charset="0"/>
                <a:cs typeface="Times New Roman" panose="02020603050405020304" pitchFamily="18" charset="0"/>
                <a:sym typeface="+mn-ea"/>
              </a:rPr>
            </a:br>
            <a:r>
              <a:rPr lang="en-US" sz="2000">
                <a:latin typeface="Times New Roman" panose="02020603050405020304" pitchFamily="18" charset="0"/>
                <a:cs typeface="Times New Roman" panose="02020603050405020304" pitchFamily="18" charset="0"/>
                <a:sym typeface="+mn-ea"/>
              </a:rPr>
              <a:t>sum(payment.amount) as Total_Revenue from rental</a:t>
            </a:r>
            <a:br>
              <a:rPr lang="en-US" sz="2000">
                <a:latin typeface="Times New Roman" panose="02020603050405020304" pitchFamily="18" charset="0"/>
                <a:cs typeface="Times New Roman" panose="02020603050405020304" pitchFamily="18" charset="0"/>
                <a:sym typeface="+mn-ea"/>
              </a:rPr>
            </a:br>
            <a:r>
              <a:rPr lang="en-US" sz="2000">
                <a:latin typeface="Times New Roman" panose="02020603050405020304" pitchFamily="18" charset="0"/>
                <a:cs typeface="Times New Roman" panose="02020603050405020304" pitchFamily="18" charset="0"/>
                <a:sym typeface="+mn-ea"/>
              </a:rPr>
              <a:t>left join payment on payment.rental_id = rental.rental_id</a:t>
            </a:r>
            <a:br>
              <a:rPr lang="en-US" sz="2000">
                <a:latin typeface="Times New Roman" panose="02020603050405020304" pitchFamily="18" charset="0"/>
                <a:cs typeface="Times New Roman" panose="02020603050405020304" pitchFamily="18" charset="0"/>
                <a:sym typeface="+mn-ea"/>
              </a:rPr>
            </a:br>
            <a:r>
              <a:rPr lang="en-US" sz="2000">
                <a:latin typeface="Times New Roman" panose="02020603050405020304" pitchFamily="18" charset="0"/>
                <a:cs typeface="Times New Roman" panose="02020603050405020304" pitchFamily="18" charset="0"/>
                <a:sym typeface="+mn-ea"/>
              </a:rPr>
              <a:t>group by  Monthly_Rentals</a:t>
            </a:r>
            <a:br>
              <a:rPr lang="en-US" sz="2000">
                <a:latin typeface="Times New Roman" panose="02020603050405020304" pitchFamily="18" charset="0"/>
                <a:cs typeface="Times New Roman" panose="02020603050405020304" pitchFamily="18" charset="0"/>
                <a:sym typeface="+mn-ea"/>
              </a:rPr>
            </a:br>
            <a:r>
              <a:rPr lang="en-US" sz="2000">
                <a:latin typeface="Times New Roman" panose="02020603050405020304" pitchFamily="18" charset="0"/>
                <a:cs typeface="Times New Roman" panose="02020603050405020304" pitchFamily="18" charset="0"/>
                <a:sym typeface="+mn-ea"/>
              </a:rPr>
              <a:t>order by Total_Revenue desc;</a:t>
            </a:r>
            <a:endParaRPr lang="en-US" sz="2000">
              <a:latin typeface="Times New Roman" panose="02020603050405020304" pitchFamily="18" charset="0"/>
              <a:cs typeface="Times New Roman" panose="02020603050405020304" pitchFamily="18" charset="0"/>
              <a:sym typeface="+mn-ea"/>
            </a:endParaRPr>
          </a:p>
        </p:txBody>
      </p:sp>
      <p:sp>
        <p:nvSpPr>
          <p:cNvPr id="7" name="Subtitle 6"/>
          <p:cNvSpPr>
            <a:spLocks noGrp="1"/>
          </p:cNvSpPr>
          <p:nvPr>
            <p:ph type="subTitle" idx="1"/>
            <p:custDataLst>
              <p:tags r:id="rId2"/>
            </p:custDataLst>
          </p:nvPr>
        </p:nvSpPr>
        <p:spPr>
          <a:xfrm>
            <a:off x="1818640" y="621030"/>
            <a:ext cx="8271510" cy="731520"/>
          </a:xfrm>
        </p:spPr>
        <p:txBody>
          <a:bodyPr/>
          <a:p>
            <a:r>
              <a:rPr lang="en-CA" sz="3600" b="1" dirty="0">
                <a:latin typeface="Times New Roman" panose="02020603050405020304" pitchFamily="18" charset="0"/>
                <a:cs typeface="Times New Roman" panose="02020603050405020304" pitchFamily="18" charset="0"/>
                <a:sym typeface="+mn-ea"/>
              </a:rPr>
              <a:t>SQL Code</a:t>
            </a:r>
            <a:r>
              <a:rPr lang="en-US" altLang="en-CA" sz="3600" b="1" dirty="0">
                <a:latin typeface="Times New Roman" panose="02020603050405020304" pitchFamily="18" charset="0"/>
                <a:cs typeface="Times New Roman" panose="02020603050405020304" pitchFamily="18" charset="0"/>
                <a:sym typeface="+mn-ea"/>
              </a:rPr>
              <a:t> to Retrive Montly Trends</a:t>
            </a:r>
            <a:endParaRPr lang="en-US" altLang="en-CA" sz="3600" b="1" dirty="0">
              <a:latin typeface="Times New Roman" panose="02020603050405020304" pitchFamily="18" charset="0"/>
              <a:cs typeface="Times New Roman" panose="02020603050405020304" pitchFamily="18" charset="0"/>
              <a:sym typeface="+mn-ea"/>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a:t>Monthly Trend</a:t>
            </a:r>
            <a:endParaRPr lang="en-CA" dirty="0"/>
          </a:p>
        </p:txBody>
      </p:sp>
      <p:pic>
        <p:nvPicPr>
          <p:cNvPr id="6" name="Content Placeholder 5"/>
          <p:cNvPicPr>
            <a:picLocks noChangeAspect="1"/>
          </p:cNvPicPr>
          <p:nvPr>
            <p:ph idx="1"/>
            <p:custDataLst>
              <p:tags r:id="rId2"/>
            </p:custDataLst>
          </p:nvPr>
        </p:nvPicPr>
        <p:blipFill>
          <a:blip r:embed="rId3"/>
          <a:stretch>
            <a:fillRect/>
          </a:stretch>
        </p:blipFill>
        <p:spPr>
          <a:xfrm>
            <a:off x="695960" y="1945640"/>
            <a:ext cx="10800080" cy="3585210"/>
          </a:xfrm>
          <a:prstGeom prst="rect">
            <a:avLst/>
          </a:prstGeom>
        </p:spPr>
      </p:pic>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pPr algn="ctr"/>
            <a:r>
              <a:rPr lang="en-CA" dirty="0">
                <a:latin typeface="Times New Roman" panose="02020603050405020304" pitchFamily="18" charset="0"/>
                <a:cs typeface="Times New Roman" panose="02020603050405020304" pitchFamily="18" charset="0"/>
              </a:rPr>
              <a:t>Report</a:t>
            </a:r>
            <a:endParaRPr lang="en-CA"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custDataLst>
              <p:tags r:id="rId2"/>
            </p:custDataLst>
          </p:nvPr>
        </p:nvSpPr>
        <p:spPr/>
        <p:txBody>
          <a:bodyPr/>
          <a:lstStyle/>
          <a:p>
            <a:r>
              <a:rPr lang="en-CA" dirty="0"/>
              <a:t>From the line chart, we can understand that the rental payments are increasing from May,2005 to July, 2005 and there is a decrease in the count from December</a:t>
            </a:r>
            <a:endParaRPr lang="en-CA" dirty="0"/>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custDataLst>
              <p:tags r:id="rId1"/>
            </p:custDataLst>
          </p:nvPr>
        </p:nvSpPr>
        <p:spPr/>
        <p:txBody>
          <a:bodyPr/>
          <a:p>
            <a:r>
              <a:rPr lang="en-US"/>
              <a:t>sql Code to retrieve Peak Rental Hour</a:t>
            </a:r>
            <a:endParaRPr lang="en-US"/>
          </a:p>
        </p:txBody>
      </p:sp>
      <p:sp>
        <p:nvSpPr>
          <p:cNvPr id="5" name="Content Placeholder 4"/>
          <p:cNvSpPr/>
          <p:nvPr>
            <p:ph idx="1"/>
            <p:custDataLst>
              <p:tags r:id="rId2"/>
            </p:custDataLst>
          </p:nvPr>
        </p:nvSpPr>
        <p:spPr/>
        <p:txBody>
          <a:bodyPr/>
          <a:p>
            <a:r>
              <a:rPr lang="en-US"/>
              <a:t>SELECT HOUR(rental_date) AS rental_hour, </a:t>
            </a:r>
            <a:endParaRPr lang="en-US"/>
          </a:p>
          <a:p>
            <a:r>
              <a:rPr lang="en-US"/>
              <a:t>COUNT(*) AS total_rentals</a:t>
            </a:r>
            <a:endParaRPr lang="en-US"/>
          </a:p>
          <a:p>
            <a:r>
              <a:rPr lang="en-US"/>
              <a:t>FROM rental</a:t>
            </a:r>
            <a:endParaRPr lang="en-US"/>
          </a:p>
          <a:p>
            <a:r>
              <a:rPr lang="en-US"/>
              <a:t>GROUP BY rental_hour</a:t>
            </a:r>
            <a:endParaRPr lang="en-US"/>
          </a:p>
          <a:p>
            <a:r>
              <a:rPr lang="en-US"/>
              <a:t>ORDER BY total_rentals DESC,rental_hour asc;</a:t>
            </a:r>
            <a:endParaRPr lang="en-US"/>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a:t>Peak rental hours</a:t>
            </a:r>
            <a:endParaRPr lang="en-CA" dirty="0"/>
          </a:p>
        </p:txBody>
      </p:sp>
      <p:pic>
        <p:nvPicPr>
          <p:cNvPr id="4" name="Content Placeholder 3"/>
          <p:cNvPicPr>
            <a:picLocks noChangeAspect="1"/>
          </p:cNvPicPr>
          <p:nvPr>
            <p:ph idx="1"/>
            <p:custDataLst>
              <p:tags r:id="rId2"/>
            </p:custDataLst>
          </p:nvPr>
        </p:nvPicPr>
        <p:blipFill>
          <a:blip r:embed="rId3"/>
          <a:stretch>
            <a:fillRect/>
          </a:stretch>
        </p:blipFill>
        <p:spPr>
          <a:xfrm>
            <a:off x="1635125" y="1301750"/>
            <a:ext cx="8921115" cy="4873625"/>
          </a:xfrm>
          <a:prstGeom prst="rect">
            <a:avLst/>
          </a:prstGeom>
        </p:spPr>
      </p:pic>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pPr algn="ctr"/>
            <a:r>
              <a:rPr lang="en-CA" dirty="0">
                <a:latin typeface="Times New Roman" panose="02020603050405020304" pitchFamily="18" charset="0"/>
                <a:cs typeface="Times New Roman" panose="02020603050405020304" pitchFamily="18" charset="0"/>
              </a:rPr>
              <a:t>Report</a:t>
            </a:r>
            <a:endParaRPr lang="en-CA"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custDataLst>
              <p:tags r:id="rId2"/>
            </p:custDataLst>
          </p:nvPr>
        </p:nvSpPr>
        <p:spPr/>
        <p:txBody>
          <a:bodyPr/>
          <a:lstStyle/>
          <a:p>
            <a:r>
              <a:rPr lang="en-CA" dirty="0">
                <a:latin typeface="Times New Roman" panose="02020603050405020304" pitchFamily="18" charset="0"/>
                <a:cs typeface="Times New Roman" panose="02020603050405020304" pitchFamily="18" charset="0"/>
              </a:rPr>
              <a:t>From the following visualization, we can understand that the count of payments done are almost the same every hour, however at 3 PM the count is at the peak stage.</a:t>
            </a:r>
            <a:endParaRPr lang="en-CA" dirty="0">
              <a:latin typeface="Times New Roman" panose="02020603050405020304" pitchFamily="18" charset="0"/>
              <a:cs typeface="Times New Roman" panose="02020603050405020304" pitchFamily="18" charset="0"/>
            </a:endParaRPr>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CA" dirty="0" err="1"/>
              <a:t>Sql</a:t>
            </a:r>
            <a:r>
              <a:rPr lang="en-CA" dirty="0"/>
              <a:t> code to retrieve top 10 films</a:t>
            </a:r>
            <a:endParaRPr lang="en-CA" dirty="0"/>
          </a:p>
        </p:txBody>
      </p:sp>
      <p:sp>
        <p:nvSpPr>
          <p:cNvPr id="3" name="Content Placeholder 2"/>
          <p:cNvSpPr>
            <a:spLocks noGrp="1"/>
          </p:cNvSpPr>
          <p:nvPr>
            <p:ph idx="1"/>
            <p:custDataLst>
              <p:tags r:id="rId2"/>
            </p:custDataLst>
          </p:nvPr>
        </p:nvSpPr>
        <p:spPr/>
        <p:txBody>
          <a:bodyPr/>
          <a:lstStyle/>
          <a:p>
            <a:pPr marL="0" indent="0">
              <a:buNone/>
            </a:pPr>
            <a:r>
              <a:rPr lang="en-CA" dirty="0"/>
              <a:t>select </a:t>
            </a:r>
            <a:r>
              <a:rPr lang="en-CA" dirty="0" err="1"/>
              <a:t>film.film_id,title,count</a:t>
            </a:r>
            <a:r>
              <a:rPr lang="en-CA" dirty="0"/>
              <a:t>(</a:t>
            </a:r>
            <a:r>
              <a:rPr lang="en-CA" dirty="0" err="1"/>
              <a:t>rental_id</a:t>
            </a:r>
            <a:r>
              <a:rPr lang="en-CA" dirty="0"/>
              <a:t>) as </a:t>
            </a:r>
            <a:r>
              <a:rPr lang="en-CA" dirty="0" err="1"/>
              <a:t>rental_count</a:t>
            </a:r>
            <a:r>
              <a:rPr lang="en-CA" dirty="0"/>
              <a:t> from film</a:t>
            </a:r>
            <a:endParaRPr lang="en-CA" dirty="0"/>
          </a:p>
          <a:p>
            <a:pPr marL="0" indent="0">
              <a:buNone/>
            </a:pPr>
            <a:r>
              <a:rPr lang="en-CA" dirty="0"/>
              <a:t>inner join inventory on </a:t>
            </a:r>
            <a:r>
              <a:rPr lang="en-CA" dirty="0" err="1"/>
              <a:t>film.film_id</a:t>
            </a:r>
            <a:r>
              <a:rPr lang="en-CA" dirty="0"/>
              <a:t>=</a:t>
            </a:r>
            <a:r>
              <a:rPr lang="en-CA" dirty="0" err="1"/>
              <a:t>inventory.film_id</a:t>
            </a:r>
            <a:endParaRPr lang="en-CA" dirty="0"/>
          </a:p>
          <a:p>
            <a:pPr marL="0" indent="0">
              <a:buNone/>
            </a:pPr>
            <a:r>
              <a:rPr lang="en-CA" dirty="0"/>
              <a:t>inner join rental</a:t>
            </a:r>
            <a:endParaRPr lang="en-CA" dirty="0"/>
          </a:p>
          <a:p>
            <a:pPr marL="0" indent="0">
              <a:buNone/>
            </a:pPr>
            <a:r>
              <a:rPr lang="en-CA" dirty="0"/>
              <a:t>on </a:t>
            </a:r>
            <a:r>
              <a:rPr lang="en-CA" dirty="0" err="1"/>
              <a:t>inventory.inventory_id</a:t>
            </a:r>
            <a:r>
              <a:rPr lang="en-CA" dirty="0"/>
              <a:t>=</a:t>
            </a:r>
            <a:r>
              <a:rPr lang="en-CA" dirty="0" err="1"/>
              <a:t>rental.inventory_id</a:t>
            </a:r>
            <a:endParaRPr lang="en-CA" dirty="0"/>
          </a:p>
          <a:p>
            <a:pPr marL="0" indent="0">
              <a:buNone/>
            </a:pPr>
            <a:r>
              <a:rPr lang="en-CA" dirty="0"/>
              <a:t>group by </a:t>
            </a:r>
            <a:r>
              <a:rPr lang="en-CA" dirty="0" err="1"/>
              <a:t>film_id,title</a:t>
            </a:r>
            <a:endParaRPr lang="en-CA" dirty="0"/>
          </a:p>
          <a:p>
            <a:pPr marL="0" indent="0">
              <a:buNone/>
            </a:pPr>
            <a:r>
              <a:rPr lang="en-CA" dirty="0"/>
              <a:t>order by </a:t>
            </a:r>
            <a:r>
              <a:rPr lang="en-CA" dirty="0" err="1"/>
              <a:t>rental_count</a:t>
            </a:r>
            <a:r>
              <a:rPr lang="en-CA" dirty="0"/>
              <a:t> </a:t>
            </a:r>
            <a:r>
              <a:rPr lang="en-CA" dirty="0" err="1"/>
              <a:t>desclimit</a:t>
            </a:r>
            <a:r>
              <a:rPr lang="en-CA" dirty="0"/>
              <a:t> 10;</a:t>
            </a:r>
            <a:endParaRPr lang="en-CA" dirty="0"/>
          </a:p>
        </p:txBody>
      </p:sp>
    </p:spTree>
    <p:custDataLst>
      <p:tags r:id="rId3"/>
    </p:custDataLst>
  </p:cSld>
  <p:clrMapOvr>
    <a:masterClrMapping/>
  </p:clrMapOvr>
</p:sld>
</file>

<file path=ppt/tags/tag1.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3.0"/>
  <p:tag name="KSO_WM_BEAUTIFY_FLAG" val="#wm#"/>
</p:tagLst>
</file>

<file path=ppt/tags/tag10.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3.0"/>
  <p:tag name="KSO_WM_BEAUTIFY_FLAG" val="#wm#"/>
</p:tagLst>
</file>

<file path=ppt/tags/tag11.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33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Lst>
</file>

<file path=ppt/tags/tag12.xml><?xml version="1.0" encoding="utf-8"?>
<p:tagLst xmlns:p="http://schemas.openxmlformats.org/presentationml/2006/main">
  <p:tag name="KSO_WM_SLIDE_THEME_ID" val="3321273"/>
  <p:tag name="KSO_WM_SLIDE_THEME_NAME" val="Z_20238023_Green Gradient"/>
  <p:tag name="KSO_WM_SLIDE_TYPE" val="text"/>
</p:tagLst>
</file>

<file path=ppt/tags/tag13.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3.0"/>
  <p:tag name="KSO_WM_BEAUTIFY_FLAG" val="#wm#"/>
</p:tagLst>
</file>

<file path=ppt/tags/tag14.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33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Lst>
</file>

<file path=ppt/tags/tag15.xml><?xml version="1.0" encoding="utf-8"?>
<p:tagLst xmlns:p="http://schemas.openxmlformats.org/presentationml/2006/main">
  <p:tag name="KSO_WM_SLIDE_THEME_ID" val="3321273"/>
  <p:tag name="KSO_WM_SLIDE_THEME_NAME" val="Z_20238023_Green Gradient"/>
  <p:tag name="KSO_WM_SLIDE_TYPE" val="text"/>
</p:tagLst>
</file>

<file path=ppt/tags/tag16.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3.0"/>
  <p:tag name="KSO_WM_BEAUTIFY_FLAG" val="#wm#"/>
</p:tagLst>
</file>

<file path=ppt/tags/tag17.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33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Lst>
</file>

<file path=ppt/tags/tag18.xml><?xml version="1.0" encoding="utf-8"?>
<p:tagLst xmlns:p="http://schemas.openxmlformats.org/presentationml/2006/main">
  <p:tag name="KSO_WM_SLIDE_THEME_ID" val="3321273"/>
  <p:tag name="KSO_WM_SLIDE_THEME_NAME" val="Z_20238023_Green Gradient"/>
  <p:tag name="KSO_WM_SLIDE_TYPE" val="text"/>
</p:tagLst>
</file>

<file path=ppt/tags/tag19.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3.0"/>
  <p:tag name="KSO_WM_BEAUTIFY_FLAG" val="#wm#"/>
</p:tagLst>
</file>

<file path=ppt/tags/tag2.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33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Lst>
</file>

<file path=ppt/tags/tag20.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33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Lst>
</file>

<file path=ppt/tags/tag21.xml><?xml version="1.0" encoding="utf-8"?>
<p:tagLst xmlns:p="http://schemas.openxmlformats.org/presentationml/2006/main">
  <p:tag name="KSO_WM_SLIDE_THEME_ID" val="3321273"/>
  <p:tag name="KSO_WM_SLIDE_THEME_NAME" val="Z_20238023_Green Gradient"/>
  <p:tag name="KSO_WM_SLIDE_TYPE" val="text"/>
</p:tagLst>
</file>

<file path=ppt/tags/tag22.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3.0"/>
  <p:tag name="KSO_WM_BEAUTIFY_FLAG" val="#wm#"/>
</p:tagLst>
</file>

<file path=ppt/tags/tag23.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33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Lst>
</file>

<file path=ppt/tags/tag24.xml><?xml version="1.0" encoding="utf-8"?>
<p:tagLst xmlns:p="http://schemas.openxmlformats.org/presentationml/2006/main">
  <p:tag name="KSO_WM_SLIDE_THEME_ID" val="3321273"/>
  <p:tag name="KSO_WM_SLIDE_THEME_NAME" val="Z_20238023_Green Gradient"/>
  <p:tag name="KSO_WM_SLIDE_TYPE" val="text"/>
</p:tagLst>
</file>

<file path=ppt/tags/tag25.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3.0"/>
  <p:tag name="KSO_WM_BEAUTIFY_FLAG" val="#wm#"/>
</p:tagLst>
</file>

<file path=ppt/tags/tag26.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33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Lst>
</file>

<file path=ppt/tags/tag27.xml><?xml version="1.0" encoding="utf-8"?>
<p:tagLst xmlns:p="http://schemas.openxmlformats.org/presentationml/2006/main">
  <p:tag name="KSO_WM_SLIDE_THEME_ID" val="3321273"/>
  <p:tag name="KSO_WM_SLIDE_THEME_NAME" val="Z_20238023_Green Gradient"/>
  <p:tag name="KSO_WM_SLIDE_TYPE" val="text"/>
</p:tagLst>
</file>

<file path=ppt/tags/tag28.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3.0"/>
  <p:tag name="KSO_WM_BEAUTIFY_FLAG" val="#wm#"/>
</p:tagLst>
</file>

<file path=ppt/tags/tag29.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33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Lst>
</file>

<file path=ppt/tags/tag3.xml><?xml version="1.0" encoding="utf-8"?>
<p:tagLst xmlns:p="http://schemas.openxmlformats.org/presentationml/2006/main">
  <p:tag name="KSO_WM_SLIDE_THEME_ID" val="3321273"/>
  <p:tag name="KSO_WM_SLIDE_THEME_NAME" val="Z_20238023_Green Gradient"/>
  <p:tag name="KSO_WM_SLIDE_TYPE" val="text"/>
</p:tagLst>
</file>

<file path=ppt/tags/tag30.xml><?xml version="1.0" encoding="utf-8"?>
<p:tagLst xmlns:p="http://schemas.openxmlformats.org/presentationml/2006/main">
  <p:tag name="KSO_WM_SLIDE_THEME_ID" val="3321273"/>
  <p:tag name="KSO_WM_SLIDE_THEME_NAME" val="Z_20238023_Green Gradient"/>
  <p:tag name="KSO_WM_SLIDE_TYPE" val="text"/>
</p:tagLst>
</file>

<file path=ppt/tags/tag31.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3.0"/>
  <p:tag name="KSO_WM_BEAUTIFY_FLAG" val="#wm#"/>
</p:tagLst>
</file>

<file path=ppt/tags/tag32.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33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Lst>
</file>

<file path=ppt/tags/tag33.xml><?xml version="1.0" encoding="utf-8"?>
<p:tagLst xmlns:p="http://schemas.openxmlformats.org/presentationml/2006/main">
  <p:tag name="KSO_WM_SLIDE_THEME_ID" val="3321273"/>
  <p:tag name="KSO_WM_SLIDE_THEME_NAME" val="Z_20238023_Green Gradient"/>
  <p:tag name="KSO_WM_SLIDE_TYPE" val="text"/>
</p:tagLst>
</file>

<file path=ppt/tags/tag34.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3.0"/>
  <p:tag name="KSO_WM_BEAUTIFY_FLAG" val="#wm#"/>
</p:tagLst>
</file>

<file path=ppt/tags/tag35.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33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Lst>
</file>

<file path=ppt/tags/tag36.xml><?xml version="1.0" encoding="utf-8"?>
<p:tagLst xmlns:p="http://schemas.openxmlformats.org/presentationml/2006/main">
  <p:tag name="KSO_WM_SLIDE_THEME_ID" val="3321273"/>
  <p:tag name="KSO_WM_SLIDE_THEME_NAME" val="Z_20238023_Green Gradient"/>
  <p:tag name="KSO_WM_SLIDE_TYPE" val="text"/>
</p:tagLst>
</file>

<file path=ppt/tags/tag37.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3.0"/>
  <p:tag name="KSO_WM_BEAUTIFY_FLAG" val="#wm#"/>
</p:tagLst>
</file>

<file path=ppt/tags/tag38.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33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Lst>
</file>

<file path=ppt/tags/tag39.xml><?xml version="1.0" encoding="utf-8"?>
<p:tagLst xmlns:p="http://schemas.openxmlformats.org/presentationml/2006/main">
  <p:tag name="KSO_WM_SLIDE_THEME_ID" val="3321273"/>
  <p:tag name="KSO_WM_SLIDE_THEME_NAME" val="Z_20238023_Green Gradient"/>
  <p:tag name="KSO_WM_SLIDE_TYPE" val="text"/>
</p:tagLst>
</file>

<file path=ppt/tags/tag4.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_1*a*1"/>
  <p:tag name="KSO_WM_UNIT_LAYERLEVEL" val="1"/>
  <p:tag name="KSO_WM_TAG_VERSION" val="3.0"/>
  <p:tag name="KSO_WM_BEAUTIFY_FLAG" val="#wm#"/>
</p:tagLst>
</file>

<file path=ppt/tags/tag40.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3.0"/>
  <p:tag name="KSO_WM_BEAUTIFY_FLAG" val="#wm#"/>
</p:tagLst>
</file>

<file path=ppt/tags/tag41.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33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Lst>
</file>

<file path=ppt/tags/tag42.xml><?xml version="1.0" encoding="utf-8"?>
<p:tagLst xmlns:p="http://schemas.openxmlformats.org/presentationml/2006/main">
  <p:tag name="KSO_WM_SLIDE_THEME_ID" val="3321273"/>
  <p:tag name="KSO_WM_SLIDE_THEME_NAME" val="Z_20238023_Green Gradient"/>
  <p:tag name="KSO_WM_SLIDE_TYPE" val="text"/>
</p:tagLst>
</file>

<file path=ppt/tags/tag43.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3.0"/>
  <p:tag name="KSO_WM_BEAUTIFY_FLAG" val="#wm#"/>
</p:tagLst>
</file>

<file path=ppt/tags/tag44.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33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Lst>
</file>

<file path=ppt/tags/tag45.xml><?xml version="1.0" encoding="utf-8"?>
<p:tagLst xmlns:p="http://schemas.openxmlformats.org/presentationml/2006/main">
  <p:tag name="KSO_WM_SLIDE_THEME_ID" val="3321273"/>
  <p:tag name="KSO_WM_SLIDE_THEME_NAME" val="Z_20238023_Green Gradient"/>
  <p:tag name="KSO_WM_SLIDE_TYPE" val="text"/>
</p:tagLst>
</file>

<file path=ppt/tags/tag46.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3.0"/>
  <p:tag name="KSO_WM_BEAUTIFY_FLAG" val="#wm#"/>
</p:tagLst>
</file>

<file path=ppt/tags/tag47.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33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Lst>
</file>

<file path=ppt/tags/tag48.xml><?xml version="1.0" encoding="utf-8"?>
<p:tagLst xmlns:p="http://schemas.openxmlformats.org/presentationml/2006/main">
  <p:tag name="KSO_WM_SLIDE_THEME_ID" val="3321273"/>
  <p:tag name="KSO_WM_SLIDE_THEME_NAME" val="Z_20238023_Green Gradient"/>
  <p:tag name="KSO_WM_SLIDE_TYPE" val="text"/>
</p:tagLst>
</file>

<file path=ppt/tags/tag49.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3.0"/>
  <p:tag name="KSO_WM_BEAUTIFY_FLAG" val="#wm#"/>
</p:tagLst>
</file>

<file path=ppt/tags/tag5.xml><?xml version="1.0" encoding="utf-8"?>
<p:tagLst xmlns:p="http://schemas.openxmlformats.org/presentationml/2006/main">
  <p:tag name="KSO_WM_UNIT_ISCONTENTSTITLE" val="0"/>
  <p:tag name="KSO_WM_UNIT_ISNUMDGMTITLE" val="0"/>
  <p:tag name="KSO_WM_UNIT_PRESET_TEXT" val="单击此处编辑母版副标题样式"/>
  <p:tag name="KSO_WM_UNIT_NOCLEAR" val="0"/>
  <p:tag name="KSO_WM_UNIT_VALUE" val="80"/>
  <p:tag name="KSO_WM_UNIT_HIGHLIGHT" val="0"/>
  <p:tag name="KSO_WM_UNIT_COMPATIBLE" val="0"/>
  <p:tag name="KSO_WM_UNIT_DIAGRAM_ISNUMVISUAL" val="0"/>
  <p:tag name="KSO_WM_UNIT_DIAGRAM_ISREFERUNIT" val="0"/>
  <p:tag name="KSO_WM_UNIT_TYPE" val="b"/>
  <p:tag name="KSO_WM_UNIT_INDEX" val="1"/>
  <p:tag name="KSO_WM_UNIT_ID" val="_1*b*1"/>
  <p:tag name="KSO_WM_UNIT_LAYERLEVEL" val="1"/>
  <p:tag name="KSO_WM_TAG_VERSION" val="3.0"/>
  <p:tag name="KSO_WM_BEAUTIFY_FLAG" val="#wm#"/>
</p:tagLst>
</file>

<file path=ppt/tags/tag50.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33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Lst>
</file>

<file path=ppt/tags/tag51.xml><?xml version="1.0" encoding="utf-8"?>
<p:tagLst xmlns:p="http://schemas.openxmlformats.org/presentationml/2006/main">
  <p:tag name="KSO_WM_SLIDE_THEME_ID" val="3321273"/>
  <p:tag name="KSO_WM_SLIDE_THEME_NAME" val="Z_20238023_Green Gradient"/>
  <p:tag name="KSO_WM_SLIDE_TYPE" val="text"/>
</p:tagLst>
</file>

<file path=ppt/tags/tag52.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3.0"/>
  <p:tag name="KSO_WM_BEAUTIFY_FLAG" val="#wm#"/>
</p:tagLst>
</file>

<file path=ppt/tags/tag53.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33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Lst>
</file>

<file path=ppt/tags/tag54.xml><?xml version="1.0" encoding="utf-8"?>
<p:tagLst xmlns:p="http://schemas.openxmlformats.org/presentationml/2006/main">
  <p:tag name="KSO_WM_SLIDE_THEME_ID" val="3321273"/>
  <p:tag name="KSO_WM_SLIDE_THEME_NAME" val="Z_20238023_Green Gradient"/>
  <p:tag name="KSO_WM_SLIDE_TYPE" val="text"/>
</p:tagLst>
</file>

<file path=ppt/tags/tag55.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3.0"/>
  <p:tag name="KSO_WM_BEAUTIFY_FLAG" val="#wm#"/>
</p:tagLst>
</file>

<file path=ppt/tags/tag56.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33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Lst>
</file>

<file path=ppt/tags/tag57.xml><?xml version="1.0" encoding="utf-8"?>
<p:tagLst xmlns:p="http://schemas.openxmlformats.org/presentationml/2006/main">
  <p:tag name="KSO_WM_SLIDE_THEME_ID" val="3321273"/>
  <p:tag name="KSO_WM_SLIDE_THEME_NAME" val="Z_20238023_Green Gradient"/>
  <p:tag name="KSO_WM_SLIDE_TYPE" val="text"/>
</p:tagLst>
</file>

<file path=ppt/tags/tag6.xml><?xml version="1.0" encoding="utf-8"?>
<p:tagLst xmlns:p="http://schemas.openxmlformats.org/presentationml/2006/main">
  <p:tag name="KSO_WM_SLIDE_THEME_ID" val="3321273"/>
  <p:tag name="KSO_WM_SLIDE_THEME_NAME" val="Z_20238023_Green Gradient"/>
  <p:tag name="KSO_WM_SLIDE_TYPE" val="text"/>
</p:tagLst>
</file>

<file path=ppt/tags/tag7.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3.0"/>
  <p:tag name="KSO_WM_BEAUTIFY_FLAG" val="#wm#"/>
</p:tagLst>
</file>

<file path=ppt/tags/tag8.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33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Lst>
</file>

<file path=ppt/tags/tag9.xml><?xml version="1.0" encoding="utf-8"?>
<p:tagLst xmlns:p="http://schemas.openxmlformats.org/presentationml/2006/main">
  <p:tag name="KSO_WM_SLIDE_THEME_ID" val="3321273"/>
  <p:tag name="KSO_WM_SLIDE_THEME_NAME" val="Z_20238023_Green Gradient"/>
  <p:tag name="KSO_WM_SLIDE_TYPE" val="text"/>
</p:tagLst>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0</TotalTime>
  <Words>3576</Words>
  <Application>WPS Presentation</Application>
  <PresentationFormat>Widescreen</PresentationFormat>
  <Paragraphs>109</Paragraphs>
  <Slides>20</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SimSun</vt:lpstr>
      <vt:lpstr>Wingdings</vt:lpstr>
      <vt:lpstr>Times New Roman</vt:lpstr>
      <vt:lpstr>Microsoft YaHei</vt:lpstr>
      <vt:lpstr>Arial Unicode MS</vt:lpstr>
      <vt:lpstr>Calibri</vt:lpstr>
      <vt:lpstr>Blue Waves</vt:lpstr>
      <vt:lpstr>Presentation Of MiniCapstoneProject</vt:lpstr>
      <vt:lpstr>Overview</vt:lpstr>
      <vt:lpstr>select date_format(rental_date,'%m-%Y') as monthly_rental_date, count(rental_id) as rental_count from rental group by monthly_rental_date;</vt:lpstr>
      <vt:lpstr>Monthly Trend</vt:lpstr>
      <vt:lpstr>Report</vt:lpstr>
      <vt:lpstr>sql Code to retrieve Peak Rental Hour</vt:lpstr>
      <vt:lpstr>Peak rental hours</vt:lpstr>
      <vt:lpstr>Report</vt:lpstr>
      <vt:lpstr>Sql code to retrieve top 10 films</vt:lpstr>
      <vt:lpstr>Excel Data(Top 10 films)</vt:lpstr>
      <vt:lpstr>Report</vt:lpstr>
      <vt:lpstr>Sql code to find most rented category</vt:lpstr>
      <vt:lpstr>Excel data (Most rented category)</vt:lpstr>
      <vt:lpstr>Report</vt:lpstr>
      <vt:lpstr>SQL code to retrieve total incomes of stores</vt:lpstr>
      <vt:lpstr>Excel Data(Highest store income)</vt:lpstr>
      <vt:lpstr>Report</vt:lpstr>
      <vt:lpstr>SQL Code for retrieving staff rental distribution</vt:lpstr>
      <vt:lpstr>Excel data (staff rental distribution)</vt:lpstr>
      <vt:lpstr>Report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Srikar Guntuku</dc:creator>
  <cp:lastModifiedBy>Saisrikar Kokku</cp:lastModifiedBy>
  <cp:revision>6</cp:revision>
  <dcterms:created xsi:type="dcterms:W3CDTF">2024-07-22T19:03:00Z</dcterms:created>
  <dcterms:modified xsi:type="dcterms:W3CDTF">2024-09-13T13:18:25Z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BC314E9432974F039AEFB0E5222EE18D_13</vt:lpwstr>
  </property>
  <property fmtid="{D5CDD505-2E9C-101B-9397-08002B2CF9AE}" pid="3" name="KSOProductBuildVer">
    <vt:lpwstr>1033-12.2.0.17562</vt:lpwstr>
  </property>
</Properties>
</file>