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5"/>
  </p:notesMasterIdLst>
  <p:handoutMasterIdLst>
    <p:handoutMasterId r:id="rId16"/>
  </p:handoutMasterIdLst>
  <p:sldIdLst>
    <p:sldId id="256" r:id="rId2"/>
    <p:sldId id="261" r:id="rId3"/>
    <p:sldId id="262" r:id="rId4"/>
    <p:sldId id="263" r:id="rId5"/>
    <p:sldId id="264" r:id="rId6"/>
    <p:sldId id="269" r:id="rId7"/>
    <p:sldId id="265" r:id="rId8"/>
    <p:sldId id="266" r:id="rId9"/>
    <p:sldId id="258" r:id="rId10"/>
    <p:sldId id="267" r:id="rId11"/>
    <p:sldId id="268" r:id="rId12"/>
    <p:sldId id="270" r:id="rId13"/>
    <p:sldId id="260"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11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9C16A6-8C48-4165-8DAF-8C957C12A8FA}"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pt>
    <dgm:pt modelId="{701D68F5-42F8-47BC-8FED-84C50F595DF0}">
      <dgm:prSet phldrT="[Text]" custT="1"/>
      <dgm:spPr/>
      <dgm:t>
        <a:bodyPr rtlCol="0"/>
        <a:lstStyle/>
        <a:p>
          <a:pPr>
            <a:lnSpc>
              <a:spcPct val="100000"/>
            </a:lnSpc>
          </a:pPr>
          <a:r>
            <a:rPr lang="en-GB" sz="2800" noProof="0" dirty="0"/>
            <a:t>CONTEXT &amp; MOTIVATION</a:t>
          </a:r>
        </a:p>
      </dgm:t>
    </dgm:pt>
    <dgm:pt modelId="{9617668C-C38C-4017-8DDF-37855B15D110}" type="parTrans" cxnId="{C4BA385D-31ED-40EF-A5D6-98DFBA64E71A}">
      <dgm:prSet/>
      <dgm:spPr/>
      <dgm:t>
        <a:bodyPr rtlCol="0"/>
        <a:lstStyle/>
        <a:p>
          <a:pPr rtl="0"/>
          <a:endParaRPr lang="en-GB" noProof="0" dirty="0"/>
        </a:p>
      </dgm:t>
    </dgm:pt>
    <dgm:pt modelId="{0C95B389-AC0C-4055-9AA3-38815EFC8B0A}" type="sibTrans" cxnId="{C4BA385D-31ED-40EF-A5D6-98DFBA64E71A}">
      <dgm:prSet/>
      <dgm:spPr/>
      <dgm:t>
        <a:bodyPr rtlCol="0"/>
        <a:lstStyle/>
        <a:p>
          <a:pPr rtl="0"/>
          <a:endParaRPr lang="en-GB" noProof="0" dirty="0"/>
        </a:p>
      </dgm:t>
    </dgm:pt>
    <dgm:pt modelId="{91A66877-AC1C-46D9-BF2C-6024B638DEA9}">
      <dgm:prSet phldrT="[Text]"/>
      <dgm:spPr/>
      <dgm:t>
        <a:bodyPr rtlCol="0"/>
        <a:lstStyle/>
        <a:p>
          <a:pPr>
            <a:lnSpc>
              <a:spcPct val="100000"/>
            </a:lnSpc>
          </a:pPr>
          <a:r>
            <a:rPr lang="en-GB" noProof="0" dirty="0"/>
            <a:t>METHODOLOGY &amp; DATA EXTRACTION</a:t>
          </a:r>
        </a:p>
      </dgm:t>
    </dgm:pt>
    <dgm:pt modelId="{913FED05-DF41-48A7-B1F8-81937A468EF9}" type="parTrans" cxnId="{7F0DAB6F-9257-4F2D-B31A-3418F73F6952}">
      <dgm:prSet/>
      <dgm:spPr/>
      <dgm:t>
        <a:bodyPr rtlCol="0"/>
        <a:lstStyle/>
        <a:p>
          <a:pPr rtl="0"/>
          <a:endParaRPr lang="en-GB" noProof="0" dirty="0"/>
        </a:p>
      </dgm:t>
    </dgm:pt>
    <dgm:pt modelId="{BFCE4A28-C381-46FF-935A-B11534EF7D87}" type="sibTrans" cxnId="{7F0DAB6F-9257-4F2D-B31A-3418F73F6952}">
      <dgm:prSet/>
      <dgm:spPr/>
      <dgm:t>
        <a:bodyPr rtlCol="0"/>
        <a:lstStyle/>
        <a:p>
          <a:pPr rtl="0"/>
          <a:endParaRPr lang="en-GB" noProof="0" dirty="0"/>
        </a:p>
      </dgm:t>
    </dgm:pt>
    <dgm:pt modelId="{76CC3289-2662-43F0-A3C6-BA04A135F08C}">
      <dgm:prSet phldrT="[Text]"/>
      <dgm:spPr/>
      <dgm:t>
        <a:bodyPr rtlCol="0"/>
        <a:lstStyle/>
        <a:p>
          <a:pPr>
            <a:lnSpc>
              <a:spcPct val="100000"/>
            </a:lnSpc>
          </a:pPr>
          <a:r>
            <a:rPr lang="en-GB" noProof="0" dirty="0"/>
            <a:t>PRACTICAL LINK UPS &amp; FUTURE PROCEEDINGS</a:t>
          </a:r>
        </a:p>
      </dgm:t>
    </dgm:pt>
    <dgm:pt modelId="{D46DB4DA-1442-4ECE-89FE-BBB1E3489E3D}" type="parTrans" cxnId="{0400886E-8A1A-44C2-95A7-DB0EF4911494}">
      <dgm:prSet/>
      <dgm:spPr/>
      <dgm:t>
        <a:bodyPr rtlCol="0"/>
        <a:lstStyle/>
        <a:p>
          <a:pPr rtl="0"/>
          <a:endParaRPr lang="en-GB" noProof="0" dirty="0"/>
        </a:p>
      </dgm:t>
    </dgm:pt>
    <dgm:pt modelId="{FA28C9D6-476E-43CD-BA23-D6D990FD78D0}" type="sibTrans" cxnId="{0400886E-8A1A-44C2-95A7-DB0EF4911494}">
      <dgm:prSet/>
      <dgm:spPr/>
      <dgm:t>
        <a:bodyPr rtlCol="0"/>
        <a:lstStyle/>
        <a:p>
          <a:pPr rtl="0"/>
          <a:endParaRPr lang="en-GB" noProof="0" dirty="0"/>
        </a:p>
      </dgm:t>
    </dgm:pt>
    <dgm:pt modelId="{8994D886-A75F-411A-A9D7-D31991FF12BD}" type="pres">
      <dgm:prSet presAssocID="{7D9C16A6-8C48-4165-8DAF-8C957C12A8FA}" presName="root" presStyleCnt="0">
        <dgm:presLayoutVars>
          <dgm:dir/>
          <dgm:resizeHandles val="exact"/>
        </dgm:presLayoutVars>
      </dgm:prSet>
      <dgm:spPr/>
    </dgm:pt>
    <dgm:pt modelId="{E1DBA6D5-BD14-4CD2-A0CC-80F867FEFA81}" type="pres">
      <dgm:prSet presAssocID="{701D68F5-42F8-47BC-8FED-84C50F595DF0}" presName="compNode" presStyleCnt="0"/>
      <dgm:spPr/>
    </dgm:pt>
    <dgm:pt modelId="{19A8DC21-3E65-409D-AD53-DA51BB9198A0}" type="pres">
      <dgm:prSet presAssocID="{701D68F5-42F8-47BC-8FED-84C50F595DF0}" presName="iconRect" presStyleLbl="node1" presStyleIdx="0" presStyleCnt="3" custScaleX="157625" custScaleY="15762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Network"/>
        </a:ext>
      </dgm:extLst>
    </dgm:pt>
    <dgm:pt modelId="{B9F90A48-FF94-4C94-A587-0190406F6FD3}" type="pres">
      <dgm:prSet presAssocID="{701D68F5-42F8-47BC-8FED-84C50F595DF0}" presName="spaceRect" presStyleCnt="0"/>
      <dgm:spPr/>
    </dgm:pt>
    <dgm:pt modelId="{A99B5DD6-89E9-4537-B415-4205CEB9323A}" type="pres">
      <dgm:prSet presAssocID="{701D68F5-42F8-47BC-8FED-84C50F595DF0}" presName="textRect" presStyleLbl="revTx" presStyleIdx="0" presStyleCnt="3">
        <dgm:presLayoutVars>
          <dgm:chMax val="1"/>
          <dgm:chPref val="1"/>
        </dgm:presLayoutVars>
      </dgm:prSet>
      <dgm:spPr/>
    </dgm:pt>
    <dgm:pt modelId="{8B391436-B9B0-45BD-A57F-792D6376D868}" type="pres">
      <dgm:prSet presAssocID="{0C95B389-AC0C-4055-9AA3-38815EFC8B0A}" presName="sibTrans" presStyleCnt="0"/>
      <dgm:spPr/>
    </dgm:pt>
    <dgm:pt modelId="{95872155-C45D-46D3-874C-D838089A06F8}" type="pres">
      <dgm:prSet presAssocID="{91A66877-AC1C-46D9-BF2C-6024B638DEA9}" presName="compNode" presStyleCnt="0"/>
      <dgm:spPr/>
    </dgm:pt>
    <dgm:pt modelId="{CE9DF0E8-B0DE-4E1E-9FF4-6006AD8428DB}" type="pres">
      <dgm:prSet presAssocID="{91A66877-AC1C-46D9-BF2C-6024B638DEA9}" presName="iconRect" presStyleLbl="node1" presStyleIdx="1" presStyleCnt="3" custScaleX="157625" custScaleY="15762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a:ext>
      </dgm:extLst>
    </dgm:pt>
    <dgm:pt modelId="{AA0423A1-55B2-45E9-BFE7-3FBE5BDA65ED}" type="pres">
      <dgm:prSet presAssocID="{91A66877-AC1C-46D9-BF2C-6024B638DEA9}" presName="spaceRect" presStyleCnt="0"/>
      <dgm:spPr/>
    </dgm:pt>
    <dgm:pt modelId="{55120873-6F5C-4053-8EAD-6287A7F1097E}" type="pres">
      <dgm:prSet presAssocID="{91A66877-AC1C-46D9-BF2C-6024B638DEA9}" presName="textRect" presStyleLbl="revTx" presStyleIdx="1" presStyleCnt="3">
        <dgm:presLayoutVars>
          <dgm:chMax val="1"/>
          <dgm:chPref val="1"/>
        </dgm:presLayoutVars>
      </dgm:prSet>
      <dgm:spPr/>
    </dgm:pt>
    <dgm:pt modelId="{F679C986-30E4-4F0A-A3A6-CAE528BFED76}" type="pres">
      <dgm:prSet presAssocID="{BFCE4A28-C381-46FF-935A-B11534EF7D87}" presName="sibTrans" presStyleCnt="0"/>
      <dgm:spPr/>
    </dgm:pt>
    <dgm:pt modelId="{2EC2FDE3-8908-45C7-A3FD-EB370213FE69}" type="pres">
      <dgm:prSet presAssocID="{76CC3289-2662-43F0-A3C6-BA04A135F08C}" presName="compNode" presStyleCnt="0"/>
      <dgm:spPr/>
    </dgm:pt>
    <dgm:pt modelId="{6DB1FE51-13D0-4A38-AD6E-48D4371A1AF3}" type="pres">
      <dgm:prSet presAssocID="{76CC3289-2662-43F0-A3C6-BA04A135F08C}" presName="iconRect" presStyleLbl="node1" presStyleIdx="2" presStyleCnt="3" custScaleX="157625" custScaleY="15762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nk"/>
        </a:ext>
      </dgm:extLst>
    </dgm:pt>
    <dgm:pt modelId="{0928538A-05CC-4A79-BD5D-92F985D1EEE5}" type="pres">
      <dgm:prSet presAssocID="{76CC3289-2662-43F0-A3C6-BA04A135F08C}" presName="spaceRect" presStyleCnt="0"/>
      <dgm:spPr/>
    </dgm:pt>
    <dgm:pt modelId="{133097FC-B1F8-4953-B0AB-E8E73D968D1C}" type="pres">
      <dgm:prSet presAssocID="{76CC3289-2662-43F0-A3C6-BA04A135F08C}" presName="textRect" presStyleLbl="revTx" presStyleIdx="2" presStyleCnt="3">
        <dgm:presLayoutVars>
          <dgm:chMax val="1"/>
          <dgm:chPref val="1"/>
        </dgm:presLayoutVars>
      </dgm:prSet>
      <dgm:spPr/>
    </dgm:pt>
  </dgm:ptLst>
  <dgm:cxnLst>
    <dgm:cxn modelId="{1B8CB22C-9648-419B-97E9-4AA6C3555723}" type="presOf" srcId="{701D68F5-42F8-47BC-8FED-84C50F595DF0}" destId="{A99B5DD6-89E9-4537-B415-4205CEB9323A}" srcOrd="0" destOrd="0" presId="urn:microsoft.com/office/officeart/2018/2/layout/IconLabelList"/>
    <dgm:cxn modelId="{C4BA385D-31ED-40EF-A5D6-98DFBA64E71A}" srcId="{7D9C16A6-8C48-4165-8DAF-8C957C12A8FA}" destId="{701D68F5-42F8-47BC-8FED-84C50F595DF0}" srcOrd="0" destOrd="0" parTransId="{9617668C-C38C-4017-8DDF-37855B15D110}" sibTransId="{0C95B389-AC0C-4055-9AA3-38815EFC8B0A}"/>
    <dgm:cxn modelId="{5574CC64-4BF2-43BE-BABC-6DF1E58A4C74}" type="presOf" srcId="{7D9C16A6-8C48-4165-8DAF-8C957C12A8FA}" destId="{8994D886-A75F-411A-A9D7-D31991FF12BD}" srcOrd="0" destOrd="0" presId="urn:microsoft.com/office/officeart/2018/2/layout/IconLabelList"/>
    <dgm:cxn modelId="{0400886E-8A1A-44C2-95A7-DB0EF4911494}" srcId="{7D9C16A6-8C48-4165-8DAF-8C957C12A8FA}" destId="{76CC3289-2662-43F0-A3C6-BA04A135F08C}" srcOrd="2" destOrd="0" parTransId="{D46DB4DA-1442-4ECE-89FE-BBB1E3489E3D}" sibTransId="{FA28C9D6-476E-43CD-BA23-D6D990FD78D0}"/>
    <dgm:cxn modelId="{7F0DAB6F-9257-4F2D-B31A-3418F73F6952}" srcId="{7D9C16A6-8C48-4165-8DAF-8C957C12A8FA}" destId="{91A66877-AC1C-46D9-BF2C-6024B638DEA9}" srcOrd="1" destOrd="0" parTransId="{913FED05-DF41-48A7-B1F8-81937A468EF9}" sibTransId="{BFCE4A28-C381-46FF-935A-B11534EF7D87}"/>
    <dgm:cxn modelId="{EC5C6E85-C523-4B60-976B-342F12E3A6CB}" type="presOf" srcId="{91A66877-AC1C-46D9-BF2C-6024B638DEA9}" destId="{55120873-6F5C-4053-8EAD-6287A7F1097E}" srcOrd="0" destOrd="0" presId="urn:microsoft.com/office/officeart/2018/2/layout/IconLabelList"/>
    <dgm:cxn modelId="{6E31C6AB-C9E6-448F-A8CC-566A63619D4D}" type="presOf" srcId="{76CC3289-2662-43F0-A3C6-BA04A135F08C}" destId="{133097FC-B1F8-4953-B0AB-E8E73D968D1C}" srcOrd="0" destOrd="0" presId="urn:microsoft.com/office/officeart/2018/2/layout/IconLabelList"/>
    <dgm:cxn modelId="{2AD6E781-3ED2-484E-B438-73386D2C583D}" type="presParOf" srcId="{8994D886-A75F-411A-A9D7-D31991FF12BD}" destId="{E1DBA6D5-BD14-4CD2-A0CC-80F867FEFA81}" srcOrd="0" destOrd="0" presId="urn:microsoft.com/office/officeart/2018/2/layout/IconLabelList"/>
    <dgm:cxn modelId="{10B2B212-528C-471D-ABD0-D66ED992B833}" type="presParOf" srcId="{E1DBA6D5-BD14-4CD2-A0CC-80F867FEFA81}" destId="{19A8DC21-3E65-409D-AD53-DA51BB9198A0}" srcOrd="0" destOrd="0" presId="urn:microsoft.com/office/officeart/2018/2/layout/IconLabelList"/>
    <dgm:cxn modelId="{2A8FB3D0-F98B-4F5A-BACA-4315E38776FB}" type="presParOf" srcId="{E1DBA6D5-BD14-4CD2-A0CC-80F867FEFA81}" destId="{B9F90A48-FF94-4C94-A587-0190406F6FD3}" srcOrd="1" destOrd="0" presId="urn:microsoft.com/office/officeart/2018/2/layout/IconLabelList"/>
    <dgm:cxn modelId="{95FEF629-9884-451C-89B4-41B897ABE3D6}" type="presParOf" srcId="{E1DBA6D5-BD14-4CD2-A0CC-80F867FEFA81}" destId="{A99B5DD6-89E9-4537-B415-4205CEB9323A}" srcOrd="2" destOrd="0" presId="urn:microsoft.com/office/officeart/2018/2/layout/IconLabelList"/>
    <dgm:cxn modelId="{0FE6827F-DE80-4F8A-8E9D-7F88C0F7EF29}" type="presParOf" srcId="{8994D886-A75F-411A-A9D7-D31991FF12BD}" destId="{8B391436-B9B0-45BD-A57F-792D6376D868}" srcOrd="1" destOrd="0" presId="urn:microsoft.com/office/officeart/2018/2/layout/IconLabelList"/>
    <dgm:cxn modelId="{4857BE3A-D518-473D-AC79-7B9BF18B9824}" type="presParOf" srcId="{8994D886-A75F-411A-A9D7-D31991FF12BD}" destId="{95872155-C45D-46D3-874C-D838089A06F8}" srcOrd="2" destOrd="0" presId="urn:microsoft.com/office/officeart/2018/2/layout/IconLabelList"/>
    <dgm:cxn modelId="{B4B325C4-81F2-4B3E-8CBF-4532B0BFA343}" type="presParOf" srcId="{95872155-C45D-46D3-874C-D838089A06F8}" destId="{CE9DF0E8-B0DE-4E1E-9FF4-6006AD8428DB}" srcOrd="0" destOrd="0" presId="urn:microsoft.com/office/officeart/2018/2/layout/IconLabelList"/>
    <dgm:cxn modelId="{0AE6D335-6E55-47E1-BAD8-0368620AB8F6}" type="presParOf" srcId="{95872155-C45D-46D3-874C-D838089A06F8}" destId="{AA0423A1-55B2-45E9-BFE7-3FBE5BDA65ED}" srcOrd="1" destOrd="0" presId="urn:microsoft.com/office/officeart/2018/2/layout/IconLabelList"/>
    <dgm:cxn modelId="{AFEE8CCD-97FE-4EFA-A584-DF6AFDAD2B20}" type="presParOf" srcId="{95872155-C45D-46D3-874C-D838089A06F8}" destId="{55120873-6F5C-4053-8EAD-6287A7F1097E}" srcOrd="2" destOrd="0" presId="urn:microsoft.com/office/officeart/2018/2/layout/IconLabelList"/>
    <dgm:cxn modelId="{26649F18-C204-4047-8300-905486AB3755}" type="presParOf" srcId="{8994D886-A75F-411A-A9D7-D31991FF12BD}" destId="{F679C986-30E4-4F0A-A3A6-CAE528BFED76}" srcOrd="3" destOrd="0" presId="urn:microsoft.com/office/officeart/2018/2/layout/IconLabelList"/>
    <dgm:cxn modelId="{898D629F-DA37-435F-A0B2-0617605D711A}" type="presParOf" srcId="{8994D886-A75F-411A-A9D7-D31991FF12BD}" destId="{2EC2FDE3-8908-45C7-A3FD-EB370213FE69}" srcOrd="4" destOrd="0" presId="urn:microsoft.com/office/officeart/2018/2/layout/IconLabelList"/>
    <dgm:cxn modelId="{2BDADB1C-15B1-4763-9B35-3792147F8F87}" type="presParOf" srcId="{2EC2FDE3-8908-45C7-A3FD-EB370213FE69}" destId="{6DB1FE51-13D0-4A38-AD6E-48D4371A1AF3}" srcOrd="0" destOrd="0" presId="urn:microsoft.com/office/officeart/2018/2/layout/IconLabelList"/>
    <dgm:cxn modelId="{F692F1E6-C6EC-4391-8432-EB6C34194240}" type="presParOf" srcId="{2EC2FDE3-8908-45C7-A3FD-EB370213FE69}" destId="{0928538A-05CC-4A79-BD5D-92F985D1EEE5}" srcOrd="1" destOrd="0" presId="urn:microsoft.com/office/officeart/2018/2/layout/IconLabelList"/>
    <dgm:cxn modelId="{0E6AF6C4-A4E5-4234-9E16-F9F2334264CD}" type="presParOf" srcId="{2EC2FDE3-8908-45C7-A3FD-EB370213FE69}" destId="{133097FC-B1F8-4953-B0AB-E8E73D968D1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8DC21-3E65-409D-AD53-DA51BB9198A0}">
      <dsp:nvSpPr>
        <dsp:cNvPr id="0" name=""/>
        <dsp:cNvSpPr/>
      </dsp:nvSpPr>
      <dsp:spPr>
        <a:xfrm>
          <a:off x="523237" y="428820"/>
          <a:ext cx="2285995" cy="228599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9B5DD6-89E9-4537-B415-4205CEB9323A}">
      <dsp:nvSpPr>
        <dsp:cNvPr id="0" name=""/>
        <dsp:cNvSpPr/>
      </dsp:nvSpPr>
      <dsp:spPr>
        <a:xfrm>
          <a:off x="54818" y="2699884"/>
          <a:ext cx="3222832"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244600">
            <a:lnSpc>
              <a:spcPct val="100000"/>
            </a:lnSpc>
            <a:spcBef>
              <a:spcPct val="0"/>
            </a:spcBef>
            <a:spcAft>
              <a:spcPct val="35000"/>
            </a:spcAft>
            <a:buNone/>
          </a:pPr>
          <a:r>
            <a:rPr lang="en-GB" sz="2800" kern="1200" noProof="0" dirty="0"/>
            <a:t>CONTEXT &amp; MOTIVATION</a:t>
          </a:r>
        </a:p>
      </dsp:txBody>
      <dsp:txXfrm>
        <a:off x="54818" y="2699884"/>
        <a:ext cx="3222832" cy="832500"/>
      </dsp:txXfrm>
    </dsp:sp>
    <dsp:sp modelId="{CE9DF0E8-B0DE-4E1E-9FF4-6006AD8428DB}">
      <dsp:nvSpPr>
        <dsp:cNvPr id="0" name=""/>
        <dsp:cNvSpPr/>
      </dsp:nvSpPr>
      <dsp:spPr>
        <a:xfrm>
          <a:off x="4310064" y="428820"/>
          <a:ext cx="2285995" cy="22859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20873-6F5C-4053-8EAD-6287A7F1097E}">
      <dsp:nvSpPr>
        <dsp:cNvPr id="0" name=""/>
        <dsp:cNvSpPr/>
      </dsp:nvSpPr>
      <dsp:spPr>
        <a:xfrm>
          <a:off x="3841646" y="2699884"/>
          <a:ext cx="3222832"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pPr>
          <a:r>
            <a:rPr lang="en-GB" sz="2400" kern="1200" noProof="0" dirty="0"/>
            <a:t>METHODOLOGY &amp; DATA EXTRACTION</a:t>
          </a:r>
        </a:p>
      </dsp:txBody>
      <dsp:txXfrm>
        <a:off x="3841646" y="2699884"/>
        <a:ext cx="3222832" cy="832500"/>
      </dsp:txXfrm>
    </dsp:sp>
    <dsp:sp modelId="{6DB1FE51-13D0-4A38-AD6E-48D4371A1AF3}">
      <dsp:nvSpPr>
        <dsp:cNvPr id="0" name=""/>
        <dsp:cNvSpPr/>
      </dsp:nvSpPr>
      <dsp:spPr>
        <a:xfrm>
          <a:off x="8096892" y="428820"/>
          <a:ext cx="2285995" cy="22859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3097FC-B1F8-4953-B0AB-E8E73D968D1C}">
      <dsp:nvSpPr>
        <dsp:cNvPr id="0" name=""/>
        <dsp:cNvSpPr/>
      </dsp:nvSpPr>
      <dsp:spPr>
        <a:xfrm>
          <a:off x="7628474" y="2699884"/>
          <a:ext cx="3222832" cy="8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0">
          <a:noAutofit/>
        </a:bodyPr>
        <a:lstStyle/>
        <a:p>
          <a:pPr marL="0" lvl="0" indent="0" algn="ctr" defTabSz="1066800">
            <a:lnSpc>
              <a:spcPct val="100000"/>
            </a:lnSpc>
            <a:spcBef>
              <a:spcPct val="0"/>
            </a:spcBef>
            <a:spcAft>
              <a:spcPct val="35000"/>
            </a:spcAft>
            <a:buNone/>
          </a:pPr>
          <a:r>
            <a:rPr lang="en-GB" sz="2400" kern="1200" noProof="0" dirty="0"/>
            <a:t>PRACTICAL LINK UPS &amp; FUTURE PROCEEDINGS</a:t>
          </a:r>
        </a:p>
      </dsp:txBody>
      <dsp:txXfrm>
        <a:off x="7628474" y="2699884"/>
        <a:ext cx="3222832" cy="8325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DBC529-8773-4D02-8CFA-ADB515C5CBA3}" type="datetime1">
              <a:rPr lang="en-GB" smtClean="0"/>
              <a:t>23/05/2024</a:t>
            </a:fld>
            <a:endParaRPr lang="en-GB"/>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n-GB" smtClean="0"/>
              <a:t>‹#›</a:t>
            </a:fld>
            <a:endParaRPr lang="en-GB"/>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4777525A-FAFB-4452-AC36-0F7189B7A6A9}" type="datetime1">
              <a:rPr lang="en-GB" noProof="0" smtClean="0"/>
              <a:t>21/05/2024</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n-GB" noProof="0" smtClean="0"/>
              <a:t>‹#›</a:t>
            </a:fld>
            <a:endParaRPr lang="en-GB"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a:t>
            </a:fld>
            <a:endParaRPr lang="en-GB"/>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2</a:t>
            </a:fld>
            <a:endParaRPr lang="en-GB"/>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C6B3AB32-59DF-41F1-9618-EDFBF5049629}" type="slidenum">
              <a:rPr lang="en-GB" smtClean="0"/>
              <a:t>9</a:t>
            </a:fld>
            <a:endParaRPr lang="en-GB"/>
          </a:p>
        </p:txBody>
      </p:sp>
    </p:spTree>
    <p:extLst>
      <p:ext uri="{BB962C8B-B14F-4D97-AF65-F5344CB8AC3E}">
        <p14:creationId xmlns:p14="http://schemas.microsoft.com/office/powerpoint/2010/main" val="213055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C6B3AB32-59DF-41F1-9618-EDFBF5049629}" type="slidenum">
              <a:rPr lang="en-GB" smtClean="0"/>
              <a:t>13</a:t>
            </a:fld>
            <a:endParaRPr lang="en-GB"/>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US" noProof="0"/>
              <a:t>Click to edit Master title style</a:t>
            </a:r>
            <a:endParaRPr lang="en-GB" noProof="0"/>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US" noProof="0"/>
              <a:t>Click to edit Master subtitle style</a:t>
            </a:r>
            <a:endParaRPr lang="en-GB" noProof="0"/>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303A4E85-D1CF-4174-8E96-0E716FE67106}" type="datetime1">
              <a:rPr lang="en-GB" noProof="0" smtClean="0"/>
              <a:t>21/05/2024</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US" noProof="0"/>
              <a:t>Click to edit Master title style</a:t>
            </a:r>
            <a:endParaRPr lang="en-GB" noProof="0"/>
          </a:p>
        </p:txBody>
      </p:sp>
      <p:sp>
        <p:nvSpPr>
          <p:cNvPr id="3" name="Vertical Text Placeholder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6EBFDA4C-4741-4614-8CF1-6BBCA681C2EE}" type="datetime1">
              <a:rPr lang="en-GB" noProof="0" smtClean="0"/>
              <a:t>21/05/2024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US" noProof="0"/>
              <a:t>Click to edit Master title style</a:t>
            </a:r>
            <a:endParaRPr lang="en-GB" noProof="0"/>
          </a:p>
        </p:txBody>
      </p:sp>
      <p:sp>
        <p:nvSpPr>
          <p:cNvPr id="3" name="Vertical Text Placeholder 2"/>
          <p:cNvSpPr>
            <a:spLocks noGrp="1"/>
          </p:cNvSpPr>
          <p:nvPr>
            <p:ph type="body" orient="vert" idx="1" hasCustomPrompt="1"/>
          </p:nvPr>
        </p:nvSpPr>
        <p:spPr>
          <a:xfrm>
            <a:off x="774923" y="675726"/>
            <a:ext cx="7896279" cy="5183073"/>
          </a:xfrm>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0663A167-FB84-446A-9868-9338781AA304}" type="datetime1">
              <a:rPr lang="en-GB" noProof="0" smtClean="0"/>
              <a:t>21/05/2024</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US" noProof="0"/>
              <a:t>Click to edit Master title style</a:t>
            </a:r>
            <a:endParaRPr lang="en-GB" noProof="0"/>
          </a:p>
        </p:txBody>
      </p:sp>
      <p:sp>
        <p:nvSpPr>
          <p:cNvPr id="3" name="Content Placeholder 2"/>
          <p:cNvSpPr>
            <a:spLocks noGrp="1"/>
          </p:cNvSpPr>
          <p:nvPr>
            <p:ph idx="1" hasCustomPrompt="1"/>
          </p:nvPr>
        </p:nvSpPr>
        <p:spPr>
          <a:xfrm>
            <a:off x="581192" y="2180496"/>
            <a:ext cx="11029615" cy="3678303"/>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3DCA11A-9768-448A-88A0-EBE3646E26CE}" type="datetime1">
              <a:rPr lang="en-GB" noProof="0" smtClean="0"/>
              <a:t>21/05/2024</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1FEDAE78-A3F9-426C-8A41-9692E3443471}" type="datetime1">
              <a:rPr lang="en-GB" noProof="0" smtClean="0"/>
              <a:t>21/05/2024</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US" noProof="0"/>
              <a:t>Click to edit Master title style</a:t>
            </a:r>
            <a:endParaRPr lang="en-GB" noProof="0"/>
          </a:p>
        </p:txBody>
      </p:sp>
      <p:sp>
        <p:nvSpPr>
          <p:cNvPr id="3" name="Content Placeholder 2"/>
          <p:cNvSpPr>
            <a:spLocks noGrp="1"/>
          </p:cNvSpPr>
          <p:nvPr>
            <p:ph sz="half" idx="1" hasCustomPrompt="1"/>
          </p:nvPr>
        </p:nvSpPr>
        <p:spPr>
          <a:xfrm>
            <a:off x="581193" y="2228003"/>
            <a:ext cx="5422390"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88417" y="2228003"/>
            <a:ext cx="5422392" cy="3633047"/>
          </a:xfrm>
        </p:spPr>
        <p:txBody>
          <a:bodyPr rtlCol="0">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E17F9CBD-9AAB-4D08-A1FC-12CB5054CF84}" type="datetime1">
              <a:rPr lang="en-GB" noProof="0" smtClean="0"/>
              <a:t>21/05/2024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US" noProof="0"/>
              <a:t>Click to edit Master title style</a:t>
            </a:r>
            <a:endParaRPr lang="en-GB" noProof="0"/>
          </a:p>
        </p:txBody>
      </p:sp>
      <p:sp>
        <p:nvSpPr>
          <p:cNvPr id="3" name="Text Placeholder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581194"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217709" y="2926052"/>
            <a:ext cx="5393100" cy="2934999"/>
          </a:xfrm>
        </p:spPr>
        <p:txBody>
          <a:bodyPr rtlCol="0" anchor="t">
            <a:normAutofit/>
          </a:body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A9E97160-1FA1-4003-9894-A2FDBE217EB3}" type="datetime1">
              <a:rPr lang="en-GB" noProof="0" smtClean="0"/>
              <a:t>21/05/2024</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rtlCol="0"/>
          <a:lstStyle/>
          <a:p>
            <a:pPr rtl="0"/>
            <a:fld id="{25F76C7B-B428-4E1D-8DC1-C83A59B39C9C}" type="datetime1">
              <a:rPr lang="en-GB" noProof="0" smtClean="0"/>
              <a:t>21/05/2024</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US" noProof="0"/>
              <a:t>Click to edit Master title style</a:t>
            </a:r>
            <a:endParaRPr lang="en-GB" noProof="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89227842-69A9-4D57-8696-571A640FF47C}" type="datetime1">
              <a:rPr lang="en-GB" noProof="0" smtClean="0"/>
              <a:t>21/05/2024</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US" noProof="0"/>
              <a:t>Click to edit Master title style</a:t>
            </a:r>
            <a:endParaRPr lang="en-GB" noProof="0"/>
          </a:p>
        </p:txBody>
      </p:sp>
      <p:sp>
        <p:nvSpPr>
          <p:cNvPr id="3" name="Content Placeholder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B6D4024D-709A-489C-A1E0-404FC4EC40E9}" type="datetime1">
              <a:rPr lang="en-GB" noProof="0" smtClean="0"/>
              <a:t>21/05/2024</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US" noProof="0"/>
              <a:t>Click to edit Master title style</a:t>
            </a:r>
            <a:endParaRPr lang="en-GB" noProof="0"/>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US" noProof="0"/>
              <a:t>Click icon to add picture</a:t>
            </a:r>
            <a:endParaRPr lang="en-GB" noProof="0"/>
          </a:p>
        </p:txBody>
      </p:sp>
      <p:sp>
        <p:nvSpPr>
          <p:cNvPr id="4" name="Text Placeholder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5FFEA7D9-67F6-4FDA-9663-2C4F43E353A1}" type="datetime1">
              <a:rPr lang="en-GB" noProof="0" smtClean="0"/>
              <a:t>21/05/2024</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US" noProof="0"/>
              <a:t>Click to edit Master title style</a:t>
            </a:r>
            <a:endParaRPr lang="en-GB" noProof="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4B4B326D-8F15-4B53-B18E-44A3026066F3}" type="datetime1">
              <a:rPr lang="en-GB" noProof="0" smtClean="0"/>
              <a:t>21/05/2024</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7139" y="-152643"/>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4603898"/>
            <a:ext cx="10993546" cy="1348170"/>
          </a:xfrm>
        </p:spPr>
        <p:txBody>
          <a:bodyPr rtlCol="0">
            <a:normAutofit lnSpcReduction="10000"/>
          </a:bodyPr>
          <a:lstStyle/>
          <a:p>
            <a:pPr algn="ctr" rtl="0"/>
            <a:r>
              <a:rPr lang="en-GB" b="1" dirty="0">
                <a:solidFill>
                  <a:schemeClr val="accent5">
                    <a:lumMod val="60000"/>
                    <a:lumOff val="40000"/>
                  </a:schemeClr>
                </a:solidFill>
              </a:rPr>
              <a:t>GROUP 25</a:t>
            </a:r>
          </a:p>
          <a:p>
            <a:pPr rtl="0"/>
            <a:r>
              <a:rPr lang="en-GB" b="1" dirty="0">
                <a:solidFill>
                  <a:srgbClr val="7CEBFF"/>
                </a:solidFill>
              </a:rPr>
              <a:t>PRESENTER: </a:t>
            </a:r>
          </a:p>
          <a:p>
            <a:pPr rtl="0"/>
            <a:r>
              <a:rPr lang="en-GB" b="1" dirty="0">
                <a:solidFill>
                  <a:srgbClr val="7CEBFF"/>
                </a:solidFill>
              </a:rPr>
              <a:t>REDDY SAI SRINIVAS KAMAKOTI ( 220390110 )</a:t>
            </a:r>
          </a:p>
          <a:p>
            <a:pPr rtl="0"/>
            <a:r>
              <a:rPr lang="en-GB" b="1" dirty="0">
                <a:solidFill>
                  <a:srgbClr val="7CEBFF"/>
                </a:solidFill>
              </a:rPr>
              <a:t>KUSHAGRA JHA ( 240005713 )</a:t>
            </a:r>
          </a:p>
        </p:txBody>
      </p:sp>
      <p:sp>
        <p:nvSpPr>
          <p:cNvPr id="10" name="Title 9">
            <a:extLst>
              <a:ext uri="{FF2B5EF4-FFF2-40B4-BE49-F238E27FC236}">
                <a16:creationId xmlns:a16="http://schemas.microsoft.com/office/drawing/2014/main" id="{10EECAB8-A9CF-8ECD-F010-D1F75487EC47}"/>
              </a:ext>
            </a:extLst>
          </p:cNvPr>
          <p:cNvSpPr>
            <a:spLocks noGrp="1"/>
          </p:cNvSpPr>
          <p:nvPr>
            <p:ph type="ctrTitle"/>
          </p:nvPr>
        </p:nvSpPr>
        <p:spPr>
          <a:xfrm>
            <a:off x="581191" y="1709057"/>
            <a:ext cx="10993549" cy="1556657"/>
          </a:xfrm>
        </p:spPr>
        <p:txBody>
          <a:bodyPr>
            <a:noAutofit/>
          </a:bodyPr>
          <a:lstStyle/>
          <a:p>
            <a:r>
              <a:rPr lang="en-GB" sz="2800" b="1" dirty="0">
                <a:solidFill>
                  <a:schemeClr val="bg1"/>
                </a:solidFill>
              </a:rPr>
              <a:t>Forecasting tourist arrivals with machine learning and internet search index</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BC58C-42A7-A381-13DE-5BA0CA444333}"/>
              </a:ext>
            </a:extLst>
          </p:cNvPr>
          <p:cNvSpPr>
            <a:spLocks noGrp="1"/>
          </p:cNvSpPr>
          <p:nvPr>
            <p:ph type="title"/>
          </p:nvPr>
        </p:nvSpPr>
        <p:spPr/>
        <p:txBody>
          <a:bodyPr/>
          <a:lstStyle/>
          <a:p>
            <a:pPr algn="ctr"/>
            <a:r>
              <a:rPr lang="en-GB" dirty="0"/>
              <a:t>ABOUT GRAPH</a:t>
            </a:r>
          </a:p>
        </p:txBody>
      </p:sp>
      <p:sp>
        <p:nvSpPr>
          <p:cNvPr id="3" name="Content Placeholder 2">
            <a:extLst>
              <a:ext uri="{FF2B5EF4-FFF2-40B4-BE49-F238E27FC236}">
                <a16:creationId xmlns:a16="http://schemas.microsoft.com/office/drawing/2014/main" id="{F95CEB9C-A91A-B7D9-FB04-2F10731E7A66}"/>
              </a:ext>
            </a:extLst>
          </p:cNvPr>
          <p:cNvSpPr>
            <a:spLocks noGrp="1"/>
          </p:cNvSpPr>
          <p:nvPr>
            <p:ph idx="1"/>
          </p:nvPr>
        </p:nvSpPr>
        <p:spPr/>
        <p:txBody>
          <a:bodyPr/>
          <a:lstStyle/>
          <a:p>
            <a:r>
              <a:rPr lang="en-GB" dirty="0"/>
              <a:t>To reduce the impact of outliers, these three variables were converted to logarithmic form (</a:t>
            </a:r>
            <a:r>
              <a:rPr lang="en-GB" dirty="0" err="1"/>
              <a:t>LogT</a:t>
            </a:r>
            <a:r>
              <a:rPr lang="en-GB" dirty="0"/>
              <a:t>, </a:t>
            </a:r>
            <a:r>
              <a:rPr lang="en-GB" dirty="0" err="1"/>
              <a:t>LogBI</a:t>
            </a:r>
            <a:r>
              <a:rPr lang="en-GB" dirty="0"/>
              <a:t>, and </a:t>
            </a:r>
            <a:r>
              <a:rPr lang="en-GB" dirty="0" err="1"/>
              <a:t>LogGI</a:t>
            </a:r>
            <a:r>
              <a:rPr lang="en-GB" dirty="0"/>
              <a:t>). The graph provides the stability test and the Johansen co-integration test among </a:t>
            </a:r>
            <a:r>
              <a:rPr lang="en-GB" dirty="0" err="1"/>
              <a:t>LogT</a:t>
            </a:r>
            <a:r>
              <a:rPr lang="en-GB" dirty="0"/>
              <a:t>, </a:t>
            </a:r>
            <a:r>
              <a:rPr lang="en-GB" dirty="0" err="1"/>
              <a:t>LogBI</a:t>
            </a:r>
            <a:r>
              <a:rPr lang="en-GB" dirty="0"/>
              <a:t>, and </a:t>
            </a:r>
            <a:r>
              <a:rPr lang="en-GB" dirty="0" err="1"/>
              <a:t>LogGI</a:t>
            </a:r>
            <a:r>
              <a:rPr lang="en-GB" dirty="0"/>
              <a:t>. These three-time series are stable and validated by the augmented Dickey-Fuller test. The co-integration results demonstrate that </a:t>
            </a:r>
            <a:r>
              <a:rPr lang="en-GB" dirty="0" err="1"/>
              <a:t>LogT</a:t>
            </a:r>
            <a:r>
              <a:rPr lang="en-GB" dirty="0"/>
              <a:t> and </a:t>
            </a:r>
            <a:r>
              <a:rPr lang="en-GB" dirty="0" err="1"/>
              <a:t>LogBI</a:t>
            </a:r>
            <a:r>
              <a:rPr lang="en-GB" dirty="0"/>
              <a:t> are co-integrated. Similarly, </a:t>
            </a:r>
            <a:r>
              <a:rPr lang="en-GB" dirty="0" err="1"/>
              <a:t>LogT</a:t>
            </a:r>
            <a:r>
              <a:rPr lang="en-GB" dirty="0"/>
              <a:t> and </a:t>
            </a:r>
            <a:r>
              <a:rPr lang="en-GB" dirty="0" err="1"/>
              <a:t>LogGI</a:t>
            </a:r>
            <a:r>
              <a:rPr lang="en-GB" dirty="0"/>
              <a:t> are also co-integrated. Therefore, a long-term co-integration relationship exists between Internet search indexes and Beijing tourist arrivals. These findings suggest that adopting Internet search indexes to predict tourist arrivals from an econometric perspective is feasible.</a:t>
            </a:r>
          </a:p>
          <a:p>
            <a:r>
              <a:rPr lang="en-GB" b="0" i="0" dirty="0">
                <a:solidFill>
                  <a:srgbClr val="1F1F1F"/>
                </a:solidFill>
                <a:effectLst/>
              </a:rPr>
              <a:t>The purpose of the </a:t>
            </a:r>
            <a:r>
              <a:rPr lang="en-GB" dirty="0">
                <a:solidFill>
                  <a:srgbClr val="1F1F1F"/>
                </a:solidFill>
              </a:rPr>
              <a:t>Granger causality tests</a:t>
            </a:r>
            <a:r>
              <a:rPr lang="en-GB" b="0" i="0" dirty="0">
                <a:solidFill>
                  <a:srgbClr val="1F1F1F"/>
                </a:solidFill>
                <a:effectLst/>
              </a:rPr>
              <a:t> is to verify whether these two Internet search indexes are predictors of Beijing tourist arrivals. As shown in the graph</a:t>
            </a:r>
            <a:r>
              <a:rPr lang="en-GB" b="0" i="1" dirty="0">
                <a:solidFill>
                  <a:srgbClr val="1F1F1F"/>
                </a:solidFill>
                <a:effectLst/>
              </a:rPr>
              <a:t>,</a:t>
            </a:r>
            <a:r>
              <a:rPr lang="en-GB" b="0" i="0" dirty="0">
                <a:solidFill>
                  <a:srgbClr val="1F1F1F"/>
                </a:solidFill>
                <a:effectLst/>
              </a:rPr>
              <a:t> there is a causal relationship between the data of these two Internet search indexes and actual Beijing tourist arrivals.</a:t>
            </a:r>
            <a:endParaRPr lang="en-GB" dirty="0"/>
          </a:p>
        </p:txBody>
      </p:sp>
    </p:spTree>
    <p:extLst>
      <p:ext uri="{BB962C8B-B14F-4D97-AF65-F5344CB8AC3E}">
        <p14:creationId xmlns:p14="http://schemas.microsoft.com/office/powerpoint/2010/main" val="997398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4B025-031B-8BB8-A113-78B33C4F5CDA}"/>
              </a:ext>
            </a:extLst>
          </p:cNvPr>
          <p:cNvSpPr>
            <a:spLocks noGrp="1"/>
          </p:cNvSpPr>
          <p:nvPr>
            <p:ph type="title"/>
          </p:nvPr>
        </p:nvSpPr>
        <p:spPr/>
        <p:txBody>
          <a:bodyPr/>
          <a:lstStyle/>
          <a:p>
            <a:pPr algn="ctr"/>
            <a:r>
              <a:rPr lang="en-GB" dirty="0"/>
              <a:t>SUGGESTIONS FOR FUTURE RESEARCH</a:t>
            </a:r>
          </a:p>
        </p:txBody>
      </p:sp>
      <p:sp>
        <p:nvSpPr>
          <p:cNvPr id="3" name="Content Placeholder 2">
            <a:extLst>
              <a:ext uri="{FF2B5EF4-FFF2-40B4-BE49-F238E27FC236}">
                <a16:creationId xmlns:a16="http://schemas.microsoft.com/office/drawing/2014/main" id="{D4927000-FE8F-69D8-E03B-6A5A5EC02D45}"/>
              </a:ext>
            </a:extLst>
          </p:cNvPr>
          <p:cNvSpPr>
            <a:spLocks noGrp="1"/>
          </p:cNvSpPr>
          <p:nvPr>
            <p:ph idx="1"/>
          </p:nvPr>
        </p:nvSpPr>
        <p:spPr/>
        <p:txBody>
          <a:bodyPr/>
          <a:lstStyle/>
          <a:p>
            <a:r>
              <a:rPr lang="en-GB" dirty="0"/>
              <a:t>Beyond predicting tourist numbers, the forecasting framework that combines machine learning with internet search data can also tackle other challenging prediction tasks. This includes projecting trends in the stock market, anticipating crude oil prices, and estimating future currency exchange rates.</a:t>
            </a:r>
          </a:p>
          <a:p>
            <a:r>
              <a:rPr lang="en-GB" dirty="0"/>
              <a:t>More test cases and overcoming limitations by taking more datasets and combining traditional ways into the machine learning models can minimize the bias and other limitations</a:t>
            </a:r>
          </a:p>
        </p:txBody>
      </p:sp>
    </p:spTree>
    <p:extLst>
      <p:ext uri="{BB962C8B-B14F-4D97-AF65-F5344CB8AC3E}">
        <p14:creationId xmlns:p14="http://schemas.microsoft.com/office/powerpoint/2010/main" val="3799530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751E7-C554-0CAD-DFD7-AFEBB85313F4}"/>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DA79F09B-DE5F-805B-8AED-15BFFAEC5B36}"/>
              </a:ext>
            </a:extLst>
          </p:cNvPr>
          <p:cNvSpPr>
            <a:spLocks noGrp="1"/>
          </p:cNvSpPr>
          <p:nvPr>
            <p:ph idx="1"/>
          </p:nvPr>
        </p:nvSpPr>
        <p:spPr/>
        <p:txBody>
          <a:bodyPr>
            <a:normAutofit/>
          </a:bodyPr>
          <a:lstStyle/>
          <a:p>
            <a:pPr marL="0" indent="0">
              <a:buNone/>
            </a:pPr>
            <a:r>
              <a:rPr lang="en-GB" sz="2400" dirty="0"/>
              <a:t>The paper introduces a KELM forecasting model that leverages machine learning and search data to predict tourist numbers, proving more precise than traditional methods. It’s beneficial for tourism management and policy-making, with potential applications in finance and economics. Limitations include its focus on Beijing and the need for a dynamic keyword strategy to adapt to evolving market conditions.</a:t>
            </a:r>
          </a:p>
        </p:txBody>
      </p:sp>
    </p:spTree>
    <p:extLst>
      <p:ext uri="{BB962C8B-B14F-4D97-AF65-F5344CB8AC3E}">
        <p14:creationId xmlns:p14="http://schemas.microsoft.com/office/powerpoint/2010/main" val="1243297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0F87E73C-2B1A-4602-BFBE-CFE1E55D9B38}"/>
              </a:ext>
            </a:extLst>
          </p:cNvPr>
          <p:cNvSpPr>
            <a:spLocks noGrp="1" noRot="1" noMove="1" noResize="1" noEditPoints="1" noAdjustHandles="1" noChangeArrowheads="1" noChangeShapeType="1"/>
          </p:cNvSpPr>
          <p:nvPr>
            <p:ph type="ctrTitle"/>
          </p:nvPr>
        </p:nvSpPr>
        <p:spPr>
          <a:xfrm>
            <a:off x="8296275" y="1419226"/>
            <a:ext cx="3081576" cy="1746762"/>
          </a:xfrm>
        </p:spPr>
        <p:txBody>
          <a:bodyPr rtlCol="0">
            <a:normAutofit/>
          </a:bodyPr>
          <a:lstStyle/>
          <a:p>
            <a:pPr rtl="0"/>
            <a:r>
              <a:rPr lang="en-GB"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algn="ctr" rtl="0"/>
            <a:r>
              <a:rPr lang="en-GB" dirty="0">
                <a:solidFill>
                  <a:srgbClr val="FFFEFF"/>
                </a:solidFill>
              </a:rPr>
              <a:t>CONTENT</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2541980100"/>
              </p:ext>
            </p:extLst>
          </p:nvPr>
        </p:nvGraphicFramePr>
        <p:xfrm>
          <a:off x="642938" y="858445"/>
          <a:ext cx="10906125" cy="39612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4DFA3B-FD42-1A9B-79A9-27D5A597144B}"/>
              </a:ext>
            </a:extLst>
          </p:cNvPr>
          <p:cNvSpPr>
            <a:spLocks noGrp="1"/>
          </p:cNvSpPr>
          <p:nvPr>
            <p:ph idx="1"/>
          </p:nvPr>
        </p:nvSpPr>
        <p:spPr/>
        <p:txBody>
          <a:bodyPr>
            <a:normAutofit/>
          </a:bodyPr>
          <a:lstStyle/>
          <a:p>
            <a:r>
              <a:rPr lang="en-GB" sz="2000" b="1" dirty="0"/>
              <a:t>CONTEXT: </a:t>
            </a:r>
            <a:r>
              <a:rPr lang="en-GB" sz="2000" b="0" i="0" dirty="0">
                <a:solidFill>
                  <a:srgbClr val="0D0D0D"/>
                </a:solidFill>
                <a:effectLst/>
                <a:highlight>
                  <a:srgbClr val="FFFFFF"/>
                </a:highlight>
              </a:rPr>
              <a:t>The study emphasizes on how tourism significantly impacts GDP and employment, necessitating accurate arrival forecasts for effective planning and marketing. Integrating internet search indices with traditional data captures real-time trends, enhancing prediction accuracy.</a:t>
            </a:r>
            <a:r>
              <a:rPr lang="en-GB" sz="2000" b="1" dirty="0"/>
              <a:t> </a:t>
            </a:r>
          </a:p>
          <a:p>
            <a:r>
              <a:rPr lang="en-GB" sz="2000" b="1" dirty="0">
                <a:solidFill>
                  <a:srgbClr val="0D0D0D"/>
                </a:solidFill>
                <a:highlight>
                  <a:srgbClr val="FFFFFF"/>
                </a:highlight>
              </a:rPr>
              <a:t>MOTIVATION: </a:t>
            </a:r>
            <a:r>
              <a:rPr lang="en-GB" sz="2000" b="0" i="0" dirty="0">
                <a:solidFill>
                  <a:srgbClr val="0D0D0D"/>
                </a:solidFill>
                <a:effectLst/>
                <a:highlight>
                  <a:srgbClr val="FFFFFF"/>
                </a:highlight>
              </a:rPr>
              <a:t>Machine learning models improve forecast accuracy by identifying complex data patterns. Integrating internet search indices provides real-time insights into </a:t>
            </a:r>
            <a:r>
              <a:rPr lang="en-GB" sz="2000" b="0" i="0" dirty="0" err="1">
                <a:solidFill>
                  <a:srgbClr val="0D0D0D"/>
                </a:solidFill>
                <a:effectLst/>
                <a:highlight>
                  <a:srgbClr val="FFFFFF"/>
                </a:highlight>
              </a:rPr>
              <a:t>travelers'</a:t>
            </a:r>
            <a:r>
              <a:rPr lang="en-GB" sz="2000" b="0" i="0" dirty="0">
                <a:solidFill>
                  <a:srgbClr val="0D0D0D"/>
                </a:solidFill>
                <a:effectLst/>
                <a:highlight>
                  <a:srgbClr val="FFFFFF"/>
                </a:highlight>
              </a:rPr>
              <a:t> intentions, enhancing responsiveness to changes in </a:t>
            </a:r>
            <a:r>
              <a:rPr lang="en-GB" sz="2000" b="0" i="0" dirty="0" err="1">
                <a:solidFill>
                  <a:srgbClr val="0D0D0D"/>
                </a:solidFill>
                <a:effectLst/>
                <a:highlight>
                  <a:srgbClr val="FFFFFF"/>
                </a:highlight>
              </a:rPr>
              <a:t>behavior</a:t>
            </a:r>
            <a:r>
              <a:rPr lang="en-GB" sz="2000" b="0" i="0" dirty="0">
                <a:solidFill>
                  <a:srgbClr val="0D0D0D"/>
                </a:solidFill>
                <a:effectLst/>
                <a:highlight>
                  <a:srgbClr val="FFFFFF"/>
                </a:highlight>
              </a:rPr>
              <a:t>. This leads to better strategic decisions and optimized resource allocation in the tourism sector.</a:t>
            </a:r>
          </a:p>
        </p:txBody>
      </p:sp>
      <p:sp>
        <p:nvSpPr>
          <p:cNvPr id="5" name="Title 4">
            <a:extLst>
              <a:ext uri="{FF2B5EF4-FFF2-40B4-BE49-F238E27FC236}">
                <a16:creationId xmlns:a16="http://schemas.microsoft.com/office/drawing/2014/main" id="{A393CB31-7503-9098-E0CA-721ECEACC68B}"/>
              </a:ext>
            </a:extLst>
          </p:cNvPr>
          <p:cNvSpPr>
            <a:spLocks noGrp="1"/>
          </p:cNvSpPr>
          <p:nvPr>
            <p:ph type="title"/>
          </p:nvPr>
        </p:nvSpPr>
        <p:spPr/>
        <p:txBody>
          <a:bodyPr/>
          <a:lstStyle/>
          <a:p>
            <a:pPr algn="ctr"/>
            <a:r>
              <a:rPr lang="en-GB" dirty="0"/>
              <a:t>CONTEXT &amp; MOTIVATION</a:t>
            </a:r>
          </a:p>
        </p:txBody>
      </p:sp>
    </p:spTree>
    <p:extLst>
      <p:ext uri="{BB962C8B-B14F-4D97-AF65-F5344CB8AC3E}">
        <p14:creationId xmlns:p14="http://schemas.microsoft.com/office/powerpoint/2010/main" val="1622475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F51A-AA14-F0C6-120A-687B90506D5B}"/>
              </a:ext>
            </a:extLst>
          </p:cNvPr>
          <p:cNvSpPr>
            <a:spLocks noGrp="1"/>
          </p:cNvSpPr>
          <p:nvPr>
            <p:ph type="title"/>
          </p:nvPr>
        </p:nvSpPr>
        <p:spPr/>
        <p:txBody>
          <a:bodyPr/>
          <a:lstStyle/>
          <a:p>
            <a:pPr algn="ctr"/>
            <a:r>
              <a:rPr lang="en-GB" dirty="0"/>
              <a:t>AIM &amp; RESEARCH QUESTIONS</a:t>
            </a:r>
          </a:p>
        </p:txBody>
      </p:sp>
      <p:sp>
        <p:nvSpPr>
          <p:cNvPr id="3" name="Content Placeholder 2">
            <a:extLst>
              <a:ext uri="{FF2B5EF4-FFF2-40B4-BE49-F238E27FC236}">
                <a16:creationId xmlns:a16="http://schemas.microsoft.com/office/drawing/2014/main" id="{DB0871DC-B301-95AF-0581-5A8AD5703599}"/>
              </a:ext>
            </a:extLst>
          </p:cNvPr>
          <p:cNvSpPr>
            <a:spLocks noGrp="1"/>
          </p:cNvSpPr>
          <p:nvPr>
            <p:ph idx="1"/>
          </p:nvPr>
        </p:nvSpPr>
        <p:spPr>
          <a:xfrm>
            <a:off x="581192" y="2137144"/>
            <a:ext cx="11029615" cy="4167963"/>
          </a:xfrm>
        </p:spPr>
        <p:txBody>
          <a:bodyPr>
            <a:normAutofit lnSpcReduction="10000"/>
          </a:bodyPr>
          <a:lstStyle/>
          <a:p>
            <a:pPr algn="l"/>
            <a:r>
              <a:rPr lang="en-GB" b="1" dirty="0"/>
              <a:t>AIM: </a:t>
            </a:r>
            <a:r>
              <a:rPr lang="en-GB" b="0" i="0" dirty="0">
                <a:solidFill>
                  <a:srgbClr val="0D0D0D"/>
                </a:solidFill>
                <a:effectLst/>
                <a:highlight>
                  <a:srgbClr val="FFFFFF"/>
                </a:highlight>
              </a:rPr>
              <a:t>The aim is to enhance the precision of tourist arrival forecasts by integrating machine learning techniques with internet search indices. This approach seeks to utilize real-time data reflecting </a:t>
            </a:r>
            <a:r>
              <a:rPr lang="en-GB" b="0" i="0" dirty="0" err="1">
                <a:solidFill>
                  <a:srgbClr val="0D0D0D"/>
                </a:solidFill>
                <a:effectLst/>
                <a:highlight>
                  <a:srgbClr val="FFFFFF"/>
                </a:highlight>
              </a:rPr>
              <a:t>travelers'</a:t>
            </a:r>
            <a:r>
              <a:rPr lang="en-GB" b="0" i="0" dirty="0">
                <a:solidFill>
                  <a:srgbClr val="0D0D0D"/>
                </a:solidFill>
                <a:effectLst/>
                <a:highlight>
                  <a:srgbClr val="FFFFFF"/>
                </a:highlight>
              </a:rPr>
              <a:t> interests and intentions for more accurate predictions. Improved forecasting will support more effective resource planning, marketing strategies, and infrastructure development in the tourism sector. Ultimately, the goal is to create a reliable and dynamic predictive tool for industry stakeholders.</a:t>
            </a:r>
          </a:p>
          <a:p>
            <a:pPr algn="l"/>
            <a:r>
              <a:rPr lang="en-GB" b="1" dirty="0">
                <a:solidFill>
                  <a:srgbClr val="0D0D0D"/>
                </a:solidFill>
                <a:highlight>
                  <a:srgbClr val="FFFFFF"/>
                </a:highlight>
              </a:rPr>
              <a:t>RESEARCH QUESTIONS: </a:t>
            </a:r>
            <a:r>
              <a:rPr lang="en-US" sz="1800" dirty="0">
                <a:solidFill>
                  <a:srgbClr val="01070A"/>
                </a:solidFill>
                <a:latin typeface="+mj-lt"/>
              </a:rPr>
              <a:t>The research seems to focus on – </a:t>
            </a:r>
          </a:p>
          <a:p>
            <a:pPr algn="l">
              <a:buFont typeface="+mj-lt"/>
              <a:buAutoNum type="arabicPeriod"/>
            </a:pPr>
            <a:r>
              <a:rPr lang="en-GB" b="0" i="0" dirty="0">
                <a:solidFill>
                  <a:srgbClr val="0D0D0D"/>
                </a:solidFill>
                <a:effectLst/>
                <a:highlight>
                  <a:srgbClr val="FFFFFF"/>
                </a:highlight>
                <a:latin typeface="+mj-lt"/>
              </a:rPr>
              <a:t>How do different machine learning algorithms compare in forecasting tourist arrivals using historical data and internet search indices?</a:t>
            </a:r>
          </a:p>
          <a:p>
            <a:pPr algn="l">
              <a:buFont typeface="+mj-lt"/>
              <a:buAutoNum type="arabicPeriod"/>
            </a:pPr>
            <a:r>
              <a:rPr lang="en-GB" b="0" i="0" dirty="0">
                <a:solidFill>
                  <a:srgbClr val="0D0D0D"/>
                </a:solidFill>
                <a:effectLst/>
                <a:highlight>
                  <a:srgbClr val="FFFFFF"/>
                </a:highlight>
                <a:latin typeface="+mj-lt"/>
              </a:rPr>
              <a:t>To what extent can internet search indices serve as accurate predictors of tourism demand?</a:t>
            </a:r>
          </a:p>
          <a:p>
            <a:pPr algn="l">
              <a:buFont typeface="+mj-lt"/>
              <a:buAutoNum type="arabicPeriod"/>
            </a:pPr>
            <a:r>
              <a:rPr lang="en-GB" b="0" i="0" dirty="0">
                <a:solidFill>
                  <a:srgbClr val="0D0D0D"/>
                </a:solidFill>
                <a:effectLst/>
                <a:highlight>
                  <a:srgbClr val="FFFFFF"/>
                </a:highlight>
                <a:latin typeface="+mj-lt"/>
              </a:rPr>
              <a:t>How can the integration of search indices with historical tourism data improve the accuracy of forecasting models?</a:t>
            </a:r>
          </a:p>
          <a:p>
            <a:pPr algn="l">
              <a:buFont typeface="+mj-lt"/>
              <a:buAutoNum type="arabicPeriod"/>
            </a:pPr>
            <a:r>
              <a:rPr lang="en-GB" b="0" i="0" dirty="0">
                <a:solidFill>
                  <a:srgbClr val="0D0D0D"/>
                </a:solidFill>
                <a:effectLst/>
                <a:highlight>
                  <a:srgbClr val="FFFFFF"/>
                </a:highlight>
                <a:latin typeface="+mj-lt"/>
              </a:rPr>
              <a:t>What is the impact of external factors such as global events and economic shifts on the performance of these forecasting models?</a:t>
            </a:r>
          </a:p>
        </p:txBody>
      </p:sp>
    </p:spTree>
    <p:extLst>
      <p:ext uri="{BB962C8B-B14F-4D97-AF65-F5344CB8AC3E}">
        <p14:creationId xmlns:p14="http://schemas.microsoft.com/office/powerpoint/2010/main" val="347513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0195-FB35-3CF0-797C-7616F340BF5B}"/>
              </a:ext>
            </a:extLst>
          </p:cNvPr>
          <p:cNvSpPr>
            <a:spLocks noGrp="1"/>
          </p:cNvSpPr>
          <p:nvPr>
            <p:ph type="title"/>
          </p:nvPr>
        </p:nvSpPr>
        <p:spPr/>
        <p:txBody>
          <a:bodyPr/>
          <a:lstStyle/>
          <a:p>
            <a:pPr algn="ctr"/>
            <a:r>
              <a:rPr lang="en-GB" dirty="0"/>
              <a:t>DATA COLLECTION AND METHODS OF ANALYSIS</a:t>
            </a:r>
          </a:p>
        </p:txBody>
      </p:sp>
      <p:pic>
        <p:nvPicPr>
          <p:cNvPr id="5" name="Content Placeholder 4">
            <a:extLst>
              <a:ext uri="{FF2B5EF4-FFF2-40B4-BE49-F238E27FC236}">
                <a16:creationId xmlns:a16="http://schemas.microsoft.com/office/drawing/2014/main" id="{FD8D7230-6CD9-4190-24A5-1686DBE9A25B}"/>
              </a:ext>
            </a:extLst>
          </p:cNvPr>
          <p:cNvPicPr>
            <a:picLocks noGrp="1" noChangeAspect="1"/>
          </p:cNvPicPr>
          <p:nvPr>
            <p:ph idx="1"/>
          </p:nvPr>
        </p:nvPicPr>
        <p:blipFill>
          <a:blip r:embed="rId2"/>
          <a:stretch>
            <a:fillRect/>
          </a:stretch>
        </p:blipFill>
        <p:spPr>
          <a:xfrm>
            <a:off x="318977" y="1872750"/>
            <a:ext cx="11472530" cy="1933706"/>
          </a:xfrm>
        </p:spPr>
      </p:pic>
      <p:sp>
        <p:nvSpPr>
          <p:cNvPr id="7" name="TextBox 6">
            <a:extLst>
              <a:ext uri="{FF2B5EF4-FFF2-40B4-BE49-F238E27FC236}">
                <a16:creationId xmlns:a16="http://schemas.microsoft.com/office/drawing/2014/main" id="{7E58D8C2-87A4-E65A-727A-E97F334D146F}"/>
              </a:ext>
            </a:extLst>
          </p:cNvPr>
          <p:cNvSpPr txBox="1"/>
          <p:nvPr/>
        </p:nvSpPr>
        <p:spPr>
          <a:xfrm>
            <a:off x="318977" y="3886663"/>
            <a:ext cx="11674550" cy="2584810"/>
          </a:xfrm>
          <a:prstGeom prst="rect">
            <a:avLst/>
          </a:prstGeom>
          <a:noFill/>
        </p:spPr>
        <p:txBody>
          <a:bodyPr wrap="square">
            <a:spAutoFit/>
          </a:bodyPr>
          <a:lstStyle/>
          <a:p>
            <a:pPr>
              <a:lnSpc>
                <a:spcPts val="3314"/>
              </a:lnSpc>
            </a:pPr>
            <a:r>
              <a:rPr lang="en-US" sz="1600" dirty="0">
                <a:solidFill>
                  <a:srgbClr val="000000"/>
                </a:solidFill>
                <a:latin typeface="Canva Sans Bold"/>
              </a:rPr>
              <a:t>Methods of Analysis</a:t>
            </a:r>
          </a:p>
          <a:p>
            <a:pPr marL="342900" indent="-342900">
              <a:lnSpc>
                <a:spcPts val="3314"/>
              </a:lnSpc>
              <a:buFont typeface="Arial" panose="020B0604020202020204" pitchFamily="34" charset="0"/>
              <a:buChar char="•"/>
            </a:pPr>
            <a:r>
              <a:rPr lang="en-GB" sz="1600" b="0" i="0" dirty="0">
                <a:solidFill>
                  <a:srgbClr val="1F1F1F"/>
                </a:solidFill>
                <a:effectLst/>
                <a:latin typeface="ElsevierGulliver"/>
              </a:rPr>
              <a:t>first construct both Baidu and Google internet search indexes by composite leading search index.</a:t>
            </a:r>
            <a:endParaRPr lang="en-GB" sz="1600" b="0" i="0" dirty="0">
              <a:solidFill>
                <a:srgbClr val="000000"/>
              </a:solidFill>
              <a:effectLst/>
              <a:latin typeface="Canva Sans Bold"/>
            </a:endParaRPr>
          </a:p>
          <a:p>
            <a:pPr marL="342900" indent="-342900">
              <a:lnSpc>
                <a:spcPts val="3314"/>
              </a:lnSpc>
              <a:buFont typeface="Arial" panose="020B0604020202020204" pitchFamily="34" charset="0"/>
              <a:buChar char="•"/>
            </a:pPr>
            <a:r>
              <a:rPr lang="en-GB" sz="1600" b="0" i="0" dirty="0">
                <a:solidFill>
                  <a:srgbClr val="1F1F1F"/>
                </a:solidFill>
                <a:effectLst/>
                <a:latin typeface="ElsevierGulliver"/>
              </a:rPr>
              <a:t>Secondly, test the co-integration and </a:t>
            </a:r>
            <a:r>
              <a:rPr lang="en-GB" sz="1600" dirty="0">
                <a:solidFill>
                  <a:srgbClr val="1F1F1F"/>
                </a:solidFill>
                <a:latin typeface="ElsevierGulliver"/>
              </a:rPr>
              <a:t>Granger causality</a:t>
            </a:r>
            <a:r>
              <a:rPr lang="en-GB" sz="1600" b="0" i="0" dirty="0">
                <a:solidFill>
                  <a:srgbClr val="1F1F1F"/>
                </a:solidFill>
                <a:effectLst/>
                <a:latin typeface="ElsevierGulliver"/>
              </a:rPr>
              <a:t> between the tourist arrivals and these two indexes.</a:t>
            </a:r>
            <a:endParaRPr lang="en-GB" sz="1600" dirty="0">
              <a:solidFill>
                <a:srgbClr val="000000"/>
              </a:solidFill>
              <a:latin typeface="Canva Sans Bold"/>
            </a:endParaRPr>
          </a:p>
          <a:p>
            <a:pPr marL="342900" indent="-342900">
              <a:lnSpc>
                <a:spcPts val="3314"/>
              </a:lnSpc>
              <a:buFont typeface="Arial" panose="020B0604020202020204" pitchFamily="34" charset="0"/>
              <a:buChar char="•"/>
            </a:pPr>
            <a:r>
              <a:rPr lang="en-GB" sz="1600" b="0" i="0" dirty="0">
                <a:solidFill>
                  <a:srgbClr val="1F1F1F"/>
                </a:solidFill>
                <a:effectLst/>
                <a:latin typeface="ElsevierGulliver"/>
              </a:rPr>
              <a:t>Thirdly, design different forecasting models in terms of tourist arrivals series and these two indexes and evaluate the in-sample and out-of-sample forecasting performance of each model</a:t>
            </a:r>
            <a:r>
              <a:rPr lang="en-GB" sz="1600" b="0" i="0" dirty="0">
                <a:solidFill>
                  <a:srgbClr val="000000"/>
                </a:solidFill>
                <a:effectLst/>
                <a:latin typeface="Canva Sans Bold"/>
              </a:rPr>
              <a:t>.</a:t>
            </a:r>
          </a:p>
          <a:p>
            <a:pPr marL="342900" indent="-342900">
              <a:lnSpc>
                <a:spcPts val="3314"/>
              </a:lnSpc>
              <a:buFont typeface="Arial" panose="020B0604020202020204" pitchFamily="34" charset="0"/>
              <a:buChar char="•"/>
            </a:pPr>
            <a:r>
              <a:rPr lang="en-GB" sz="1600" b="0" i="0" dirty="0">
                <a:solidFill>
                  <a:srgbClr val="1F1F1F"/>
                </a:solidFill>
                <a:effectLst/>
                <a:latin typeface="ElsevierGulliver"/>
              </a:rPr>
              <a:t>Finally, the robustness of all forecasting models is </a:t>
            </a:r>
            <a:r>
              <a:rPr lang="en-GB" sz="1600" b="0" i="0" dirty="0" err="1">
                <a:solidFill>
                  <a:srgbClr val="1F1F1F"/>
                </a:solidFill>
                <a:effectLst/>
                <a:latin typeface="ElsevierGulliver"/>
              </a:rPr>
              <a:t>analyzed</a:t>
            </a:r>
            <a:r>
              <a:rPr lang="en-GB" sz="1600" b="0" i="0" dirty="0">
                <a:solidFill>
                  <a:srgbClr val="1F1F1F"/>
                </a:solidFill>
                <a:effectLst/>
                <a:latin typeface="ElsevierGulliver"/>
              </a:rPr>
              <a:t>, and conclusions are drawn from the empirical analysis.</a:t>
            </a:r>
            <a:endParaRPr lang="en-GB" sz="1600" dirty="0">
              <a:solidFill>
                <a:srgbClr val="000000"/>
              </a:solidFill>
              <a:latin typeface="Canva Sans Bold"/>
            </a:endParaRPr>
          </a:p>
        </p:txBody>
      </p:sp>
    </p:spTree>
    <p:extLst>
      <p:ext uri="{BB962C8B-B14F-4D97-AF65-F5344CB8AC3E}">
        <p14:creationId xmlns:p14="http://schemas.microsoft.com/office/powerpoint/2010/main" val="41073139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C3C99-7FFE-0DC3-297D-997A3702A919}"/>
              </a:ext>
            </a:extLst>
          </p:cNvPr>
          <p:cNvSpPr>
            <a:spLocks noGrp="1"/>
          </p:cNvSpPr>
          <p:nvPr>
            <p:ph type="title"/>
          </p:nvPr>
        </p:nvSpPr>
        <p:spPr/>
        <p:txBody>
          <a:bodyPr/>
          <a:lstStyle/>
          <a:p>
            <a:pPr algn="ctr"/>
            <a:r>
              <a:rPr lang="en-GB" dirty="0"/>
              <a:t>METHODOLOGY</a:t>
            </a:r>
          </a:p>
        </p:txBody>
      </p:sp>
      <p:sp>
        <p:nvSpPr>
          <p:cNvPr id="3" name="Content Placeholder 2">
            <a:extLst>
              <a:ext uri="{FF2B5EF4-FFF2-40B4-BE49-F238E27FC236}">
                <a16:creationId xmlns:a16="http://schemas.microsoft.com/office/drawing/2014/main" id="{5F5DF2FF-2E79-B7C4-24D6-5D006CAB9A8C}"/>
              </a:ext>
            </a:extLst>
          </p:cNvPr>
          <p:cNvSpPr>
            <a:spLocks noGrp="1"/>
          </p:cNvSpPr>
          <p:nvPr>
            <p:ph idx="1"/>
          </p:nvPr>
        </p:nvSpPr>
        <p:spPr/>
        <p:txBody>
          <a:bodyPr/>
          <a:lstStyle/>
          <a:p>
            <a:pPr algn="l">
              <a:buFont typeface="Arial" panose="020B0604020202020204" pitchFamily="34" charset="0"/>
              <a:buChar char="•"/>
            </a:pPr>
            <a:r>
              <a:rPr lang="en-GB" dirty="0">
                <a:solidFill>
                  <a:srgbClr val="1F1F1F"/>
                </a:solidFill>
                <a:highlight>
                  <a:srgbClr val="F5F5F5"/>
                </a:highlight>
              </a:rPr>
              <a:t>P</a:t>
            </a:r>
            <a:r>
              <a:rPr lang="en-GB" b="0" i="0" dirty="0">
                <a:solidFill>
                  <a:srgbClr val="1F1F1F"/>
                </a:solidFill>
                <a:effectLst/>
                <a:highlight>
                  <a:srgbClr val="F5F5F5"/>
                </a:highlight>
              </a:rPr>
              <a:t>roposed a kernel extreme learning machine with different kernel functions to accurately forecast tourist arrivals.</a:t>
            </a:r>
          </a:p>
          <a:p>
            <a:pPr algn="l">
              <a:buFont typeface="Arial" panose="020B0604020202020204" pitchFamily="34" charset="0"/>
              <a:buChar char="•"/>
            </a:pPr>
            <a:r>
              <a:rPr lang="en-GB" b="0" i="0" dirty="0">
                <a:solidFill>
                  <a:srgbClr val="1F1F1F"/>
                </a:solidFill>
                <a:effectLst/>
                <a:highlight>
                  <a:srgbClr val="F5F5F5"/>
                </a:highlight>
              </a:rPr>
              <a:t>Co-integration and Granger causality relationship between search engine query data and tourist arrivals are verified.</a:t>
            </a:r>
          </a:p>
          <a:p>
            <a:pPr algn="l">
              <a:buFont typeface="Arial" panose="020B0604020202020204" pitchFamily="34" charset="0"/>
              <a:buChar char="•"/>
            </a:pPr>
            <a:r>
              <a:rPr lang="en-GB" b="0" i="0" dirty="0">
                <a:solidFill>
                  <a:srgbClr val="1F1F1F"/>
                </a:solidFill>
                <a:effectLst/>
                <a:highlight>
                  <a:srgbClr val="F5F5F5"/>
                </a:highlight>
              </a:rPr>
              <a:t>Baidu index and Google trends data are simultaneously regarded as exogenous variables to forecast Beijing tourist arrivals.</a:t>
            </a:r>
          </a:p>
          <a:p>
            <a:pPr algn="l">
              <a:buFont typeface="Arial" panose="020B0604020202020204" pitchFamily="34" charset="0"/>
              <a:buChar char="•"/>
            </a:pPr>
            <a:r>
              <a:rPr lang="en-GB" b="0" i="0" dirty="0">
                <a:solidFill>
                  <a:srgbClr val="1F1F1F"/>
                </a:solidFill>
                <a:effectLst/>
                <a:highlight>
                  <a:srgbClr val="F5F5F5"/>
                </a:highlight>
              </a:rPr>
              <a:t>Our proposed approach significantly improves the forecasting performance better than other benchmarks used in this study.</a:t>
            </a:r>
          </a:p>
        </p:txBody>
      </p:sp>
    </p:spTree>
    <p:extLst>
      <p:ext uri="{BB962C8B-B14F-4D97-AF65-F5344CB8AC3E}">
        <p14:creationId xmlns:p14="http://schemas.microsoft.com/office/powerpoint/2010/main" val="4016865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BDD1-8084-45BC-D760-9BAE4584C53E}"/>
              </a:ext>
            </a:extLst>
          </p:cNvPr>
          <p:cNvSpPr>
            <a:spLocks noGrp="1"/>
          </p:cNvSpPr>
          <p:nvPr>
            <p:ph type="title"/>
          </p:nvPr>
        </p:nvSpPr>
        <p:spPr/>
        <p:txBody>
          <a:bodyPr/>
          <a:lstStyle/>
          <a:p>
            <a:pPr algn="ctr"/>
            <a:r>
              <a:rPr lang="en-GB" dirty="0"/>
              <a:t>MAIN FINDINGS</a:t>
            </a:r>
          </a:p>
        </p:txBody>
      </p:sp>
      <p:sp>
        <p:nvSpPr>
          <p:cNvPr id="3" name="Content Placeholder 2">
            <a:extLst>
              <a:ext uri="{FF2B5EF4-FFF2-40B4-BE49-F238E27FC236}">
                <a16:creationId xmlns:a16="http://schemas.microsoft.com/office/drawing/2014/main" id="{C50E1BD6-0A9A-166D-587E-21AB01A2991D}"/>
              </a:ext>
            </a:extLst>
          </p:cNvPr>
          <p:cNvSpPr>
            <a:spLocks noGrp="1"/>
          </p:cNvSpPr>
          <p:nvPr>
            <p:ph idx="1"/>
          </p:nvPr>
        </p:nvSpPr>
        <p:spPr>
          <a:xfrm>
            <a:off x="340243" y="2254924"/>
            <a:ext cx="11366258" cy="3678303"/>
          </a:xfrm>
        </p:spPr>
        <p:txBody>
          <a:bodyPr>
            <a:normAutofit fontScale="92500" lnSpcReduction="10000"/>
          </a:bodyPr>
          <a:lstStyle/>
          <a:p>
            <a:r>
              <a:rPr lang="en-GB" sz="1600" b="1" dirty="0"/>
              <a:t>ENHANCED PREDICTIVE ACCURACY:</a:t>
            </a:r>
          </a:p>
          <a:p>
            <a:pPr marL="342900" indent="-342900">
              <a:buFont typeface="+mj-lt"/>
              <a:buAutoNum type="alphaLcPeriod"/>
            </a:pPr>
            <a:r>
              <a:rPr lang="en-GB" sz="1600" dirty="0"/>
              <a:t>Improves the accuracy of forecasting models for tourist arrivals compared to traditional methods.</a:t>
            </a:r>
          </a:p>
          <a:p>
            <a:pPr marL="342900" indent="-342900">
              <a:buFont typeface="+mj-lt"/>
              <a:buAutoNum type="alphaLcPeriod"/>
            </a:pPr>
            <a:r>
              <a:rPr lang="en-GB" sz="1600" dirty="0"/>
              <a:t>High-frequency data captures real-time interest and potential travel intentions of tourists. </a:t>
            </a:r>
          </a:p>
          <a:p>
            <a:r>
              <a:rPr lang="en-GB" sz="1600" b="1" dirty="0"/>
              <a:t>MACHINE LEARNING SUPERIORITY:</a:t>
            </a:r>
          </a:p>
          <a:p>
            <a:pPr marL="342900" indent="-342900">
              <a:buFont typeface="+mj-lt"/>
              <a:buAutoNum type="alphaLcPeriod"/>
            </a:pPr>
            <a:r>
              <a:rPr lang="en-GB" sz="1600" dirty="0"/>
              <a:t>Models such as Support Vector Machines (SVM), Random Forests, and Neural Networks outperform traditional statistical models like ARIMA and Exponential Smoothing in predicting travel arrivals.</a:t>
            </a:r>
          </a:p>
          <a:p>
            <a:pPr marL="342900" indent="-342900">
              <a:buFont typeface="+mj-lt"/>
              <a:buAutoNum type="alphaLcPeriod"/>
            </a:pPr>
            <a:r>
              <a:rPr lang="en-GB" sz="1600" dirty="0"/>
              <a:t>These models can handle non-linear relationships and large datasets more effectively.</a:t>
            </a:r>
          </a:p>
          <a:p>
            <a:r>
              <a:rPr lang="en-GB" sz="1600" b="1" dirty="0"/>
              <a:t>TEMPORAL AND SPATIAL PATTERNS:  </a:t>
            </a:r>
            <a:r>
              <a:rPr lang="en-GB" sz="1600" dirty="0"/>
              <a:t>Seasonal and Monthly, regional preferences and interests align with actual travel </a:t>
            </a:r>
            <a:r>
              <a:rPr lang="en-GB" sz="1600" dirty="0" err="1"/>
              <a:t>behavior</a:t>
            </a:r>
            <a:r>
              <a:rPr lang="en-GB" sz="1600" dirty="0"/>
              <a:t>.</a:t>
            </a:r>
          </a:p>
          <a:p>
            <a:r>
              <a:rPr lang="en-GB" sz="1600" b="1" dirty="0"/>
              <a:t>COMPLEMENTARY DATA SOURCES:  </a:t>
            </a:r>
            <a:r>
              <a:rPr lang="en-GB" sz="1600" dirty="0"/>
              <a:t>In China, Baidu has a higher user base. So, the dual approach helps capture a wider audience with lesser bias than relying on a single source.</a:t>
            </a:r>
          </a:p>
          <a:p>
            <a:r>
              <a:rPr lang="en-GB" sz="1600" b="1" dirty="0"/>
              <a:t>REAL-TIME MONITORING AND DYNAMIC ADJUSTMENTS:  </a:t>
            </a:r>
            <a:r>
              <a:rPr lang="en-GB" sz="1600" dirty="0"/>
              <a:t>The use of internet search indexes allows for real-time monitoring and the ability to dynamically adjust predictions based on emerging trends, providing a more responsive and flexible forecasting tool.</a:t>
            </a:r>
          </a:p>
        </p:txBody>
      </p:sp>
    </p:spTree>
    <p:extLst>
      <p:ext uri="{BB962C8B-B14F-4D97-AF65-F5344CB8AC3E}">
        <p14:creationId xmlns:p14="http://schemas.microsoft.com/office/powerpoint/2010/main" val="72909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90D9-C992-A2AA-B357-362DF2CDD339}"/>
              </a:ext>
            </a:extLst>
          </p:cNvPr>
          <p:cNvSpPr>
            <a:spLocks noGrp="1"/>
          </p:cNvSpPr>
          <p:nvPr>
            <p:ph type="title"/>
          </p:nvPr>
        </p:nvSpPr>
        <p:spPr/>
        <p:txBody>
          <a:bodyPr/>
          <a:lstStyle/>
          <a:p>
            <a:pPr algn="ctr"/>
            <a:r>
              <a:rPr lang="en-GB" dirty="0"/>
              <a:t>LIMITATIONS</a:t>
            </a:r>
          </a:p>
        </p:txBody>
      </p:sp>
      <p:sp>
        <p:nvSpPr>
          <p:cNvPr id="3" name="Content Placeholder 2">
            <a:extLst>
              <a:ext uri="{FF2B5EF4-FFF2-40B4-BE49-F238E27FC236}">
                <a16:creationId xmlns:a16="http://schemas.microsoft.com/office/drawing/2014/main" id="{67A385EC-6D6A-1EC9-F726-C3E8AEF7E462}"/>
              </a:ext>
            </a:extLst>
          </p:cNvPr>
          <p:cNvSpPr>
            <a:spLocks noGrp="1"/>
          </p:cNvSpPr>
          <p:nvPr>
            <p:ph idx="1"/>
          </p:nvPr>
        </p:nvSpPr>
        <p:spPr/>
        <p:txBody>
          <a:bodyPr>
            <a:normAutofit lnSpcReduction="10000"/>
          </a:bodyPr>
          <a:lstStyle/>
          <a:p>
            <a:r>
              <a:rPr lang="en-GB" b="1" dirty="0"/>
              <a:t>DATA QUALITY AND ACCESSIBILITY: </a:t>
            </a:r>
            <a:r>
              <a:rPr lang="en-GB" dirty="0"/>
              <a:t>Search indexes may include noise and irrelevant search queries with the need for preprocessing making the quality and accessibility, inconsistent.</a:t>
            </a:r>
          </a:p>
          <a:p>
            <a:r>
              <a:rPr lang="en-GB" b="1" dirty="0"/>
              <a:t>BIAS IN SEARCH BEHAVIOUR: </a:t>
            </a:r>
            <a:r>
              <a:rPr lang="en-GB" dirty="0"/>
              <a:t>Search data may not fully represent the entire population’s </a:t>
            </a:r>
            <a:r>
              <a:rPr lang="en-GB" dirty="0" err="1"/>
              <a:t>behavior</a:t>
            </a:r>
            <a:r>
              <a:rPr lang="en-GB" dirty="0"/>
              <a:t>, particularly the regions with lesser internet access or the places not under search engines’ consideration.</a:t>
            </a:r>
          </a:p>
          <a:p>
            <a:r>
              <a:rPr lang="en-GB" b="1" dirty="0"/>
              <a:t>LAG BETWEEN SEARCH AND TRAVEL: </a:t>
            </a:r>
            <a:r>
              <a:rPr lang="en-GB" dirty="0"/>
              <a:t>Search for travel and actual travel time’s lag can also complicate the timings of the forecast. Lag varies by destination and type of </a:t>
            </a:r>
            <a:r>
              <a:rPr lang="en-GB" dirty="0" err="1"/>
              <a:t>traveler</a:t>
            </a:r>
            <a:r>
              <a:rPr lang="en-GB" dirty="0"/>
              <a:t>.</a:t>
            </a:r>
          </a:p>
          <a:p>
            <a:r>
              <a:rPr lang="en-GB" b="1" dirty="0"/>
              <a:t>MODEL COMPLEXITY AND INTERPRETABILITY: </a:t>
            </a:r>
            <a:r>
              <a:rPr lang="en-GB" dirty="0"/>
              <a:t>As the models provide high accuracy, they often cannot interpret precisely when compared to traditional models. Deep underlying predictions can be quite challenging for those models where transparent decision-making processes are needed.</a:t>
            </a:r>
          </a:p>
          <a:p>
            <a:r>
              <a:rPr lang="en-GB" b="1" dirty="0"/>
              <a:t>DEPENDENCE ON EXTERNAL FACTORS: </a:t>
            </a:r>
            <a:r>
              <a:rPr lang="en-GB" dirty="0"/>
              <a:t>Economic conditions, natural disasters, political events, and sudden changes in travel policies (e.g., the COVID-19 pandemic) can cause abrupt changes in search patterns that are difficult to predict.</a:t>
            </a:r>
            <a:endParaRPr lang="en-GB" b="1" dirty="0"/>
          </a:p>
        </p:txBody>
      </p:sp>
    </p:spTree>
    <p:extLst>
      <p:ext uri="{BB962C8B-B14F-4D97-AF65-F5344CB8AC3E}">
        <p14:creationId xmlns:p14="http://schemas.microsoft.com/office/powerpoint/2010/main" val="3968684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rtlCol="0"/>
          <a:lstStyle/>
          <a:p>
            <a:pPr algn="ctr" rtl="0"/>
            <a:r>
              <a:rPr lang="en-GB" dirty="0"/>
              <a:t>IMPORTANT GRAPH</a:t>
            </a:r>
          </a:p>
        </p:txBody>
      </p:sp>
      <p:pic>
        <p:nvPicPr>
          <p:cNvPr id="5" name="Content Placeholder 4">
            <a:extLst>
              <a:ext uri="{FF2B5EF4-FFF2-40B4-BE49-F238E27FC236}">
                <a16:creationId xmlns:a16="http://schemas.microsoft.com/office/drawing/2014/main" id="{5083BBF5-35C2-ED84-E7F8-F017A41AFD84}"/>
              </a:ext>
            </a:extLst>
          </p:cNvPr>
          <p:cNvPicPr>
            <a:picLocks noGrp="1" noChangeAspect="1"/>
          </p:cNvPicPr>
          <p:nvPr>
            <p:ph sz="half" idx="2"/>
          </p:nvPr>
        </p:nvPicPr>
        <p:blipFill>
          <a:blip r:embed="rId3"/>
          <a:stretch>
            <a:fillRect/>
          </a:stretch>
        </p:blipFill>
        <p:spPr>
          <a:xfrm>
            <a:off x="581193" y="1988288"/>
            <a:ext cx="10753114" cy="4688959"/>
          </a:xfrm>
          <a:prstGeom prst="rect">
            <a:avLst/>
          </a:prstGeom>
        </p:spPr>
      </p:pic>
    </p:spTree>
    <p:extLst>
      <p:ext uri="{BB962C8B-B14F-4D97-AF65-F5344CB8AC3E}">
        <p14:creationId xmlns:p14="http://schemas.microsoft.com/office/powerpoint/2010/main" val="49760754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8_TF56390039_Win32" id="{9B435FBB-37EF-4CC2-A2AA-2D5176A76904}" vid="{B037E65D-0BE2-4226-856A-90D3BD06C5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7821</TotalTime>
  <Words>1103</Words>
  <Application>Microsoft Office PowerPoint</Application>
  <PresentationFormat>Widescreen</PresentationFormat>
  <Paragraphs>60</Paragraphs>
  <Slides>13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Canva Sans Bold</vt:lpstr>
      <vt:lpstr>ElsevierGulliver</vt:lpstr>
      <vt:lpstr>Gill Sans MT</vt:lpstr>
      <vt:lpstr>Wingdings 2</vt:lpstr>
      <vt:lpstr>Dividend</vt:lpstr>
      <vt:lpstr>Forecasting tourist arrivals with machine learning and internet search index</vt:lpstr>
      <vt:lpstr>CONTENT</vt:lpstr>
      <vt:lpstr>CONTEXT &amp; MOTIVATION</vt:lpstr>
      <vt:lpstr>AIM &amp; RESEARCH QUESTIONS</vt:lpstr>
      <vt:lpstr>DATA COLLECTION AND METHODS OF ANALYSIS</vt:lpstr>
      <vt:lpstr>METHODOLOGY</vt:lpstr>
      <vt:lpstr>MAIN FINDINGS</vt:lpstr>
      <vt:lpstr>LIMITATIONS</vt:lpstr>
      <vt:lpstr>IMPORTANT GRAPH</vt:lpstr>
      <vt:lpstr>ABOUT GRAPH</vt:lpstr>
      <vt:lpstr>SUGGESTIONS FOR FUTURE RESEARCH</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tourist arrivals with machine learning and internet search index</dc:title>
  <dc:creator>Reddy Kamakoti (Student)</dc:creator>
  <cp:lastModifiedBy>Reddy Kamakoti (Student)</cp:lastModifiedBy>
  <cp:revision>4</cp:revision>
  <dcterms:created xsi:type="dcterms:W3CDTF">2024-05-18T11:35:03Z</dcterms:created>
  <dcterms:modified xsi:type="dcterms:W3CDTF">2024-05-23T21:58:08Z</dcterms:modified>
</cp:coreProperties>
</file>