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9" r:id="rId4"/>
    <p:sldId id="267" r:id="rId5"/>
    <p:sldId id="271" r:id="rId6"/>
    <p:sldId id="268" r:id="rId7"/>
    <p:sldId id="269" r:id="rId8"/>
    <p:sldId id="270" r:id="rId9"/>
    <p:sldId id="272" r:id="rId10"/>
    <p:sldId id="273" r:id="rId11"/>
    <p:sldId id="274" r:id="rId12"/>
    <p:sldId id="276" r:id="rId13"/>
    <p:sldId id="277" r:id="rId14"/>
    <p:sldId id="278" r:id="rId15"/>
    <p:sldId id="281" r:id="rId16"/>
    <p:sldId id="279" r:id="rId17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Light" panose="00000400000000000000" pitchFamily="2" charset="0"/>
      <p:regular r:id="rId31"/>
      <p:bold r:id="rId32"/>
      <p:italic r:id="rId33"/>
      <p:boldItalic r:id="rId34"/>
    </p:embeddedFont>
    <p:embeddedFont>
      <p:font typeface="Poppins Medium" panose="00000600000000000000" pitchFamily="2" charset="0"/>
      <p:regular r:id="rId35"/>
      <p:bold r:id="rId36"/>
      <p:italic r:id="rId37"/>
      <p:boldItalic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6"/>
    <p:restoredTop sz="87057"/>
  </p:normalViewPr>
  <p:slideViewPr>
    <p:cSldViewPr snapToGrid="0">
      <p:cViewPr varScale="1">
        <p:scale>
          <a:sx n="53" d="100"/>
          <a:sy n="53" d="100"/>
        </p:scale>
        <p:origin x="907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588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951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116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87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7920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559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F4A76A89-3EE5-C754-3B08-CBE17A138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>
            <a:extLst>
              <a:ext uri="{FF2B5EF4-FFF2-40B4-BE49-F238E27FC236}">
                <a16:creationId xmlns:a16="http://schemas.microsoft.com/office/drawing/2014/main" id="{39891B3C-D74A-527E-7C18-37A36A552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1" name="Google Shape;161;p2:notes">
            <a:extLst>
              <a:ext uri="{FF2B5EF4-FFF2-40B4-BE49-F238E27FC236}">
                <a16:creationId xmlns:a16="http://schemas.microsoft.com/office/drawing/2014/main" id="{F66752A3-8192-E159-2589-FAE83B91F3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479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08296" y="2083633"/>
            <a:ext cx="3757244" cy="20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  <a:defRPr sz="4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08296" y="4145757"/>
            <a:ext cx="3757246" cy="59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397000" y="1496031"/>
            <a:ext cx="9296400" cy="98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752600" y="3229429"/>
            <a:ext cx="21844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 b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1741195" y="4538420"/>
            <a:ext cx="2184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4964405" y="3261162"/>
            <a:ext cx="21844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 b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4"/>
          </p:nvPr>
        </p:nvSpPr>
        <p:spPr>
          <a:xfrm>
            <a:off x="4953000" y="4570153"/>
            <a:ext cx="2184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5"/>
          </p:nvPr>
        </p:nvSpPr>
        <p:spPr>
          <a:xfrm>
            <a:off x="8164805" y="3229429"/>
            <a:ext cx="21844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 b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6"/>
          </p:nvPr>
        </p:nvSpPr>
        <p:spPr>
          <a:xfrm>
            <a:off x="8153400" y="4538420"/>
            <a:ext cx="2184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5400577" y="5053759"/>
            <a:ext cx="1053215" cy="109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700"/>
              <a:buNone/>
              <a:defRPr sz="16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5400577" y="707355"/>
            <a:ext cx="1053215" cy="120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700"/>
              <a:buNone/>
              <a:defRPr sz="16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838200" y="1911466"/>
            <a:ext cx="10515600" cy="314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838200" y="1349114"/>
            <a:ext cx="10515600" cy="10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838200" y="2563318"/>
            <a:ext cx="5181600" cy="314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2"/>
          </p:nvPr>
        </p:nvSpPr>
        <p:spPr>
          <a:xfrm>
            <a:off x="6172200" y="2563318"/>
            <a:ext cx="5181600" cy="314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839788" y="1313793"/>
            <a:ext cx="10515600" cy="102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838200" y="2340354"/>
            <a:ext cx="5159375" cy="52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2"/>
          </p:nvPr>
        </p:nvSpPr>
        <p:spPr>
          <a:xfrm>
            <a:off x="838200" y="2743200"/>
            <a:ext cx="5159375" cy="280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3"/>
          </p:nvPr>
        </p:nvSpPr>
        <p:spPr>
          <a:xfrm>
            <a:off x="6172200" y="2336144"/>
            <a:ext cx="5181600" cy="52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4"/>
          </p:nvPr>
        </p:nvSpPr>
        <p:spPr>
          <a:xfrm>
            <a:off x="6172200" y="2743200"/>
            <a:ext cx="5181600" cy="280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9499600" y="1295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1275159" y="3296439"/>
            <a:ext cx="1766595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2"/>
          </p:nvPr>
        </p:nvSpPr>
        <p:spPr>
          <a:xfrm>
            <a:off x="1275159" y="4495425"/>
            <a:ext cx="1766595" cy="115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3"/>
          </p:nvPr>
        </p:nvSpPr>
        <p:spPr>
          <a:xfrm>
            <a:off x="1408405" y="2352879"/>
            <a:ext cx="9284994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4"/>
          </p:nvPr>
        </p:nvSpPr>
        <p:spPr>
          <a:xfrm>
            <a:off x="9284995" y="2816359"/>
            <a:ext cx="21844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5"/>
          </p:nvPr>
        </p:nvSpPr>
        <p:spPr>
          <a:xfrm>
            <a:off x="9273590" y="4125350"/>
            <a:ext cx="2184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6"/>
          </p:nvPr>
        </p:nvSpPr>
        <p:spPr>
          <a:xfrm>
            <a:off x="7088936" y="4521072"/>
            <a:ext cx="21844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7"/>
          </p:nvPr>
        </p:nvSpPr>
        <p:spPr>
          <a:xfrm>
            <a:off x="7077531" y="5697155"/>
            <a:ext cx="2184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838200" y="1367203"/>
            <a:ext cx="10515600" cy="92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838200" y="1268708"/>
            <a:ext cx="4344988" cy="238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5183188" y="1268708"/>
            <a:ext cx="6170612" cy="459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2"/>
          </p:nvPr>
        </p:nvSpPr>
        <p:spPr>
          <a:xfrm>
            <a:off x="838200" y="3657600"/>
            <a:ext cx="4344988" cy="221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657226" y="1477772"/>
            <a:ext cx="4525962" cy="195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5183188" y="1412085"/>
            <a:ext cx="6170612" cy="403383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657226" y="3494687"/>
            <a:ext cx="4525962" cy="195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524657"/>
            <a:ext cx="10515600" cy="265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  <a:defRPr sz="4800" b="1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3184071"/>
            <a:ext cx="10515600" cy="281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A"/>
              <a:t>‹#›</a:t>
            </a:fld>
            <a:endParaRPr/>
          </a:p>
        </p:txBody>
      </p:sp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BA" sz="12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GreatPPT.com</a:t>
            </a:r>
            <a:r>
              <a:rPr lang="en-BA" sz="12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pp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srinivas783/NLP_Final_Project/tree/ma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8"/>
          <p:cNvSpPr txBox="1">
            <a:spLocks noGrp="1"/>
          </p:cNvSpPr>
          <p:nvPr>
            <p:ph type="ctrTitle"/>
          </p:nvPr>
        </p:nvSpPr>
        <p:spPr>
          <a:xfrm>
            <a:off x="973165" y="1349828"/>
            <a:ext cx="4091373" cy="127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Poppins Medium"/>
              <a:buNone/>
            </a:pPr>
            <a:r>
              <a:rPr lang="en-BA" sz="2400">
                <a:latin typeface="Poppins Medium"/>
                <a:ea typeface="Poppins Medium"/>
                <a:cs typeface="Poppins Medium"/>
                <a:sym typeface="Poppins Medium"/>
              </a:rPr>
              <a:t>Quora</a:t>
            </a:r>
            <a:r>
              <a:rPr lang="en-US" sz="2400" dirty="0">
                <a:latin typeface="Poppins Medium"/>
                <a:ea typeface="Poppins Medium"/>
                <a:cs typeface="Poppins Medium"/>
                <a:sym typeface="Poppins Medium"/>
              </a:rPr>
              <a:t> Question Pair Similarity Detection using NLP and ML </a:t>
            </a:r>
            <a:endParaRPr sz="2400" dirty="0"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1"/>
          </p:nvPr>
        </p:nvSpPr>
        <p:spPr>
          <a:xfrm>
            <a:off x="1494971" y="3833442"/>
            <a:ext cx="3340629" cy="79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b="1" dirty="0">
                <a:solidFill>
                  <a:schemeClr val="bg1"/>
                </a:solidFill>
              </a:rPr>
              <a:t>Sai Srinivas </a:t>
            </a:r>
            <a:r>
              <a:rPr lang="en-US" sz="1600" b="1" dirty="0" err="1">
                <a:solidFill>
                  <a:schemeClr val="bg1"/>
                </a:solidFill>
              </a:rPr>
              <a:t>Lakkoju</a:t>
            </a:r>
            <a:endParaRPr lang="en-US" sz="1600" b="1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b="1" dirty="0">
                <a:solidFill>
                  <a:schemeClr val="bg1"/>
                </a:solidFill>
              </a:rPr>
              <a:t>Vinay Vasetti</a:t>
            </a:r>
            <a:endParaRPr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53ECC-1961-9AD1-EFF5-132C8D4BC80B}"/>
              </a:ext>
            </a:extLst>
          </p:cNvPr>
          <p:cNvSpPr txBox="1"/>
          <p:nvPr/>
        </p:nvSpPr>
        <p:spPr>
          <a:xfrm>
            <a:off x="1026367" y="457200"/>
            <a:ext cx="1021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Advanced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B772A-6DCA-7EE4-A0F5-50602697EB2B}"/>
              </a:ext>
            </a:extLst>
          </p:cNvPr>
          <p:cNvSpPr txBox="1"/>
          <p:nvPr/>
        </p:nvSpPr>
        <p:spPr>
          <a:xfrm>
            <a:off x="410546" y="1464905"/>
            <a:ext cx="10627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Linguistic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Common prefix/suffix: </a:t>
            </a:r>
            <a:r>
              <a:rPr lang="en-US" sz="1800" dirty="0">
                <a:solidFill>
                  <a:schemeClr val="bg1"/>
                </a:solidFill>
              </a:rPr>
              <a:t>Length of shared beginning/ending of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Jaccard similarity</a:t>
            </a:r>
            <a:r>
              <a:rPr lang="en-US" sz="1800" dirty="0">
                <a:solidFill>
                  <a:schemeClr val="bg1"/>
                </a:solidFill>
              </a:rPr>
              <a:t>: Overlap of unique words between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Longest common subsequence</a:t>
            </a:r>
            <a:r>
              <a:rPr lang="en-US" sz="1800" dirty="0">
                <a:solidFill>
                  <a:schemeClr val="bg1"/>
                </a:solidFill>
              </a:rPr>
              <a:t>: Length of longest shared sequence of characters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Semantic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TF-IDF vectorization: </a:t>
            </a:r>
            <a:r>
              <a:rPr lang="en-US" sz="1800" dirty="0">
                <a:solidFill>
                  <a:schemeClr val="bg1"/>
                </a:solidFill>
              </a:rPr>
              <a:t>Importance of words based on frequency in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Word embeddings: </a:t>
            </a:r>
            <a:r>
              <a:rPr lang="en-US" sz="1800" dirty="0">
                <a:solidFill>
                  <a:schemeClr val="bg1"/>
                </a:solidFill>
              </a:rPr>
              <a:t>Dense vector representations of words using </a:t>
            </a:r>
            <a:r>
              <a:rPr lang="en-US" sz="1800" dirty="0" err="1">
                <a:solidFill>
                  <a:schemeClr val="bg1"/>
                </a:solidFill>
              </a:rPr>
              <a:t>spaCy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Question embeddings</a:t>
            </a:r>
            <a:r>
              <a:rPr lang="en-US" sz="1800" dirty="0">
                <a:solidFill>
                  <a:schemeClr val="bg1"/>
                </a:solidFill>
              </a:rPr>
              <a:t>: Aggregated word vectors weighted by TF-IDF scores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Model 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Feature combination: Merging text-based, fuzzy, and semantic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Machine learning: Input for models to predict question similarity</a:t>
            </a:r>
          </a:p>
        </p:txBody>
      </p:sp>
    </p:spTree>
    <p:extLst>
      <p:ext uri="{BB962C8B-B14F-4D97-AF65-F5344CB8AC3E}">
        <p14:creationId xmlns:p14="http://schemas.microsoft.com/office/powerpoint/2010/main" val="117742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C7C8A-A374-8E52-F0F8-1FB06315227B}"/>
              </a:ext>
            </a:extLst>
          </p:cNvPr>
          <p:cNvSpPr txBox="1"/>
          <p:nvPr/>
        </p:nvSpPr>
        <p:spPr>
          <a:xfrm>
            <a:off x="1724608" y="373225"/>
            <a:ext cx="8742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Data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026A8-237D-25FE-CCB3-C7590AF46BE2}"/>
              </a:ext>
            </a:extLst>
          </p:cNvPr>
          <p:cNvSpPr txBox="1"/>
          <p:nvPr/>
        </p:nvSpPr>
        <p:spPr>
          <a:xfrm>
            <a:off x="380999" y="1474237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Train-Test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Utilized stratified sampling to maintain class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70% training set, 30%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state set to 42 for reproducibility</a:t>
            </a:r>
          </a:p>
          <a:p>
            <a:endParaRPr lang="en-US" sz="1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Baseline Model: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Simple and interpretable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Achieved reasonable accuracy as a starting point</a:t>
            </a:r>
          </a:p>
          <a:p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Advanced Model: </a:t>
            </a:r>
            <a:r>
              <a:rPr lang="en-US" sz="18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XGBoost</a:t>
            </a:r>
            <a:endParaRPr lang="en-US" sz="1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Gradient boosting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Chosen for its high performance on various machine learning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Hyperparameter tuning performed using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RandomizedSearchCV</a:t>
            </a: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Deep Learning Model: Siamese 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Utilized a Siamese BERT (Bidirectional Encoder Representations from Transformers)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fully connected layers for feature extraction</a:t>
            </a:r>
          </a:p>
          <a:p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88DE1-FED4-C364-E0C4-D27EEBF6F012}"/>
              </a:ext>
            </a:extLst>
          </p:cNvPr>
          <p:cNvSpPr txBox="1"/>
          <p:nvPr/>
        </p:nvSpPr>
        <p:spPr>
          <a:xfrm>
            <a:off x="531845" y="228600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IN" b="0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9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07FAED-A983-79E4-45B3-218752638D03}"/>
              </a:ext>
            </a:extLst>
          </p:cNvPr>
          <p:cNvSpPr txBox="1"/>
          <p:nvPr/>
        </p:nvSpPr>
        <p:spPr>
          <a:xfrm>
            <a:off x="662474" y="298580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Logistic Regression Model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C9B5F80-85BD-E2B3-6CCA-02A86D89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127" y="998526"/>
            <a:ext cx="6087873" cy="57941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CEEE0B-67C2-980A-865E-26160C92E32E}"/>
              </a:ext>
            </a:extLst>
          </p:cNvPr>
          <p:cNvSpPr txBox="1"/>
          <p:nvPr/>
        </p:nvSpPr>
        <p:spPr>
          <a:xfrm>
            <a:off x="146936" y="1446244"/>
            <a:ext cx="5957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Implementation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sklearn's</a:t>
            </a:r>
            <a:r>
              <a:rPr lang="en-US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LogisticRegression</a:t>
            </a:r>
            <a:r>
              <a:rPr lang="en-US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with default hyperparameters.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Advantages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Fast training and prediction times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Provides probability scores for classifications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Serves as a good baseline for comparison with more complex models.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Limitations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 not not capture complex non-linear relationships in the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Performance suggests room for improvement with advanced models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3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806A5-844C-7B39-B4C7-13A1AE3E3332}"/>
              </a:ext>
            </a:extLst>
          </p:cNvPr>
          <p:cNvSpPr txBox="1"/>
          <p:nvPr/>
        </p:nvSpPr>
        <p:spPr>
          <a:xfrm>
            <a:off x="615821" y="345233"/>
            <a:ext cx="1119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eXtreme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Gradient Boosting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99C74-2476-6BA7-B96E-4CA08812C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35" y="930008"/>
            <a:ext cx="4752765" cy="4126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97B2DC-4351-3EC1-31D7-13833D534DC4}"/>
              </a:ext>
            </a:extLst>
          </p:cNvPr>
          <p:cNvSpPr txBox="1"/>
          <p:nvPr/>
        </p:nvSpPr>
        <p:spPr>
          <a:xfrm>
            <a:off x="2984241" y="6204990"/>
            <a:ext cx="622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Train Accuracy: 0.99886      Test Accuracy: 0.82481</a:t>
            </a:r>
            <a:endParaRPr lang="en-US" sz="18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316AF-6A77-6606-6A51-A15E7CF8BD9E}"/>
              </a:ext>
            </a:extLst>
          </p:cNvPr>
          <p:cNvSpPr txBox="1"/>
          <p:nvPr/>
        </p:nvSpPr>
        <p:spPr>
          <a:xfrm>
            <a:off x="177281" y="1012954"/>
            <a:ext cx="71160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Implementation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Utilized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XGBClassifier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from the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Leveraged GPU acceleration with '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gpu_hist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 tree method for faster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Performed hyperparameter tuning using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RandomizedSearchCV</a:t>
            </a: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Hyperparameters Tuned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n_estimators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Number of boosting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Step size shrinkage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Maximum depth of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subsample: Fraction of samples used for training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colsample_bytree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Fraction of features used for training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gamma: Minimum loss reduction for split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Used 5-fold cross-validation during hyperparameter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Performed 10 iterations of random search to find optimal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Trained on the best parameters found by the random search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Efficient handling of large datasets with GPU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 feature selection and handling of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Robust to overfitting through regularization techniques</a:t>
            </a:r>
          </a:p>
          <a:p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0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6649-1F8F-823F-2682-03131A1A44F8}"/>
              </a:ext>
            </a:extLst>
          </p:cNvPr>
          <p:cNvSpPr txBox="1"/>
          <p:nvPr/>
        </p:nvSpPr>
        <p:spPr>
          <a:xfrm>
            <a:off x="709127" y="307910"/>
            <a:ext cx="949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BERT-Model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88D4A-688A-F9DA-0538-47FC24E6B623}"/>
              </a:ext>
            </a:extLst>
          </p:cNvPr>
          <p:cNvSpPr txBox="1"/>
          <p:nvPr/>
        </p:nvSpPr>
        <p:spPr>
          <a:xfrm>
            <a:off x="307910" y="1763486"/>
            <a:ext cx="79752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Siamese BERT Model Architecture and Setup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Utilized pre-trained BERT model (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bert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-base-uncased) as the foundation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Implemented a 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Siamese network architecture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question pair similarity detection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fully connected layers added on top of BERT for feature extraction:</a:t>
            </a:r>
          </a:p>
          <a:p>
            <a:pPr lvl="4" algn="just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Linear layer: 768 -&gt; 256 units with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activation</a:t>
            </a:r>
          </a:p>
          <a:p>
            <a:pPr lvl="4" algn="just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Linear layer: 256 -&gt; 128 units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Cosine similarity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used to measure similarity between question embeddings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created and moved to GPU for accelerated training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Tokenization and encoding function implemented for text preprocessing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augmentation using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SynonymAug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enhance dataset diversity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 preparation includes: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Encoding original questions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Augmenting and encoding additional questions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Combining original and augmented data</a:t>
            </a:r>
          </a:p>
        </p:txBody>
      </p:sp>
    </p:spTree>
    <p:extLst>
      <p:ext uri="{BB962C8B-B14F-4D97-AF65-F5344CB8AC3E}">
        <p14:creationId xmlns:p14="http://schemas.microsoft.com/office/powerpoint/2010/main" val="7812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7720D581-3327-13BF-F1DA-52A470FF0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53925-EBDA-0353-458A-8F37B47369DE}"/>
              </a:ext>
            </a:extLst>
          </p:cNvPr>
          <p:cNvSpPr txBox="1"/>
          <p:nvPr/>
        </p:nvSpPr>
        <p:spPr>
          <a:xfrm>
            <a:off x="709127" y="307910"/>
            <a:ext cx="949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BERT-Model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61175-F52E-21B0-79C8-12ED4AF270CC}"/>
              </a:ext>
            </a:extLst>
          </p:cNvPr>
          <p:cNvSpPr txBox="1"/>
          <p:nvPr/>
        </p:nvSpPr>
        <p:spPr>
          <a:xfrm>
            <a:off x="354563" y="998376"/>
            <a:ext cx="619272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Training Process and Evaluation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Training 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Adam optimizer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learning rate 2e-5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ReduceLROnPlateau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scheduler for adaptive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ContrastiveLoss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Gradient clipping applied (max norm: 1.0)</a:t>
            </a:r>
          </a:p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Training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 epochs with early stopping based on validation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trained on augmented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Evaluation using Spearman's rank correlation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handling: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Train, validation, and test datasets prepared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DataLoader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used with batch size of 32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Best model saved based on highest validation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 evaluation on test set after training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Reported metrics: Test Loss and Test Correlation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Additional features:</a:t>
            </a:r>
          </a:p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Environment variable set for CUDA memory allocation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6614F-2E69-AB5C-3D95-ECA39581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84" y="892685"/>
            <a:ext cx="5291857" cy="4756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2FF83-E8BD-9069-3C55-BC3F9DD7E2B6}"/>
              </a:ext>
            </a:extLst>
          </p:cNvPr>
          <p:cNvSpPr txBox="1"/>
          <p:nvPr/>
        </p:nvSpPr>
        <p:spPr>
          <a:xfrm>
            <a:off x="2220686" y="5965315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Test Loss: 0.0548, Test Correlation: 0.6199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4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AB797-3B16-168E-4E23-20862EF52129}"/>
              </a:ext>
            </a:extLst>
          </p:cNvPr>
          <p:cNvSpPr txBox="1"/>
          <p:nvPr/>
        </p:nvSpPr>
        <p:spPr>
          <a:xfrm>
            <a:off x="4357396" y="3044279"/>
            <a:ext cx="5001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1782D-62D0-21E5-E8FF-E51A22524730}"/>
              </a:ext>
            </a:extLst>
          </p:cNvPr>
          <p:cNvSpPr txBox="1"/>
          <p:nvPr/>
        </p:nvSpPr>
        <p:spPr>
          <a:xfrm>
            <a:off x="4601029" y="1756229"/>
            <a:ext cx="352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Github</a:t>
            </a:r>
            <a:r>
              <a:rPr lang="en-IN" dirty="0">
                <a:solidFill>
                  <a:schemeClr val="bg1"/>
                </a:solidFill>
              </a:rPr>
              <a:t> :</a:t>
            </a:r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Saisrinivas783/</a:t>
            </a:r>
            <a:r>
              <a:rPr lang="en-IN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NLP_Final_Project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0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2172" y="319315"/>
            <a:ext cx="11059886" cy="9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i="0" dirty="0">
                <a:effectLst/>
                <a:latin typeface="Poppins" pitchFamily="2" charset="77"/>
                <a:cs typeface="Poppins" pitchFamily="2" charset="77"/>
              </a:rPr>
              <a:t>Problem Statement: Duplicate Questions on Quora</a:t>
            </a:r>
            <a:br>
              <a:rPr lang="en-US" sz="3200" i="0" dirty="0">
                <a:effectLst/>
                <a:latin typeface="Poppins" pitchFamily="2" charset="77"/>
                <a:cs typeface="Poppins" pitchFamily="2" charset="77"/>
              </a:rPr>
            </a:br>
            <a:endParaRPr sz="3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46CD0-6580-43D1-D4EE-3AAA91EA4EFA}"/>
              </a:ext>
            </a:extLst>
          </p:cNvPr>
          <p:cNvSpPr txBox="1"/>
          <p:nvPr/>
        </p:nvSpPr>
        <p:spPr>
          <a:xfrm>
            <a:off x="1309915" y="1287244"/>
            <a:ext cx="9423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Challenge :</a:t>
            </a:r>
          </a:p>
          <a:p>
            <a:pPr algn="l"/>
            <a:endParaRPr lang="en-US" sz="2000" b="1" i="0" dirty="0">
              <a:solidFill>
                <a:schemeClr val="bg1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Quora faces issues with duplicate questions.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Users spend more time searching for answers.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Writers answer similar questions repeatedly.</a:t>
            </a:r>
          </a:p>
          <a:p>
            <a:pPr algn="l"/>
            <a:endParaRPr lang="en-US" sz="2000" b="1" i="0" dirty="0">
              <a:solidFill>
                <a:schemeClr val="bg1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Goal :</a:t>
            </a:r>
          </a:p>
          <a:p>
            <a:pPr algn="l"/>
            <a:br>
              <a:rPr lang="en-US" sz="2000" b="1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</a:br>
            <a:r>
              <a:rPr lang="en-US" sz="1800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Develop advanced NLP techniques to classify question pairs as duplicates or not.</a:t>
            </a:r>
          </a:p>
          <a:p>
            <a:pPr algn="l"/>
            <a:endParaRPr lang="en-US" sz="20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Benefits : </a:t>
            </a:r>
          </a:p>
          <a:p>
            <a:pPr algn="l"/>
            <a:endParaRPr lang="en-US" sz="2400" b="1" i="0" dirty="0">
              <a:solidFill>
                <a:schemeClr val="bg1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Enhanced user experience.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Easier access to high-quality answers.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More efficient knowledge sharing.</a:t>
            </a:r>
          </a:p>
          <a:p>
            <a:endParaRPr lang="en-US" sz="20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5511332" y="5093049"/>
            <a:ext cx="1053215" cy="109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00"/>
              <a:buNone/>
            </a:pPr>
            <a:r>
              <a:rPr lang="en-BA"/>
              <a:t>“</a:t>
            </a: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2"/>
          </p:nvPr>
        </p:nvSpPr>
        <p:spPr>
          <a:xfrm>
            <a:off x="5318556" y="285069"/>
            <a:ext cx="1053215" cy="120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00"/>
              <a:buNone/>
            </a:pPr>
            <a:r>
              <a:rPr lang="en-BA" dirty="0"/>
              <a:t>“</a:t>
            </a:r>
            <a:endParaRPr dirty="0"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3"/>
          </p:nvPr>
        </p:nvSpPr>
        <p:spPr>
          <a:xfrm>
            <a:off x="805543" y="1673708"/>
            <a:ext cx="11132457" cy="350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4100" b="1" dirty="0"/>
              <a:t>Data Details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sz="41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sz="41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lang="en-US" sz="2000" b="1" dirty="0">
              <a:latin typeface="Poppins" pitchFamily="2" charset="77"/>
              <a:cs typeface="Poppins" pitchFamily="2" charset="7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lang="en-US" sz="2000" b="1" dirty="0">
              <a:latin typeface="Poppins" pitchFamily="2" charset="77"/>
              <a:cs typeface="Poppins" pitchFamily="2" charset="7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lang="en-US" sz="2000" b="1" dirty="0">
              <a:latin typeface="Poppins" pitchFamily="2" charset="77"/>
              <a:cs typeface="Poppins" pitchFamily="2" charset="7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lang="en-US" sz="2000" b="1" dirty="0">
              <a:latin typeface="Poppins" pitchFamily="2" charset="77"/>
              <a:cs typeface="Poppins" pitchFamily="2" charset="7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lang="en-US" sz="2000" b="1" dirty="0">
              <a:latin typeface="Poppins" pitchFamily="2" charset="77"/>
              <a:cs typeface="Poppins" pitchFamily="2" charset="77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lang="en-US" sz="2000" b="1" dirty="0">
              <a:latin typeface="Poppins" pitchFamily="2" charset="77"/>
              <a:cs typeface="Poppins" pitchFamily="2" charset="77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lang="en-US" sz="2000" b="1" dirty="0">
              <a:latin typeface="Poppins" pitchFamily="2" charset="77"/>
              <a:cs typeface="Poppins" pitchFamily="2" charset="77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2000" b="1" dirty="0">
                <a:latin typeface="Poppins" pitchFamily="2" charset="77"/>
                <a:cs typeface="Poppins" pitchFamily="2" charset="77"/>
              </a:rPr>
              <a:t>Number of Observations in data are 404290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endParaRPr sz="2000" b="1" dirty="0"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9149F0-2D6C-736A-43AE-5D8BE8FE6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27670"/>
              </p:ext>
            </p:extLst>
          </p:nvPr>
        </p:nvGraphicFramePr>
        <p:xfrm>
          <a:off x="2267339" y="2331009"/>
          <a:ext cx="7943461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461">
                  <a:extLst>
                    <a:ext uri="{9D8B030D-6E8A-4147-A177-3AD203B41FA5}">
                      <a16:colId xmlns:a16="http://schemas.microsoft.com/office/drawing/2014/main" val="596787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0000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solidFill>
                            <a:srgbClr val="FF0000"/>
                          </a:solidFill>
                          <a:effectLst/>
                        </a:rPr>
                        <a:t>Field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1143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Unique identifier for each question pair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8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qid1, qid2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Unique IDs for individual questions 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train.csv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2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question1, question2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Full text of each question in the pair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738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is_duplicate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Target variable (1 = same meaning, 0 = different)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251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5511332" y="5761114"/>
            <a:ext cx="1053215" cy="109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00"/>
              <a:buNone/>
            </a:pPr>
            <a:r>
              <a:rPr lang="en-BA"/>
              <a:t>“</a:t>
            </a: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2"/>
          </p:nvPr>
        </p:nvSpPr>
        <p:spPr>
          <a:xfrm>
            <a:off x="5511333" y="0"/>
            <a:ext cx="1053215" cy="120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700"/>
              <a:buNone/>
            </a:pPr>
            <a:r>
              <a:rPr lang="en-BA"/>
              <a:t>“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A41E3-4934-4BEA-B74E-A408D510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34504"/>
            <a:ext cx="7772400" cy="4112835"/>
          </a:xfrm>
          <a:prstGeom prst="rect">
            <a:avLst/>
          </a:prstGeom>
        </p:spPr>
      </p:pic>
      <p:sp>
        <p:nvSpPr>
          <p:cNvPr id="182" name="Google Shape;182;p21"/>
          <p:cNvSpPr txBox="1">
            <a:spLocks noGrp="1"/>
          </p:cNvSpPr>
          <p:nvPr>
            <p:ph type="body" idx="3"/>
          </p:nvPr>
        </p:nvSpPr>
        <p:spPr>
          <a:xfrm>
            <a:off x="1654629" y="1611085"/>
            <a:ext cx="8948057" cy="440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7F73F-A785-689A-914A-62EBA0F8B9F1}"/>
              </a:ext>
            </a:extLst>
          </p:cNvPr>
          <p:cNvSpPr txBox="1"/>
          <p:nvPr/>
        </p:nvSpPr>
        <p:spPr>
          <a:xfrm>
            <a:off x="1748970" y="878114"/>
            <a:ext cx="894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Basic EDA</a:t>
            </a:r>
          </a:p>
        </p:txBody>
      </p:sp>
    </p:spTree>
    <p:extLst>
      <p:ext uri="{BB962C8B-B14F-4D97-AF65-F5344CB8AC3E}">
        <p14:creationId xmlns:p14="http://schemas.microsoft.com/office/powerpoint/2010/main" val="258355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9DB665-0590-89E6-D3E5-80859585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6" y="486546"/>
            <a:ext cx="4639550" cy="2298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8FA98F-4167-CF09-52FF-90C0D92D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45" y="486546"/>
            <a:ext cx="4639550" cy="229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F6965E-5F54-8876-57CC-D7B8FF3B5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279" y="3539584"/>
            <a:ext cx="5727441" cy="28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9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FC8FD5-76FB-45B5-0D63-5AAA2792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28686"/>
            <a:ext cx="10343052" cy="320765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1E5E6-A9E7-6411-97C0-978046DF809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8200" y="2598057"/>
            <a:ext cx="10343052" cy="3396343"/>
          </a:xfrm>
        </p:spPr>
        <p:txBody>
          <a:bodyPr>
            <a:normAutofit/>
          </a:bodyPr>
          <a:lstStyle/>
          <a:p>
            <a:pPr algn="l"/>
            <a:endParaRPr lang="en-US" sz="1600" u="sng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DA85C-B8E8-9574-B85D-E5C9425EB920}"/>
              </a:ext>
            </a:extLst>
          </p:cNvPr>
          <p:cNvSpPr txBox="1"/>
          <p:nvPr/>
        </p:nvSpPr>
        <p:spPr>
          <a:xfrm>
            <a:off x="838199" y="1255486"/>
            <a:ext cx="1023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Top 10 Most asked questions on Quora</a:t>
            </a:r>
          </a:p>
        </p:txBody>
      </p:sp>
    </p:spTree>
    <p:extLst>
      <p:ext uri="{BB962C8B-B14F-4D97-AF65-F5344CB8AC3E}">
        <p14:creationId xmlns:p14="http://schemas.microsoft.com/office/powerpoint/2010/main" val="399873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A2B03-6ADD-F589-F854-14EA0374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50858"/>
            <a:ext cx="7772400" cy="41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3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C388BA-1E6B-CB29-B9FD-404E58F64ECA}"/>
              </a:ext>
            </a:extLst>
          </p:cNvPr>
          <p:cNvSpPr txBox="1"/>
          <p:nvPr/>
        </p:nvSpPr>
        <p:spPr>
          <a:xfrm>
            <a:off x="1315617" y="712237"/>
            <a:ext cx="980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Processing and Extracting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F58B8-ACFB-BD9A-E5FA-ADEA5BF3EE40}"/>
              </a:ext>
            </a:extLst>
          </p:cNvPr>
          <p:cNvSpPr txBox="1"/>
          <p:nvPr/>
        </p:nvSpPr>
        <p:spPr>
          <a:xfrm>
            <a:off x="1315617" y="1426548"/>
            <a:ext cx="995576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Overview of Preprocessing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converted all text to lowercase for uniformity.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expanded common contractions to their full forms (e.g., "won't" → "will not").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replaced special symbols like %, ₹, $, € with their textual equivalents (e.g., % → "percent").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simplified large numbers into shorthand notations (e.g., 1,000,000 → 1m).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removed non-alphanumeric characters using regular expressions.</a:t>
            </a:r>
          </a:p>
          <a:p>
            <a:r>
              <a:rPr lang="en-US" sz="1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utilized the WordNet </a:t>
            </a:r>
            <a:r>
              <a:rPr lang="en-US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Lemmatizer</a:t>
            </a: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to reduce words to their base or dictionary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determined the correct part of speech (POS) for each word using a custom function (</a:t>
            </a:r>
            <a:r>
              <a:rPr lang="en-US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get_wordnet_pos</a:t>
            </a: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) for accurate lemmatization.</a:t>
            </a:r>
          </a:p>
          <a:p>
            <a:r>
              <a:rPr lang="en-US" sz="1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Tokenization and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split text into individual words (tokens).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removed unwanted characters and patterns using regex.</a:t>
            </a:r>
          </a:p>
          <a:p>
            <a:r>
              <a:rPr lang="en-US" sz="1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Final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We have produced a clean, lemmatized, and standardized format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This ensures consistency and prepares data for downstream tasks like machine learning or 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377213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5F177-724B-D5EC-AB8A-FBBA8F9F4029}"/>
              </a:ext>
            </a:extLst>
          </p:cNvPr>
          <p:cNvSpPr txBox="1"/>
          <p:nvPr/>
        </p:nvSpPr>
        <p:spPr>
          <a:xfrm>
            <a:off x="559836" y="335034"/>
            <a:ext cx="10198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Feature Extraction for Question Similarity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F0477-785F-3C42-95D0-9D726559B721}"/>
              </a:ext>
            </a:extLst>
          </p:cNvPr>
          <p:cNvSpPr txBox="1"/>
          <p:nvPr/>
        </p:nvSpPr>
        <p:spPr>
          <a:xfrm>
            <a:off x="559836" y="1555455"/>
            <a:ext cx="1122472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Text-based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Word count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Quantifies the number of words in each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Character count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Measures the total length of each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Common words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Identifies shared vocabulary between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Word share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Calculates the proportion of shared words to total unique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Length differences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Compares the size discrepancy between questions</a:t>
            </a:r>
          </a:p>
          <a:p>
            <a:r>
              <a:rPr lang="en-US" sz="1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Token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Common word ratios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Assesses the overlap of non-stop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Stop word ratios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Evaluates the similarity of grammatical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Token count ratios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Measures overall token similarity, including all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Word position comparison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Checks if questions start or end with the same words</a:t>
            </a:r>
          </a:p>
          <a:p>
            <a:r>
              <a:rPr lang="en-US" sz="1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Fuzzy Matching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Token set similarity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Compares questions based on unique words, ignoring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Token sort similarity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Analyzes questions after alphabetically sorting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Overall string similarity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Calculates the general likeness of entire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Partial string alignment: 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Identifies similar segments within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Longest common substring</a:t>
            </a:r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: Finds the longest shared 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29739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0602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1131</Words>
  <Application>Microsoft Office PowerPoint</Application>
  <PresentationFormat>Widescreen</PresentationFormat>
  <Paragraphs>181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Poppins Medium</vt:lpstr>
      <vt:lpstr>Open Sans</vt:lpstr>
      <vt:lpstr>Poppins</vt:lpstr>
      <vt:lpstr>Trebuchet MS</vt:lpstr>
      <vt:lpstr>Poppins Light</vt:lpstr>
      <vt:lpstr>Consolas</vt:lpstr>
      <vt:lpstr>Arial</vt:lpstr>
      <vt:lpstr>Office Theme</vt:lpstr>
      <vt:lpstr>Quora Question Pair Similarity Detection using NLP and ML </vt:lpstr>
      <vt:lpstr>Problem Statement: Duplicate Questions on Quora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</dc:title>
  <dc:subject/>
  <dc:creator>VinayVasetti</dc:creator>
  <cp:keywords/>
  <dc:description/>
  <cp:lastModifiedBy>SAI SRINIVAS</cp:lastModifiedBy>
  <cp:revision>23</cp:revision>
  <dcterms:modified xsi:type="dcterms:W3CDTF">2024-12-07T15:01:10Z</dcterms:modified>
  <cp:category/>
</cp:coreProperties>
</file>