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5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6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7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8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9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0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1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2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3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4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5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6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7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8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4" r:id="rId1"/>
  </p:sldMasterIdLst>
  <p:notesMasterIdLst>
    <p:notesMasterId r:id="rId22"/>
  </p:notesMasterIdLst>
  <p:handoutMasterIdLst>
    <p:handoutMasterId r:id="rId23"/>
  </p:handoutMasterIdLst>
  <p:sldIdLst>
    <p:sldId id="297" r:id="rId2"/>
    <p:sldId id="372" r:id="rId3"/>
    <p:sldId id="340" r:id="rId4"/>
    <p:sldId id="380" r:id="rId5"/>
    <p:sldId id="383" r:id="rId6"/>
    <p:sldId id="385" r:id="rId7"/>
    <p:sldId id="381" r:id="rId8"/>
    <p:sldId id="382" r:id="rId9"/>
    <p:sldId id="341" r:id="rId10"/>
    <p:sldId id="373" r:id="rId11"/>
    <p:sldId id="374" r:id="rId12"/>
    <p:sldId id="379" r:id="rId13"/>
    <p:sldId id="384" r:id="rId14"/>
    <p:sldId id="376" r:id="rId15"/>
    <p:sldId id="370" r:id="rId16"/>
    <p:sldId id="371" r:id="rId17"/>
    <p:sldId id="362" r:id="rId18"/>
    <p:sldId id="363" r:id="rId19"/>
    <p:sldId id="377" r:id="rId20"/>
    <p:sldId id="300" r:id="rId21"/>
  </p:sldIdLst>
  <p:sldSz cx="9144000" cy="6858000" type="screen4x3"/>
  <p:notesSz cx="6858000" cy="9144000"/>
  <p:custDataLst>
    <p:tags r:id="rId2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9C80D7-943A-420D-AA3F-F02370A9D425}" v="3" dt="2021-08-20T02:08:47.5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8" autoAdjust="0"/>
    <p:restoredTop sz="86381" autoAdjust="0"/>
  </p:normalViewPr>
  <p:slideViewPr>
    <p:cSldViewPr>
      <p:cViewPr varScale="1">
        <p:scale>
          <a:sx n="57" d="100"/>
          <a:sy n="57" d="100"/>
        </p:scale>
        <p:origin x="528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60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7" d="100"/>
          <a:sy n="37" d="100"/>
        </p:scale>
        <p:origin x="-147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l,Ratan" userId="4aa2f7af-a8f9-4b39-9bfa-af7375b87563" providerId="ADAL" clId="{685F075F-E80F-4B51-8799-37E889A7F75C}"/>
    <pc:docChg chg="modSld">
      <pc:chgData name="Lal,Ratan" userId="4aa2f7af-a8f9-4b39-9bfa-af7375b87563" providerId="ADAL" clId="{685F075F-E80F-4B51-8799-37E889A7F75C}" dt="2021-08-19T23:39:03.319" v="5" actId="20577"/>
      <pc:docMkLst>
        <pc:docMk/>
      </pc:docMkLst>
      <pc:sldChg chg="modSp mod">
        <pc:chgData name="Lal,Ratan" userId="4aa2f7af-a8f9-4b39-9bfa-af7375b87563" providerId="ADAL" clId="{685F075F-E80F-4B51-8799-37E889A7F75C}" dt="2021-08-19T21:02:11.970" v="3" actId="20577"/>
        <pc:sldMkLst>
          <pc:docMk/>
          <pc:sldMk cId="0" sldId="340"/>
        </pc:sldMkLst>
        <pc:spChg chg="mod">
          <ac:chgData name="Lal,Ratan" userId="4aa2f7af-a8f9-4b39-9bfa-af7375b87563" providerId="ADAL" clId="{685F075F-E80F-4B51-8799-37E889A7F75C}" dt="2021-08-19T21:02:11.970" v="3" actId="20577"/>
          <ac:spMkLst>
            <pc:docMk/>
            <pc:sldMk cId="0" sldId="340"/>
            <ac:spMk id="19460" creationId="{00000000-0000-0000-0000-000000000000}"/>
          </ac:spMkLst>
        </pc:spChg>
      </pc:sldChg>
      <pc:sldChg chg="modSp mod">
        <pc:chgData name="Lal,Ratan" userId="4aa2f7af-a8f9-4b39-9bfa-af7375b87563" providerId="ADAL" clId="{685F075F-E80F-4B51-8799-37E889A7F75C}" dt="2021-08-19T23:39:03.319" v="5" actId="20577"/>
        <pc:sldMkLst>
          <pc:docMk/>
          <pc:sldMk cId="0" sldId="372"/>
        </pc:sldMkLst>
        <pc:spChg chg="mod">
          <ac:chgData name="Lal,Ratan" userId="4aa2f7af-a8f9-4b39-9bfa-af7375b87563" providerId="ADAL" clId="{685F075F-E80F-4B51-8799-37E889A7F75C}" dt="2021-08-19T23:39:03.319" v="5" actId="20577"/>
          <ac:spMkLst>
            <pc:docMk/>
            <pc:sldMk cId="0" sldId="372"/>
            <ac:spMk id="17412" creationId="{00000000-0000-0000-0000-000000000000}"/>
          </ac:spMkLst>
        </pc:spChg>
      </pc:sldChg>
    </pc:docChg>
  </pc:docChgLst>
  <pc:docChgLst>
    <pc:chgData name="Lal,Ratan" userId="4aa2f7af-a8f9-4b39-9bfa-af7375b87563" providerId="ADAL" clId="{759C80D7-943A-420D-AA3F-F02370A9D425}"/>
    <pc:docChg chg="undo custSel addSld delSld modSld">
      <pc:chgData name="Lal,Ratan" userId="4aa2f7af-a8f9-4b39-9bfa-af7375b87563" providerId="ADAL" clId="{759C80D7-943A-420D-AA3F-F02370A9D425}" dt="2021-08-20T12:05:54.511" v="1019" actId="20577"/>
      <pc:docMkLst>
        <pc:docMk/>
      </pc:docMkLst>
      <pc:sldChg chg="modSp mod">
        <pc:chgData name="Lal,Ratan" userId="4aa2f7af-a8f9-4b39-9bfa-af7375b87563" providerId="ADAL" clId="{759C80D7-943A-420D-AA3F-F02370A9D425}" dt="2021-08-20T12:05:54.511" v="1019" actId="20577"/>
        <pc:sldMkLst>
          <pc:docMk/>
          <pc:sldMk cId="0" sldId="373"/>
        </pc:sldMkLst>
        <pc:spChg chg="mod">
          <ac:chgData name="Lal,Ratan" userId="4aa2f7af-a8f9-4b39-9bfa-af7375b87563" providerId="ADAL" clId="{759C80D7-943A-420D-AA3F-F02370A9D425}" dt="2021-08-20T12:05:54.511" v="1019" actId="20577"/>
          <ac:spMkLst>
            <pc:docMk/>
            <pc:sldMk cId="0" sldId="373"/>
            <ac:spMk id="31748" creationId="{00000000-0000-0000-0000-000000000000}"/>
          </ac:spMkLst>
        </pc:spChg>
      </pc:sldChg>
      <pc:sldChg chg="modSp mod">
        <pc:chgData name="Lal,Ratan" userId="4aa2f7af-a8f9-4b39-9bfa-af7375b87563" providerId="ADAL" clId="{759C80D7-943A-420D-AA3F-F02370A9D425}" dt="2021-08-20T02:56:13.378" v="938" actId="20577"/>
        <pc:sldMkLst>
          <pc:docMk/>
          <pc:sldMk cId="0" sldId="374"/>
        </pc:sldMkLst>
        <pc:spChg chg="mod">
          <ac:chgData name="Lal,Ratan" userId="4aa2f7af-a8f9-4b39-9bfa-af7375b87563" providerId="ADAL" clId="{759C80D7-943A-420D-AA3F-F02370A9D425}" dt="2021-08-20T02:56:13.378" v="938" actId="20577"/>
          <ac:spMkLst>
            <pc:docMk/>
            <pc:sldMk cId="0" sldId="374"/>
            <ac:spMk id="33796" creationId="{00000000-0000-0000-0000-000000000000}"/>
          </ac:spMkLst>
        </pc:spChg>
      </pc:sldChg>
      <pc:sldChg chg="modSp mod">
        <pc:chgData name="Lal,Ratan" userId="4aa2f7af-a8f9-4b39-9bfa-af7375b87563" providerId="ADAL" clId="{759C80D7-943A-420D-AA3F-F02370A9D425}" dt="2021-08-20T02:56:26.129" v="942" actId="20577"/>
        <pc:sldMkLst>
          <pc:docMk/>
          <pc:sldMk cId="0" sldId="376"/>
        </pc:sldMkLst>
        <pc:spChg chg="mod">
          <ac:chgData name="Lal,Ratan" userId="4aa2f7af-a8f9-4b39-9bfa-af7375b87563" providerId="ADAL" clId="{759C80D7-943A-420D-AA3F-F02370A9D425}" dt="2021-08-20T02:56:26.129" v="942" actId="20577"/>
          <ac:spMkLst>
            <pc:docMk/>
            <pc:sldMk cId="0" sldId="376"/>
            <ac:spMk id="37892" creationId="{00000000-0000-0000-0000-000000000000}"/>
          </ac:spMkLst>
        </pc:spChg>
      </pc:sldChg>
      <pc:sldChg chg="add">
        <pc:chgData name="Lal,Ratan" userId="4aa2f7af-a8f9-4b39-9bfa-af7375b87563" providerId="ADAL" clId="{759C80D7-943A-420D-AA3F-F02370A9D425}" dt="2021-08-20T01:46:21.125" v="0"/>
        <pc:sldMkLst>
          <pc:docMk/>
          <pc:sldMk cId="0" sldId="385"/>
        </pc:sldMkLst>
      </pc:sldChg>
      <pc:sldChg chg="modSp add del mod">
        <pc:chgData name="Lal,Ratan" userId="4aa2f7af-a8f9-4b39-9bfa-af7375b87563" providerId="ADAL" clId="{759C80D7-943A-420D-AA3F-F02370A9D425}" dt="2021-08-20T02:09:01.973" v="211" actId="2696"/>
        <pc:sldMkLst>
          <pc:docMk/>
          <pc:sldMk cId="3771698139" sldId="386"/>
        </pc:sldMkLst>
        <pc:spChg chg="mod">
          <ac:chgData name="Lal,Ratan" userId="4aa2f7af-a8f9-4b39-9bfa-af7375b87563" providerId="ADAL" clId="{759C80D7-943A-420D-AA3F-F02370A9D425}" dt="2021-08-20T01:47:30.797" v="5" actId="20577"/>
          <ac:spMkLst>
            <pc:docMk/>
            <pc:sldMk cId="3771698139" sldId="386"/>
            <ac:spMk id="31748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9C71D13-3143-4B58-BAB8-3004AF9609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60251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98931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699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7106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699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134938" y="1600200"/>
            <a:ext cx="9009062" cy="1052513"/>
            <a:chOff x="0" y="1536"/>
            <a:chExt cx="5675" cy="663"/>
          </a:xfrm>
        </p:grpSpPr>
        <p:grpSp>
          <p:nvGrpSpPr>
            <p:cNvPr id="5" name="Group 1027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1028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3" name="Rectangle 1029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6" name="Group 1030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261" y="1870"/>
              <a:chExt cx="465" cy="299"/>
            </a:xfrm>
          </p:grpSpPr>
          <p:sp>
            <p:nvSpPr>
              <p:cNvPr id="10" name="Rectangle 1031"/>
              <p:cNvSpPr>
                <a:spLocks noChangeArrowheads="1"/>
              </p:cNvSpPr>
              <p:nvPr/>
            </p:nvSpPr>
            <p:spPr bwMode="auto">
              <a:xfrm>
                <a:off x="261" y="1870"/>
                <a:ext cx="266" cy="29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" name="Rectangle 1032"/>
              <p:cNvSpPr>
                <a:spLocks noChangeArrowheads="1"/>
              </p:cNvSpPr>
              <p:nvPr/>
            </p:nvSpPr>
            <p:spPr bwMode="auto">
              <a:xfrm>
                <a:off x="494" y="1870"/>
                <a:ext cx="232" cy="299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7" name="Rectangle 1033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" name="Rectangle 1034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" name="Rectangle 1035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548876" name="Rectangle 1036"/>
          <p:cNvSpPr>
            <a:spLocks noGrp="1" noChangeArrowheads="1"/>
          </p:cNvSpPr>
          <p:nvPr>
            <p:ph type="ctrTitle"/>
          </p:nvPr>
        </p:nvSpPr>
        <p:spPr>
          <a:xfrm>
            <a:off x="762000" y="381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48877" name="Rectangle 1037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2667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038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039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Java Collections Framework</a:t>
            </a:r>
          </a:p>
        </p:txBody>
      </p:sp>
      <p:sp>
        <p:nvSpPr>
          <p:cNvPr id="16" name="Rectangle 104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170C544-BDB0-4AD5-8DCB-24906E8AC8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5944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 Collections Framework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8F6DB8-B567-4BC5-B039-F4E34810E2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3031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2463" y="0"/>
            <a:ext cx="1952625" cy="61325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0"/>
            <a:ext cx="5707063" cy="61325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 Collections Framework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FA2BFF-1C7A-48C9-AAEF-86007A4664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5845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 Collections Framework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9BB700-BEA9-4E81-BC80-196633DEEF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3454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 Collections Framework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90284A-A1A7-4C6A-8BD5-FBE3DA7F1D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3285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 Collections Framework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ADCFC6-CBA0-4C62-A2B3-AD3816D7F3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2915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 Collections Framework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E48241-C2C0-44A5-A044-6A45607C89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4787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 Collections Framework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56F95A-66BF-447D-8396-7740252AAD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8152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 Collections Framework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91DD96-99AC-4984-9E64-92BA1184D8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6054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 Collections Framework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5ED964-8E04-4A96-BCDF-8EB249A202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0884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 Collections Framework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1C2AE8-A538-41A4-B850-953F345002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5339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381000" y="1066800"/>
            <a:ext cx="438150" cy="4746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en-US" altLang="en-US"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762000" y="106680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en-US" altLang="en-US">
              <a:latin typeface="Tahoma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en-US" altLang="en-US">
              <a:latin typeface="Tahoma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en-US" altLang="en-US">
              <a:latin typeface="Tahoma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en-US" altLang="en-US">
              <a:latin typeface="Tahoma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en-US" altLang="en-US">
              <a:latin typeface="Tahoma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57200" y="12192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en-US" altLang="en-US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0"/>
            <a:ext cx="779303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524000"/>
            <a:ext cx="7772400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4785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4196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785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Java Collections Framework</a:t>
            </a:r>
          </a:p>
        </p:txBody>
      </p:sp>
      <p:sp>
        <p:nvSpPr>
          <p:cNvPr id="54785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Tahoma" pitchFamily="34" charset="0"/>
              </a:defRPr>
            </a:lvl1pPr>
          </a:lstStyle>
          <a:p>
            <a:fld id="{A70E607A-68EE-4F3E-AB63-97D386BA5EC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MS PGothic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MS PGothic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MS PGothic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MS PGothic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4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4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.png"/><Relationship Id="rId5" Type="http://schemas.openxmlformats.org/officeDocument/2006/relationships/hyperlink" Target="http://docs.oracle.com/javase/tutorial/collections/interfaces/index.html" TargetMode="Externa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1295400" y="990600"/>
            <a:ext cx="7010400" cy="1143000"/>
          </a:xfrm>
          <a:noFill/>
        </p:spPr>
        <p:txBody>
          <a:bodyPr lIns="92075" tIns="46038" rIns="92075" bIns="46038" anchor="ctr"/>
          <a:lstStyle/>
          <a:p>
            <a:pPr algn="ctr" eaLnBrk="1" hangingPunct="1"/>
            <a:r>
              <a:rPr lang="en-US" altLang="en-US" dirty="0"/>
              <a:t>Java Collections Framework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371600" y="3200400"/>
            <a:ext cx="6400800" cy="1752600"/>
          </a:xfrm>
        </p:spPr>
        <p:txBody>
          <a:bodyPr lIns="92075" tIns="46038" rIns="92075" bIns="46038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Java Collections Framework</a:t>
            </a:r>
          </a:p>
        </p:txBody>
      </p:sp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FE588233-6294-42D8-A34B-4B8F0D1E48F2}" type="slidenum">
              <a:rPr lang="en-US" altLang="en-US" sz="1400">
                <a:latin typeface="Tahoma" pitchFamily="34" charset="0"/>
              </a:rPr>
              <a:pPr/>
              <a:t>10</a:t>
            </a:fld>
            <a:endParaRPr lang="en-US" altLang="en-US" sz="1400">
              <a:latin typeface="Tahoma" pitchFamily="34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Basic Interfaces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latin typeface="Courier New" pitchFamily="49" charset="0"/>
              </a:rPr>
              <a:t>Set</a:t>
            </a:r>
          </a:p>
          <a:p>
            <a:pPr lvl="1" eaLnBrk="1" hangingPunct="1"/>
            <a:r>
              <a:rPr lang="en-US" altLang="en-US" dirty="0"/>
              <a:t>no duplicate elements</a:t>
            </a:r>
          </a:p>
          <a:p>
            <a:pPr lvl="1" eaLnBrk="1" hangingPunct="1"/>
            <a:r>
              <a:rPr lang="en-US" altLang="en-US" dirty="0"/>
              <a:t>implemented by</a:t>
            </a:r>
          </a:p>
          <a:p>
            <a:pPr lvl="2" eaLnBrk="1" hangingPunct="1"/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HashSet</a:t>
            </a:r>
          </a:p>
          <a:p>
            <a:pPr lvl="3" eaLnBrk="1" hangingPunct="1"/>
            <a:r>
              <a:rPr lang="en-US" altLang="en-US" dirty="0"/>
              <a:t>uses a hash table for storage</a:t>
            </a:r>
          </a:p>
          <a:p>
            <a:pPr lvl="3" eaLnBrk="1" hangingPunct="1"/>
            <a:r>
              <a:rPr lang="en-US" altLang="en-US" dirty="0"/>
              <a:t>contains unique items</a:t>
            </a:r>
            <a:endParaRPr lang="en-US" altLang="en-US" b="1" dirty="0"/>
          </a:p>
          <a:p>
            <a:pPr lvl="2" eaLnBrk="1" hangingPunct="1"/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TreeSet</a:t>
            </a:r>
          </a:p>
          <a:p>
            <a:pPr lvl="3" eaLnBrk="1" hangingPunct="1"/>
            <a:r>
              <a:rPr lang="en-US" altLang="en-US" dirty="0"/>
              <a:t>uses a search tree in which search operation takes O</a:t>
            </a:r>
            <a:r>
              <a:rPr lang="en-US" altLang="en-US"/>
              <a:t>(log n</a:t>
            </a:r>
            <a:r>
              <a:rPr lang="en-US" altLang="en-US" dirty="0"/>
              <a:t>)</a:t>
            </a:r>
          </a:p>
          <a:p>
            <a:pPr lvl="3" eaLnBrk="1" hangingPunct="1"/>
            <a:r>
              <a:rPr lang="en-US" altLang="en-US" dirty="0"/>
              <a:t>contains unique items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Java Collections Framework</a:t>
            </a:r>
          </a:p>
        </p:txBody>
      </p:sp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D52FCB9E-DB90-40A4-B4C5-1E3EA875F6FE}" type="slidenum">
              <a:rPr lang="en-US" altLang="en-US" sz="1400">
                <a:latin typeface="Tahoma" pitchFamily="34" charset="0"/>
              </a:rPr>
              <a:pPr/>
              <a:t>11</a:t>
            </a:fld>
            <a:endParaRPr lang="en-US" altLang="en-US" sz="1400">
              <a:latin typeface="Tahoma" pitchFamily="34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Basic Interfaces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latin typeface="Courier New" pitchFamily="49" charset="0"/>
              </a:rPr>
              <a:t>List</a:t>
            </a:r>
          </a:p>
          <a:p>
            <a:pPr lvl="1" eaLnBrk="1" hangingPunct="1"/>
            <a:r>
              <a:rPr lang="en-US" altLang="en-US" dirty="0"/>
              <a:t>duplicate elements allowed</a:t>
            </a:r>
          </a:p>
          <a:p>
            <a:pPr lvl="1" eaLnBrk="1" hangingPunct="1"/>
            <a:r>
              <a:rPr lang="en-US" altLang="en-US" dirty="0"/>
              <a:t>implemented by</a:t>
            </a:r>
          </a:p>
          <a:p>
            <a:pPr lvl="2" eaLnBrk="1" hangingPunct="1"/>
            <a:r>
              <a:rPr lang="en-US" altLang="en-US" b="1" dirty="0" err="1">
                <a:latin typeface="Courier New" pitchFamily="49" charset="0"/>
              </a:rPr>
              <a:t>ArrayList</a:t>
            </a:r>
            <a:endParaRPr lang="en-US" altLang="en-US" b="1" dirty="0">
              <a:latin typeface="Courier New" pitchFamily="49" charset="0"/>
            </a:endParaRPr>
          </a:p>
          <a:p>
            <a:pPr lvl="3" eaLnBrk="1" hangingPunct="1"/>
            <a:r>
              <a:rPr lang="en-US" altLang="en-US" dirty="0"/>
              <a:t>is a resizable array</a:t>
            </a:r>
          </a:p>
          <a:p>
            <a:pPr lvl="3" eaLnBrk="1" hangingPunct="1"/>
            <a:r>
              <a:rPr lang="en-US" b="0" i="0" dirty="0">
                <a:solidFill>
                  <a:srgbClr val="202124"/>
                </a:solidFill>
                <a:effectLst/>
              </a:rPr>
              <a:t> grows its size to accommodate new elements and shrinks the size when the elements are removed</a:t>
            </a:r>
            <a:endParaRPr lang="en-US" altLang="en-US" b="1" dirty="0">
              <a:latin typeface="Courier New" pitchFamily="49" charset="0"/>
            </a:endParaRPr>
          </a:p>
          <a:p>
            <a:pPr lvl="2" eaLnBrk="1" hangingPunct="1"/>
            <a:r>
              <a:rPr lang="en-US" altLang="en-US" b="1" dirty="0">
                <a:latin typeface="Courier New" pitchFamily="49" charset="0"/>
              </a:rPr>
              <a:t>LinkedList</a:t>
            </a:r>
          </a:p>
          <a:p>
            <a:pPr lvl="3" eaLnBrk="1" hangingPunct="1"/>
            <a:r>
              <a:rPr lang="en-US" altLang="en-US" dirty="0"/>
              <a:t>is a linear collection of elements </a:t>
            </a:r>
            <a:r>
              <a:rPr lang="en-US" b="0" i="0" dirty="0">
                <a:solidFill>
                  <a:srgbClr val="202122"/>
                </a:solidFill>
                <a:effectLst/>
              </a:rPr>
              <a:t>whose order is not given by their physical placement in memory</a:t>
            </a:r>
          </a:p>
          <a:p>
            <a:pPr lvl="3" eaLnBrk="1" hangingPunct="1"/>
            <a:r>
              <a:rPr lang="en-US" altLang="en-US" dirty="0">
                <a:solidFill>
                  <a:srgbClr val="202122"/>
                </a:solidFill>
              </a:rPr>
              <a:t>each element points to the next</a:t>
            </a:r>
            <a:endParaRPr lang="en-US" altLang="en-US" b="1" dirty="0"/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  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Java Collections Framework</a:t>
            </a:r>
          </a:p>
        </p:txBody>
      </p:sp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D2AFD532-1D3F-453E-AA03-A8E26656B909}" type="slidenum">
              <a:rPr lang="en-US" altLang="en-US" sz="1400">
                <a:latin typeface="Tahoma" pitchFamily="34" charset="0"/>
              </a:rPr>
              <a:pPr/>
              <a:t>12</a:t>
            </a:fld>
            <a:endParaRPr lang="en-US" altLang="en-US" sz="1400">
              <a:latin typeface="Tahoma" pitchFamily="34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Basic Interfaces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latin typeface="Courier New" pitchFamily="49" charset="0"/>
              </a:rPr>
              <a:t>Queue</a:t>
            </a:r>
          </a:p>
          <a:p>
            <a:pPr lvl="1" eaLnBrk="1" hangingPunct="1"/>
            <a:r>
              <a:rPr lang="en-US" altLang="en-US" dirty="0"/>
              <a:t>designed to hold elements prior to processing</a:t>
            </a:r>
          </a:p>
          <a:p>
            <a:pPr lvl="1" eaLnBrk="1" hangingPunct="1"/>
            <a:r>
              <a:rPr lang="en-US" altLang="en-US" dirty="0"/>
              <a:t>typically uses a FIFO (first-in-first-out) design so elements are added to the tail of the queue and removed from the front</a:t>
            </a:r>
          </a:p>
          <a:p>
            <a:pPr lvl="1" eaLnBrk="1" hangingPunct="1"/>
            <a:r>
              <a:rPr lang="en-US" altLang="en-US" dirty="0"/>
              <a:t>implemented by </a:t>
            </a:r>
            <a:r>
              <a:rPr lang="en-US" altLang="en-US" b="1" dirty="0" err="1">
                <a:latin typeface="Courier New" pitchFamily="49" charset="0"/>
              </a:rPr>
              <a:t>AbstractQueue</a:t>
            </a:r>
            <a:endParaRPr lang="en-US" altLang="en-US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latin typeface="Courier New"/>
                <a:cs typeface="Courier New"/>
              </a:rPr>
              <a:t>Deque</a:t>
            </a:r>
            <a:r>
              <a:rPr lang="en-US" b="1" dirty="0">
                <a:latin typeface="Courier New"/>
                <a:cs typeface="Courier New"/>
              </a:rPr>
              <a:t> </a:t>
            </a:r>
          </a:p>
          <a:p>
            <a:pPr lvl="1"/>
            <a:r>
              <a:rPr lang="en-US" dirty="0"/>
              <a:t>pronounced as “deck”</a:t>
            </a:r>
          </a:p>
          <a:p>
            <a:pPr lvl="1"/>
            <a:r>
              <a:rPr lang="en-US" dirty="0"/>
              <a:t>a double-ended queue: can insert and delete elements at either end of the queue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Java Collections Framework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BB700-BEA9-4E81-BC80-196633DEEFD3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8241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Java Collections Framework</a:t>
            </a:r>
          </a:p>
        </p:txBody>
      </p:sp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025F4582-1924-4534-92F4-F6D083E32DB4}" type="slidenum">
              <a:rPr lang="en-US" altLang="en-US" sz="1400">
                <a:latin typeface="Tahoma" pitchFamily="34" charset="0"/>
              </a:rPr>
              <a:pPr/>
              <a:t>14</a:t>
            </a:fld>
            <a:endParaRPr lang="en-US" altLang="en-US" sz="1400">
              <a:latin typeface="Tahoma" pitchFamily="34" charset="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Basic Interfaces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182688" y="1524000"/>
            <a:ext cx="7772400" cy="4800600"/>
          </a:xfrm>
        </p:spPr>
        <p:txBody>
          <a:bodyPr/>
          <a:lstStyle/>
          <a:p>
            <a:pPr eaLnBrk="1" hangingPunct="1"/>
            <a:r>
              <a:rPr lang="en-US" altLang="en-US" b="1" dirty="0">
                <a:latin typeface="Courier New" pitchFamily="49" charset="0"/>
              </a:rPr>
              <a:t>Map</a:t>
            </a:r>
            <a:r>
              <a:rPr lang="en-US" altLang="en-US" dirty="0"/>
              <a:t> interface</a:t>
            </a:r>
          </a:p>
          <a:p>
            <a:pPr lvl="1" eaLnBrk="1" hangingPunct="1"/>
            <a:r>
              <a:rPr lang="en-US" altLang="en-US" dirty="0"/>
              <a:t>represents objects that map keys to values</a:t>
            </a:r>
          </a:p>
          <a:p>
            <a:pPr lvl="1" eaLnBrk="1" hangingPunct="1"/>
            <a:r>
              <a:rPr lang="en-US" altLang="en-US" dirty="0"/>
              <a:t>Values could be duplicated</a:t>
            </a:r>
          </a:p>
          <a:p>
            <a:pPr lvl="1" eaLnBrk="1" hangingPunct="1"/>
            <a:r>
              <a:rPr lang="en-US" altLang="en-US" dirty="0"/>
              <a:t>implemented by</a:t>
            </a:r>
          </a:p>
          <a:p>
            <a:pPr lvl="2" eaLnBrk="1" hangingPunct="1"/>
            <a:r>
              <a:rPr lang="en-US" altLang="en-US" b="1" dirty="0">
                <a:latin typeface="Courier New" pitchFamily="49" charset="0"/>
              </a:rPr>
              <a:t>HashMap</a:t>
            </a:r>
            <a:endParaRPr lang="en-US" altLang="en-US" dirty="0"/>
          </a:p>
          <a:p>
            <a:pPr lvl="3" eaLnBrk="1" hangingPunct="1"/>
            <a:r>
              <a:rPr lang="en-US" altLang="en-US" dirty="0">
                <a:latin typeface="Tahoma (Body)"/>
              </a:rPr>
              <a:t>allows single null key, but can have multiple null values</a:t>
            </a:r>
          </a:p>
          <a:p>
            <a:pPr lvl="3" eaLnBrk="1" hangingPunct="1"/>
            <a:r>
              <a:rPr lang="en-US" altLang="en-US" dirty="0">
                <a:latin typeface="Tahoma (Body)"/>
              </a:rPr>
              <a:t>allows heterogeneous key values</a:t>
            </a:r>
            <a:endParaRPr lang="en-US" altLang="en-US" dirty="0">
              <a:latin typeface="Courier New" pitchFamily="49" charset="0"/>
            </a:endParaRPr>
          </a:p>
          <a:p>
            <a:pPr lvl="2" eaLnBrk="1" hangingPunct="1"/>
            <a:r>
              <a:rPr lang="en-US" altLang="en-US" b="1" dirty="0" err="1">
                <a:latin typeface="Courier New" pitchFamily="49" charset="0"/>
              </a:rPr>
              <a:t>TreeMap</a:t>
            </a:r>
            <a:endParaRPr lang="en-US" altLang="en-US" b="1" dirty="0">
              <a:latin typeface="Courier New" pitchFamily="49" charset="0"/>
            </a:endParaRPr>
          </a:p>
          <a:p>
            <a:pPr lvl="3" eaLnBrk="1" hangingPunct="1"/>
            <a:r>
              <a:rPr lang="en-US" altLang="en-US" dirty="0"/>
              <a:t>sorts the keys in ascending order</a:t>
            </a:r>
          </a:p>
          <a:p>
            <a:pPr lvl="3" eaLnBrk="1" hangingPunct="1"/>
            <a:r>
              <a:rPr lang="en-US" altLang="en-US" dirty="0"/>
              <a:t>a</a:t>
            </a:r>
            <a:r>
              <a:rPr lang="en-US" altLang="en-US"/>
              <a:t>llows </a:t>
            </a:r>
            <a:r>
              <a:rPr lang="en-US" altLang="en-US" dirty="0"/>
              <a:t>only homogeneous key values</a:t>
            </a:r>
            <a:endParaRPr lang="en-US" altLang="en-US" b="1" dirty="0">
              <a:latin typeface="Courier New" pitchFamily="49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  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Java Collections Framework</a:t>
            </a:r>
          </a:p>
        </p:txBody>
      </p:sp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A5B1D3B5-1F35-48A0-BA18-4B3D69222259}" type="slidenum">
              <a:rPr lang="en-US" altLang="en-US" sz="1400">
                <a:latin typeface="Tahoma" pitchFamily="34" charset="0"/>
              </a:rPr>
              <a:pPr/>
              <a:t>15</a:t>
            </a:fld>
            <a:endParaRPr lang="en-US" altLang="en-US" sz="1400">
              <a:latin typeface="Tahoma" pitchFamily="34" charset="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</a:t>
            </a:r>
            <a:r>
              <a:rPr lang="en-US" altLang="en-US" b="1" dirty="0" err="1">
                <a:latin typeface="Courier New" pitchFamily="49" charset="0"/>
              </a:rPr>
              <a:t>toString</a:t>
            </a:r>
            <a:r>
              <a:rPr lang="en-US" altLang="en-US" dirty="0"/>
              <a:t> Method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Java provides the abstract class </a:t>
            </a:r>
            <a:r>
              <a:rPr lang="en-US" altLang="en-US" b="1" dirty="0" err="1">
                <a:latin typeface="Courier New" pitchFamily="49" charset="0"/>
              </a:rPr>
              <a:t>AbstractCollection</a:t>
            </a:r>
            <a:r>
              <a:rPr lang="en-US" altLang="en-US" dirty="0"/>
              <a:t> that implements </a:t>
            </a:r>
            <a:r>
              <a:rPr lang="en-US" altLang="en-US" b="1" dirty="0">
                <a:latin typeface="Courier New" pitchFamily="49" charset="0"/>
              </a:rPr>
              <a:t>Collection</a:t>
            </a:r>
            <a:r>
              <a:rPr lang="en-US" altLang="en-US" dirty="0"/>
              <a:t>, providing implementations for most of the methods in </a:t>
            </a:r>
            <a:r>
              <a:rPr lang="en-US" altLang="en-US" b="1" dirty="0">
                <a:latin typeface="Courier New" pitchFamily="49" charset="0"/>
              </a:rPr>
              <a:t>Collection</a:t>
            </a:r>
          </a:p>
          <a:p>
            <a:pPr eaLnBrk="1" hangingPunct="1"/>
            <a:r>
              <a:rPr lang="en-US" altLang="en-US" dirty="0"/>
              <a:t>in addition, </a:t>
            </a:r>
            <a:r>
              <a:rPr lang="en-US" altLang="en-US" b="1" dirty="0" err="1">
                <a:latin typeface="Courier New" pitchFamily="49" charset="0"/>
              </a:rPr>
              <a:t>AbstractCollection</a:t>
            </a:r>
            <a:r>
              <a:rPr lang="en-US" altLang="en-US" dirty="0"/>
              <a:t> provides a </a:t>
            </a:r>
            <a:r>
              <a:rPr lang="en-US" altLang="en-US" b="1" dirty="0" err="1">
                <a:latin typeface="Courier New" pitchFamily="49" charset="0"/>
              </a:rPr>
              <a:t>toString</a:t>
            </a:r>
            <a:r>
              <a:rPr lang="en-US" altLang="en-US" dirty="0"/>
              <a:t> method to print collections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Java Collections Framework</a:t>
            </a:r>
          </a:p>
        </p:txBody>
      </p:sp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1E26D5A9-42B2-4FF7-9B60-199622A0F66D}" type="slidenum">
              <a:rPr lang="en-US" altLang="en-US" sz="1400">
                <a:latin typeface="Tahoma" pitchFamily="34" charset="0"/>
              </a:rPr>
              <a:pPr/>
              <a:t>16</a:t>
            </a:fld>
            <a:endParaRPr lang="en-US" altLang="en-US" sz="1400">
              <a:latin typeface="Tahoma" pitchFamily="34" charset="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</a:t>
            </a:r>
            <a:r>
              <a:rPr lang="en-US" altLang="en-US" b="1" dirty="0" err="1">
                <a:latin typeface="Courier New" pitchFamily="49" charset="0"/>
              </a:rPr>
              <a:t>toString</a:t>
            </a:r>
            <a:r>
              <a:rPr lang="en-US" altLang="en-US" dirty="0"/>
              <a:t> Method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</a:t>
            </a:r>
            <a:r>
              <a:rPr lang="en-US" altLang="en-US" b="1" dirty="0" err="1">
                <a:latin typeface="Courier New" pitchFamily="49" charset="0"/>
              </a:rPr>
              <a:t>toString</a:t>
            </a:r>
            <a:r>
              <a:rPr lang="en-US" altLang="en-US" dirty="0"/>
              <a:t> method returns a </a:t>
            </a:r>
            <a:r>
              <a:rPr lang="en-US" altLang="en-US" b="1" dirty="0">
                <a:latin typeface="Courier New" pitchFamily="49" charset="0"/>
              </a:rPr>
              <a:t>String</a:t>
            </a:r>
            <a:r>
              <a:rPr lang="en-US" altLang="en-US" dirty="0"/>
              <a:t> consisting of the elements in the collection, in the same order as returned by the iterator, separated by commas, and enclosed in square brackets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Java Collections Framework</a:t>
            </a:r>
          </a:p>
        </p:txBody>
      </p:sp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F7F1B803-6B1C-4915-A182-7D9CBDE5EC5C}" type="slidenum">
              <a:rPr lang="en-US" altLang="en-US" sz="1400">
                <a:latin typeface="Tahoma" pitchFamily="34" charset="0"/>
              </a:rPr>
              <a:pPr/>
              <a:t>17</a:t>
            </a:fld>
            <a:endParaRPr lang="en-US" altLang="en-US" sz="1400">
              <a:latin typeface="Tahoma" pitchFamily="34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Iterators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 b="1">
                <a:latin typeface="Courier New" pitchFamily="49" charset="0"/>
              </a:rPr>
              <a:t>Collection</a:t>
            </a:r>
            <a:r>
              <a:rPr lang="en-US" altLang="en-US"/>
              <a:t> interface specifies an </a:t>
            </a:r>
            <a:r>
              <a:rPr lang="en-US" altLang="en-US" b="1">
                <a:latin typeface="Courier New" pitchFamily="49" charset="0"/>
              </a:rPr>
              <a:t>iterator</a:t>
            </a:r>
            <a:r>
              <a:rPr lang="en-US" altLang="en-US"/>
              <a:t> method that returns an </a:t>
            </a:r>
            <a:r>
              <a:rPr lang="en-US" altLang="en-US" b="1">
                <a:latin typeface="Courier New" pitchFamily="49" charset="0"/>
              </a:rPr>
              <a:t>Iterator</a:t>
            </a:r>
            <a:r>
              <a:rPr lang="en-US" altLang="en-US"/>
              <a:t> over the elements in the class</a:t>
            </a:r>
          </a:p>
          <a:p>
            <a:pPr eaLnBrk="1" hangingPunct="1"/>
            <a:r>
              <a:rPr lang="en-US" altLang="en-US"/>
              <a:t>an </a:t>
            </a:r>
            <a:r>
              <a:rPr lang="en-US" altLang="en-US" b="1">
                <a:latin typeface="Courier New" pitchFamily="49" charset="0"/>
              </a:rPr>
              <a:t>Iterator</a:t>
            </a:r>
            <a:r>
              <a:rPr lang="en-US" altLang="en-US"/>
              <a:t> object has methods</a:t>
            </a:r>
          </a:p>
          <a:p>
            <a:pPr lvl="1" eaLnBrk="1" hangingPunct="1"/>
            <a:r>
              <a:rPr lang="en-US" altLang="en-US"/>
              <a:t> </a:t>
            </a:r>
            <a:r>
              <a:rPr lang="en-US" altLang="en-US" b="1">
                <a:latin typeface="Courier New" pitchFamily="49" charset="0"/>
              </a:rPr>
              <a:t>hasNext</a:t>
            </a:r>
            <a:r>
              <a:rPr lang="en-US" altLang="en-US"/>
              <a:t> (returns </a:t>
            </a:r>
            <a:r>
              <a:rPr lang="en-US" altLang="en-US" b="1">
                <a:latin typeface="Courier New" pitchFamily="49" charset="0"/>
              </a:rPr>
              <a:t>true</a:t>
            </a:r>
            <a:r>
              <a:rPr lang="en-US" altLang="en-US"/>
              <a:t> if there are more elements in the iteration) </a:t>
            </a:r>
          </a:p>
          <a:p>
            <a:pPr lvl="1" eaLnBrk="1" hangingPunct="1"/>
            <a:r>
              <a:rPr lang="en-US" altLang="en-US" b="1">
                <a:latin typeface="Courier New" pitchFamily="49" charset="0"/>
              </a:rPr>
              <a:t>next</a:t>
            </a:r>
            <a:r>
              <a:rPr lang="en-US" altLang="en-US"/>
              <a:t> (moves to the next element in the iteration)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Java Collections Framework</a:t>
            </a:r>
          </a:p>
        </p:txBody>
      </p:sp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27086A9E-7A53-4921-8F56-8D616BE1D39E}" type="slidenum">
              <a:rPr lang="en-US" altLang="en-US" sz="1400">
                <a:latin typeface="Tahoma" pitchFamily="34" charset="0"/>
              </a:rPr>
              <a:pPr/>
              <a:t>18</a:t>
            </a:fld>
            <a:endParaRPr lang="en-US" altLang="en-US" sz="1400">
              <a:latin typeface="Tahoma" pitchFamily="34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762000" y="0"/>
            <a:ext cx="8174038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Example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assume </a:t>
            </a:r>
            <a:r>
              <a:rPr lang="en-US" altLang="en-US" sz="2800" b="1">
                <a:latin typeface="Courier New" pitchFamily="49" charset="0"/>
              </a:rPr>
              <a:t>myList</a:t>
            </a:r>
            <a:r>
              <a:rPr lang="en-US" altLang="en-US" sz="2800"/>
              <a:t> is a list of integers</a:t>
            </a:r>
          </a:p>
          <a:p>
            <a:pPr eaLnBrk="1" hangingPunct="1"/>
            <a:r>
              <a:rPr lang="en-US" altLang="en-US" sz="2800"/>
              <a:t>this code creates an iterator that will iterate through the list, printing each value</a:t>
            </a:r>
          </a:p>
          <a:p>
            <a:pPr eaLnBrk="1" hangingPunct="1"/>
            <a:endParaRPr lang="en-US" altLang="en-US" sz="2800"/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>
                <a:latin typeface="Courier New" pitchFamily="49" charset="0"/>
              </a:rPr>
              <a:t>Iterator&lt;Integer&gt; myItr = myList.iterator();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>
                <a:latin typeface="Courier New" pitchFamily="49" charset="0"/>
              </a:rPr>
              <a:t>while(myItr.hasNext())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>
                <a:latin typeface="Courier New" pitchFamily="49" charset="0"/>
              </a:rPr>
              <a:t>{</a:t>
            </a:r>
            <a:br>
              <a:rPr lang="en-US" altLang="en-US" sz="2400" b="1">
                <a:latin typeface="Courier New" pitchFamily="49" charset="0"/>
              </a:rPr>
            </a:br>
            <a:r>
              <a:rPr lang="en-US" altLang="en-US" sz="2400" b="1">
                <a:latin typeface="Courier New" pitchFamily="49" charset="0"/>
              </a:rPr>
              <a:t>System.out.println(myItr.next());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Java Collections Framework</a:t>
            </a:r>
          </a:p>
        </p:txBody>
      </p:sp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A8409273-CE00-43BF-8E97-8A353EDDC3DA}" type="slidenum">
              <a:rPr lang="en-US" altLang="en-US" sz="1400">
                <a:latin typeface="Tahoma" pitchFamily="34" charset="0"/>
              </a:rPr>
              <a:pPr/>
              <a:t>19</a:t>
            </a:fld>
            <a:endParaRPr lang="en-US" altLang="en-US" sz="1400">
              <a:latin typeface="Tahoma" pitchFamily="34" charset="0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en-US" b="1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b="1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b="1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b="1">
                <a:latin typeface="Courier New" pitchFamily="49" charset="0"/>
              </a:rPr>
              <a:t>for(Integer i : myList)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b="1">
                <a:latin typeface="Courier New" pitchFamily="49" charset="0"/>
              </a:rPr>
              <a:t>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b="1">
                <a:latin typeface="Courier New" pitchFamily="49" charset="0"/>
              </a:rPr>
              <a:t>  System.out.println(i);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b="1">
                <a:latin typeface="Courier New" pitchFamily="49" charset="0"/>
              </a:rPr>
              <a:t>}</a:t>
            </a:r>
          </a:p>
        </p:txBody>
      </p:sp>
      <p:sp>
        <p:nvSpPr>
          <p:cNvPr id="48133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71600" y="1828800"/>
            <a:ext cx="5807075" cy="8318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r>
              <a:rPr lang="en-US" altLang="en-US"/>
              <a:t>Note: This example can also be implemented using an enhanced for loop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Java Collections Framework</a:t>
            </a: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F3E830B5-CF1B-4981-A1B6-193FD7A8E397}" type="slidenum">
              <a:rPr lang="en-US" altLang="en-US" sz="1400">
                <a:latin typeface="Tahoma" pitchFamily="34" charset="0"/>
              </a:rPr>
              <a:pPr/>
              <a:t>2</a:t>
            </a:fld>
            <a:endParaRPr lang="en-US" altLang="en-US" sz="1400">
              <a:latin typeface="Tahoma" pitchFamily="34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Collection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 collection</a:t>
            </a:r>
          </a:p>
          <a:p>
            <a:pPr lvl="1" eaLnBrk="1" hangingPunct="1"/>
            <a:r>
              <a:rPr lang="en-US" altLang="en-US" dirty="0"/>
              <a:t>represents a group of objects, known as its elements</a:t>
            </a:r>
          </a:p>
          <a:p>
            <a:pPr lvl="1" eaLnBrk="1" hangingPunct="1"/>
            <a:r>
              <a:rPr lang="en-US" altLang="en-US" dirty="0"/>
              <a:t>may or may not allow duplicate elements</a:t>
            </a:r>
          </a:p>
          <a:p>
            <a:pPr lvl="1" eaLnBrk="1" hangingPunct="1"/>
            <a:r>
              <a:rPr lang="en-US" altLang="en-US" dirty="0"/>
              <a:t>may be ordered or unordered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1143000" y="990600"/>
            <a:ext cx="7315200" cy="1143000"/>
          </a:xfrm>
          <a:noFill/>
        </p:spPr>
        <p:txBody>
          <a:bodyPr lIns="92075" tIns="46038" rIns="92075" bIns="46038" anchor="ctr"/>
          <a:lstStyle/>
          <a:p>
            <a:pPr algn="ctr" eaLnBrk="1" hangingPunct="1"/>
            <a:r>
              <a:rPr lang="en-US" altLang="en-US" dirty="0"/>
              <a:t>Java Collections Framework</a:t>
            </a:r>
          </a:p>
        </p:txBody>
      </p:sp>
      <p:sp>
        <p:nvSpPr>
          <p:cNvPr id="50178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371600" y="3200400"/>
            <a:ext cx="6400800" cy="17526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/>
              <a:t>The End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Java Collections Framework</a:t>
            </a:r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FB5B06E7-D7D0-4237-814B-7109B7864C56}" type="slidenum">
              <a:rPr lang="en-US" altLang="en-US" sz="1400">
                <a:latin typeface="Tahoma" pitchFamily="34" charset="0"/>
              </a:rPr>
              <a:pPr/>
              <a:t>3</a:t>
            </a:fld>
            <a:endParaRPr lang="en-US" altLang="en-US" sz="1400">
              <a:latin typeface="Tahoma" pitchFamily="34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304800" y="0"/>
            <a:ext cx="8631238" cy="1143000"/>
          </a:xfrm>
        </p:spPr>
        <p:txBody>
          <a:bodyPr/>
          <a:lstStyle/>
          <a:p>
            <a:pPr eaLnBrk="1" hangingPunct="1"/>
            <a:r>
              <a:rPr lang="en-US" altLang="en-US"/>
              <a:t>What is a Collections Framework?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182688" y="1524000"/>
            <a:ext cx="7772400" cy="4419600"/>
          </a:xfrm>
        </p:spPr>
        <p:txBody>
          <a:bodyPr/>
          <a:lstStyle/>
          <a:p>
            <a:pPr eaLnBrk="1" hangingPunct="1"/>
            <a:r>
              <a:rPr lang="en-US" altLang="en-US" dirty="0"/>
              <a:t>A collections framework is a unified architecture for representing and manipulating collections</a:t>
            </a:r>
          </a:p>
          <a:p>
            <a:pPr eaLnBrk="1" hangingPunct="1"/>
            <a:r>
              <a:rPr lang="en-US" altLang="en-US" dirty="0"/>
              <a:t>T</a:t>
            </a:r>
            <a:r>
              <a:rPr lang="en-US" altLang="en-US"/>
              <a:t>he </a:t>
            </a:r>
            <a:r>
              <a:rPr lang="en-US" altLang="en-US" dirty="0"/>
              <a:t>Java Collections Framework (JCF) unifies the Java classes that allow users to manipulate collections of objects</a:t>
            </a:r>
          </a:p>
        </p:txBody>
      </p:sp>
      <p:sp>
        <p:nvSpPr>
          <p:cNvPr id="19461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600200" y="4419600"/>
            <a:ext cx="601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Interfaces</a:t>
            </a: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CB675F6F-9C1C-4308-8F12-8BFCD824F11D}" type="slidenum">
              <a:rPr lang="en-US" altLang="en-US" sz="1400">
                <a:latin typeface="Tahoma" pitchFamily="34" charset="0"/>
              </a:rPr>
              <a:pPr/>
              <a:t>4</a:t>
            </a:fld>
            <a:endParaRPr lang="en-US" altLang="en-US" sz="1400">
              <a:latin typeface="Tahoma" pitchFamily="34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Collection Interface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027113" y="1676400"/>
            <a:ext cx="8116887" cy="4608513"/>
          </a:xfrm>
        </p:spPr>
        <p:txBody>
          <a:bodyPr/>
          <a:lstStyle/>
          <a:p>
            <a:pPr eaLnBrk="1" hangingPunct="1"/>
            <a:r>
              <a:rPr lang="en-US" altLang="en-US"/>
              <a:t>in JCF, interfaces form the basis of the collections framework</a:t>
            </a:r>
          </a:p>
          <a:p>
            <a:pPr eaLnBrk="1" hangingPunct="1"/>
            <a:r>
              <a:rPr lang="en-US" altLang="en-US"/>
              <a:t>the root interface in the JCF is the </a:t>
            </a:r>
            <a:r>
              <a:rPr lang="en-US" altLang="en-US" b="1">
                <a:latin typeface="Courier New" pitchFamily="49" charset="0"/>
              </a:rPr>
              <a:t>Collection</a:t>
            </a:r>
            <a:r>
              <a:rPr lang="en-US" altLang="en-US"/>
              <a:t> interface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Java Collections Framework</a:t>
            </a:r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EF7B6FC6-1A5D-44DD-B5E2-2AD159B28343}" type="slidenum">
              <a:rPr lang="en-US" altLang="en-US" sz="1400">
                <a:latin typeface="Tahoma" pitchFamily="34" charset="0"/>
              </a:rPr>
              <a:pPr/>
              <a:t>5</a:t>
            </a:fld>
            <a:endParaRPr lang="en-US" altLang="en-US" sz="1400">
              <a:latin typeface="Tahoma" pitchFamily="34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Core Collection Interfaces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182688" y="1524001"/>
            <a:ext cx="7772400" cy="1676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see </a:t>
            </a:r>
            <a:r>
              <a:rPr lang="en-US" altLang="en-US" sz="2800" dirty="0">
                <a:hlinkClick r:id="rId5"/>
              </a:rPr>
              <a:t>http://docs.oracle.com/javase/tutorial/collections/interfaces/index.html </a:t>
            </a:r>
            <a:r>
              <a:rPr lang="en-US" altLang="en-US" sz="2800" dirty="0"/>
              <a:t>for the Core Collection Interfaces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400" y="3352800"/>
            <a:ext cx="8017429" cy="2362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  <a:defRPr/>
            </a:pPr>
            <a:r>
              <a:rPr lang="en-US" dirty="0"/>
              <a:t>Java Collections Framework</a:t>
            </a:r>
          </a:p>
        </p:txBody>
      </p:sp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B435AAC9-9FE0-4C03-A8BF-92C6A329CCDC}" type="slidenum">
              <a:rPr lang="en-US" altLang="en-US" sz="1400">
                <a:latin typeface="Tahoma" pitchFamily="34" charset="0"/>
              </a:rPr>
              <a:pPr/>
              <a:t>6</a:t>
            </a:fld>
            <a:endParaRPr lang="en-US" altLang="en-US" sz="1400">
              <a:latin typeface="Tahoma" pitchFamily="34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Core Collection Interfaces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https://www.javatpoint.com/collections-in-java</a:t>
            </a:r>
          </a:p>
        </p:txBody>
      </p:sp>
      <p:pic>
        <p:nvPicPr>
          <p:cNvPr id="6" name="Picture 2" descr="Hierarchy of Java Collection framework">
            <a:extLst>
              <a:ext uri="{FF2B5EF4-FFF2-40B4-BE49-F238E27FC236}">
                <a16:creationId xmlns:a16="http://schemas.microsoft.com/office/drawing/2014/main" id="{CA05B64A-25E8-496F-A992-5F5DA25EE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1600" y="2209799"/>
            <a:ext cx="6589712" cy="4114801"/>
          </a:xfrm>
          <a:prstGeom prst="rect">
            <a:avLst/>
          </a:prstGeom>
          <a:solidFill>
            <a:srgbClr val="FFFFFF"/>
          </a:solidFill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Interfaces</a:t>
            </a:r>
          </a:p>
        </p:txBody>
      </p:sp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B435AAC9-9FE0-4C03-A8BF-92C6A329CCDC}" type="slidenum">
              <a:rPr lang="en-US" altLang="en-US" sz="1400">
                <a:latin typeface="Tahoma" pitchFamily="34" charset="0"/>
              </a:rPr>
              <a:pPr/>
              <a:t>7</a:t>
            </a:fld>
            <a:endParaRPr lang="en-US" altLang="en-US" sz="1400">
              <a:latin typeface="Tahoma" pitchFamily="34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Collection Interface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 b="1">
                <a:latin typeface="Courier New" pitchFamily="49" charset="0"/>
              </a:rPr>
              <a:t>Collection</a:t>
            </a:r>
            <a:r>
              <a:rPr lang="en-US" altLang="en-US"/>
              <a:t> interface declares methods useful for handling groups of objects</a:t>
            </a:r>
          </a:p>
          <a:p>
            <a:pPr eaLnBrk="1" hangingPunct="1"/>
            <a:r>
              <a:rPr lang="en-US" altLang="en-US"/>
              <a:t>any time a class from the Java Collections Framework is used, the programmer knows that all the methods from the </a:t>
            </a:r>
            <a:r>
              <a:rPr lang="en-US" altLang="en-US" b="1">
                <a:latin typeface="Courier New" pitchFamily="49" charset="0"/>
              </a:rPr>
              <a:t>Collection</a:t>
            </a:r>
            <a:r>
              <a:rPr lang="en-US" altLang="en-US"/>
              <a:t> interface are available and also understands the basic behavior required by the methods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Interfaces</a:t>
            </a:r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BDDD2E10-B406-413C-BD26-6C8C70396A82}" type="slidenum">
              <a:rPr lang="en-US" altLang="en-US" sz="1400">
                <a:latin typeface="Tahoma" pitchFamily="34" charset="0"/>
              </a:rPr>
              <a:pPr/>
              <a:t>8</a:t>
            </a:fld>
            <a:endParaRPr lang="en-US" altLang="en-US" sz="1400">
              <a:latin typeface="Tahoma" pitchFamily="34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Collection Interface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thus the </a:t>
            </a:r>
            <a:r>
              <a:rPr lang="en-US" altLang="en-US" b="1">
                <a:latin typeface="Courier New" pitchFamily="49" charset="0"/>
              </a:rPr>
              <a:t>Collection</a:t>
            </a:r>
            <a:r>
              <a:rPr lang="en-US" altLang="en-US"/>
              <a:t> interface supplies a common user interface to users of diverse classes and interfaces such as </a:t>
            </a:r>
            <a:r>
              <a:rPr lang="en-US" altLang="en-US" b="1">
                <a:latin typeface="Courier New" pitchFamily="49" charset="0"/>
              </a:rPr>
              <a:t>Set</a:t>
            </a:r>
            <a:r>
              <a:rPr lang="en-US" altLang="en-US"/>
              <a:t>, </a:t>
            </a:r>
            <a:r>
              <a:rPr lang="en-US" altLang="en-US" b="1">
                <a:latin typeface="Courier New" pitchFamily="49" charset="0"/>
              </a:rPr>
              <a:t>SortedSet</a:t>
            </a:r>
            <a:r>
              <a:rPr lang="en-US" altLang="en-US"/>
              <a:t>, </a:t>
            </a:r>
            <a:r>
              <a:rPr lang="en-US" altLang="en-US" b="1">
                <a:latin typeface="Courier New" pitchFamily="49" charset="0"/>
              </a:rPr>
              <a:t>Vector</a:t>
            </a:r>
            <a:r>
              <a:rPr lang="en-US" altLang="en-US"/>
              <a:t>, </a:t>
            </a:r>
            <a:r>
              <a:rPr lang="en-US" altLang="en-US" b="1">
                <a:latin typeface="Courier New" pitchFamily="49" charset="0"/>
              </a:rPr>
              <a:t>LinkedList</a:t>
            </a:r>
            <a:r>
              <a:rPr lang="en-US" altLang="en-US"/>
              <a:t>, </a:t>
            </a:r>
            <a:r>
              <a:rPr lang="en-US" altLang="en-US" b="1">
                <a:latin typeface="Courier New" pitchFamily="49" charset="0"/>
              </a:rPr>
              <a:t>ArrayList</a:t>
            </a:r>
            <a:r>
              <a:rPr lang="en-US" altLang="en-US"/>
              <a:t>, and many others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Java Collections Framework</a:t>
            </a:r>
          </a:p>
        </p:txBody>
      </p:sp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C3A187C4-F908-495A-8E54-31105B961486}" type="slidenum">
              <a:rPr lang="en-US" altLang="en-US" sz="1400">
                <a:latin typeface="Tahoma" pitchFamily="34" charset="0"/>
              </a:rPr>
              <a:pPr/>
              <a:t>9</a:t>
            </a:fld>
            <a:endParaRPr lang="en-US" altLang="en-US" sz="1400">
              <a:latin typeface="Tahoma" pitchFamily="34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Basic Interfaces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182688" y="1524000"/>
            <a:ext cx="7772400" cy="4800600"/>
          </a:xfrm>
        </p:spPr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 b="1">
                <a:latin typeface="Courier New" pitchFamily="49" charset="0"/>
              </a:rPr>
              <a:t>Collection</a:t>
            </a:r>
            <a:r>
              <a:rPr lang="en-US" altLang="en-US"/>
              <a:t> interface specifies methods that all implementations must provide, including</a:t>
            </a:r>
          </a:p>
          <a:p>
            <a:pPr lvl="1" eaLnBrk="1" hangingPunct="1"/>
            <a:r>
              <a:rPr lang="en-US" altLang="en-US" b="1">
                <a:latin typeface="Courier New" pitchFamily="49" charset="0"/>
              </a:rPr>
              <a:t>isEmpty</a:t>
            </a:r>
          </a:p>
          <a:p>
            <a:pPr lvl="1" eaLnBrk="1" hangingPunct="1"/>
            <a:r>
              <a:rPr lang="en-US" altLang="en-US" b="1">
                <a:latin typeface="Courier New" pitchFamily="49" charset="0"/>
              </a:rPr>
              <a:t>add</a:t>
            </a:r>
          </a:p>
          <a:p>
            <a:pPr lvl="1" eaLnBrk="1" hangingPunct="1"/>
            <a:r>
              <a:rPr lang="en-US" altLang="en-US" b="1">
                <a:latin typeface="Courier New" pitchFamily="49" charset="0"/>
              </a:rPr>
              <a:t>remove</a:t>
            </a:r>
          </a:p>
          <a:p>
            <a:pPr lvl="1" eaLnBrk="1" hangingPunct="1"/>
            <a:r>
              <a:rPr lang="en-US" altLang="en-US" b="1">
                <a:latin typeface="Courier New" pitchFamily="49" charset="0"/>
              </a:rPr>
              <a:t>size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ourseSlidesMM">
  <a:themeElements>
    <a:clrScheme name="courseSlidesMM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ourseSlidesMM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urseSlidesMM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Designs\courseSlidesMM.pot</Template>
  <TotalTime>2785</TotalTime>
  <Words>706</Words>
  <Application>Microsoft Office PowerPoint</Application>
  <PresentationFormat>On-screen Show (4:3)</PresentationFormat>
  <Paragraphs>134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Courier New</vt:lpstr>
      <vt:lpstr>Tahoma</vt:lpstr>
      <vt:lpstr>Tahoma (Body)</vt:lpstr>
      <vt:lpstr>Times New Roman</vt:lpstr>
      <vt:lpstr>Wingdings</vt:lpstr>
      <vt:lpstr>courseSlidesMM</vt:lpstr>
      <vt:lpstr>Java Collections Framework</vt:lpstr>
      <vt:lpstr>Collection</vt:lpstr>
      <vt:lpstr>What is a Collections Framework?</vt:lpstr>
      <vt:lpstr>The Collection Interface</vt:lpstr>
      <vt:lpstr>The Core Collection Interfaces</vt:lpstr>
      <vt:lpstr>The Core Collection Interfaces</vt:lpstr>
      <vt:lpstr>The Collection Interface</vt:lpstr>
      <vt:lpstr>The Collection Interface</vt:lpstr>
      <vt:lpstr>The Basic Interfaces</vt:lpstr>
      <vt:lpstr>The Basic Interfaces</vt:lpstr>
      <vt:lpstr>The Basic Interfaces</vt:lpstr>
      <vt:lpstr>The Basic Interfaces</vt:lpstr>
      <vt:lpstr>The Basic Interfaces</vt:lpstr>
      <vt:lpstr>The Basic Interfaces</vt:lpstr>
      <vt:lpstr>The toString Method</vt:lpstr>
      <vt:lpstr>The toString Method</vt:lpstr>
      <vt:lpstr>Iterators</vt:lpstr>
      <vt:lpstr>Example</vt:lpstr>
      <vt:lpstr>Example</vt:lpstr>
      <vt:lpstr>Java Collections Framework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ch02AMoreJava</dc:title>
  <dc:creator>Merry McDonald</dc:creator>
  <cp:lastModifiedBy>Lal,Ratan</cp:lastModifiedBy>
  <cp:revision>250</cp:revision>
  <cp:lastPrinted>2000-02-11T17:05:28Z</cp:lastPrinted>
  <dcterms:created xsi:type="dcterms:W3CDTF">1997-01-23T02:39:06Z</dcterms:created>
  <dcterms:modified xsi:type="dcterms:W3CDTF">2021-08-20T12:05:58Z</dcterms:modified>
</cp:coreProperties>
</file>