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303" r:id="rId9"/>
    <p:sldId id="304" r:id="rId10"/>
    <p:sldId id="298" r:id="rId11"/>
    <p:sldId id="305" r:id="rId12"/>
    <p:sldId id="270" r:id="rId13"/>
    <p:sldId id="271" r:id="rId14"/>
    <p:sldId id="272" r:id="rId15"/>
    <p:sldId id="273" r:id="rId16"/>
    <p:sldId id="274" r:id="rId17"/>
    <p:sldId id="257" r:id="rId18"/>
    <p:sldId id="258" r:id="rId19"/>
    <p:sldId id="259" r:id="rId20"/>
    <p:sldId id="260" r:id="rId21"/>
    <p:sldId id="261" r:id="rId22"/>
    <p:sldId id="262" r:id="rId23"/>
    <p:sldId id="269" r:id="rId24"/>
    <p:sldId id="263" r:id="rId25"/>
    <p:sldId id="302" r:id="rId26"/>
    <p:sldId id="268" r:id="rId27"/>
    <p:sldId id="275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AB66-89F5-4E5E-810F-2A7156E3437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A728-F7F6-4A31-A5F5-416D573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 smtClean="0"/>
              <a:t>Inversion of Control &amp; Dependency Injection</a:t>
            </a:r>
            <a:endParaRPr lang="en-US"/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A32A3466-C4B5-43F1-ABD1-150BCEE2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pring" TargetMode="External"/><Relationship Id="rId2" Type="http://schemas.openxmlformats.org/officeDocument/2006/relationships/hyperlink" Target="https://www.javatpoint.com/ioc-contain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spring-tutorial-dependency-injection-by-constructor" TargetMode="External"/><Relationship Id="rId4" Type="http://schemas.openxmlformats.org/officeDocument/2006/relationships/hyperlink" Target="https://www.javatpoint.com/spring-tutorial-dependency-injection-by-setter-metho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2667000"/>
            <a:ext cx="8608060" cy="2499360"/>
          </a:xfrm>
        </p:spPr>
        <p:txBody>
          <a:bodyPr/>
          <a:lstStyle/>
          <a:p>
            <a:r>
              <a:rPr lang="en-US" sz="4400" dirty="0"/>
              <a:t>Dependency </a:t>
            </a:r>
            <a:r>
              <a:rPr lang="en-US" sz="4400" dirty="0" smtClean="0"/>
              <a:t>Injection</a:t>
            </a:r>
          </a:p>
          <a:p>
            <a:r>
              <a:rPr lang="en-US" sz="4400" dirty="0"/>
              <a:t>&amp;</a:t>
            </a:r>
          </a:p>
          <a:p>
            <a:r>
              <a:rPr lang="en-US" sz="4400" dirty="0" smtClean="0"/>
              <a:t>Inversion </a:t>
            </a:r>
            <a:r>
              <a:rPr lang="en-US" sz="4400" dirty="0"/>
              <a:t>of </a:t>
            </a:r>
            <a:r>
              <a:rPr lang="en-US" sz="4400" dirty="0" smtClean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8408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by Setter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inject the dependency by setter method also. The &lt;property&gt; sub element of &lt;bean&gt; is used for setter injection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524001"/>
            <a:ext cx="10751397" cy="505967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>
                <a:cs typeface="Courier New" panose="02070309020205020404" pitchFamily="49" charset="0"/>
              </a:rPr>
              <a:t>To inject Primitive Type and Strings, define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000" dirty="0" smtClean="0">
                <a:cs typeface="Courier New" panose="02070309020205020404" pitchFamily="49" charset="0"/>
              </a:rPr>
              <a:t> and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000" dirty="0" smtClean="0">
                <a:cs typeface="Courier New" panose="02070309020205020404" pitchFamily="49" charset="0"/>
              </a:rPr>
              <a:t> attributes.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000" dirty="0" smtClean="0">
                <a:cs typeface="Courier New" panose="02070309020205020404" pitchFamily="49" charset="0"/>
              </a:rPr>
              <a:t> attribute should be same as the instance variable of a class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name="id" value="1"&gt;&lt;/property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name“ value=“bob"&gt;&lt;/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To inject </a:t>
            </a:r>
            <a:r>
              <a:rPr lang="en-US" sz="3000" dirty="0" smtClean="0">
                <a:cs typeface="Courier New" panose="02070309020205020404" pitchFamily="49" charset="0"/>
              </a:rPr>
              <a:t>Object Type, </a:t>
            </a:r>
            <a:r>
              <a:rPr lang="en-US" sz="3000" dirty="0">
                <a:cs typeface="Courier New" panose="02070309020205020404" pitchFamily="49" charset="0"/>
              </a:rPr>
              <a:t>define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000" dirty="0">
                <a:cs typeface="Courier New" panose="02070309020205020404" pitchFamily="49" charset="0"/>
              </a:rPr>
              <a:t> and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dirty="0">
                <a:cs typeface="Courier New" panose="02070309020205020404" pitchFamily="49" charset="0"/>
              </a:rPr>
              <a:t>attributes.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dirty="0">
                <a:cs typeface="Courier New" panose="02070309020205020404" pitchFamily="49" charset="0"/>
              </a:rPr>
              <a:t>attribute should </a:t>
            </a:r>
            <a:r>
              <a:rPr lang="en-US" sz="3000" dirty="0" smtClean="0">
                <a:cs typeface="Courier New" panose="02070309020205020404" pitchFamily="49" charset="0"/>
              </a:rPr>
              <a:t>be same as the bean id which was already defined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name="address" ref="address"&gt;&lt;/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property&gt;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that form the backbone of application and managed by </a:t>
            </a:r>
            <a:r>
              <a:rPr lang="en-US" dirty="0" err="1" smtClean="0"/>
              <a:t>IoC</a:t>
            </a:r>
            <a:r>
              <a:rPr lang="en-US" dirty="0" smtClean="0"/>
              <a:t> container are called beans</a:t>
            </a:r>
          </a:p>
          <a:p>
            <a:r>
              <a:rPr lang="en-US" dirty="0" smtClean="0"/>
              <a:t>It is instantiated, assembled, and managed by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Created with configuration metadata that supply to container</a:t>
            </a:r>
          </a:p>
          <a:p>
            <a:r>
              <a:rPr lang="en-US" dirty="0" smtClean="0"/>
              <a:t>Configuration metadata for container tells about:</a:t>
            </a:r>
          </a:p>
          <a:p>
            <a:pPr lvl="1"/>
            <a:r>
              <a:rPr lang="en-US" dirty="0" smtClean="0"/>
              <a:t>How to create a bean</a:t>
            </a:r>
          </a:p>
          <a:p>
            <a:pPr lvl="1"/>
            <a:r>
              <a:rPr lang="en-US" dirty="0" smtClean="0"/>
              <a:t>Bean’s lifecycle details</a:t>
            </a:r>
          </a:p>
          <a:p>
            <a:pPr lvl="1"/>
            <a:r>
              <a:rPr lang="en-US" dirty="0" smtClean="0"/>
              <a:t>Bean’s dependencies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938345"/>
              </p:ext>
            </p:extLst>
          </p:nvPr>
        </p:nvGraphicFramePr>
        <p:xfrm>
          <a:off x="1576388" y="1524000"/>
          <a:ext cx="10363200" cy="55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472">
                  <a:extLst>
                    <a:ext uri="{9D8B030D-6E8A-4147-A177-3AD203B41FA5}">
                      <a16:colId xmlns:a16="http://schemas.microsoft.com/office/drawing/2014/main" val="899796609"/>
                    </a:ext>
                  </a:extLst>
                </a:gridCol>
                <a:gridCol w="7344728">
                  <a:extLst>
                    <a:ext uri="{9D8B030D-6E8A-4147-A177-3AD203B41FA5}">
                      <a16:colId xmlns:a16="http://schemas.microsoft.com/office/drawing/2014/main" val="292452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Class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This attribute is mandatory and specifies the bean class to be used to create the bean.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Specifies</a:t>
                      </a:r>
                      <a:r>
                        <a:rPr lang="en-US" sz="3200" baseline="0" dirty="0" smtClean="0"/>
                        <a:t> identifier uniquely. Id or name is used to specify bean identifier(s).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3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Specifies scope of</a:t>
                      </a:r>
                      <a:r>
                        <a:rPr lang="en-US" sz="3200" baseline="0" dirty="0" smtClean="0"/>
                        <a:t> object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Constructor-</a:t>
                      </a:r>
                      <a:r>
                        <a:rPr lang="en-US" sz="3200" dirty="0" err="1" smtClean="0"/>
                        <a:t>arg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Used to</a:t>
                      </a:r>
                      <a:r>
                        <a:rPr lang="en-US" sz="3200" baseline="0" dirty="0" smtClean="0"/>
                        <a:t> inject dependencies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Properties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Used</a:t>
                      </a:r>
                      <a:r>
                        <a:rPr lang="en-US" sz="3200" baseline="0" dirty="0" smtClean="0"/>
                        <a:t> to inject dependencies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3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3586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Properties (cont..)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942980"/>
              </p:ext>
            </p:extLst>
          </p:nvPr>
        </p:nvGraphicFramePr>
        <p:xfrm>
          <a:off x="1576388" y="1524000"/>
          <a:ext cx="10363200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9972">
                  <a:extLst>
                    <a:ext uri="{9D8B030D-6E8A-4147-A177-3AD203B41FA5}">
                      <a16:colId xmlns:a16="http://schemas.microsoft.com/office/drawing/2014/main" val="1960346734"/>
                    </a:ext>
                  </a:extLst>
                </a:gridCol>
                <a:gridCol w="6773228">
                  <a:extLst>
                    <a:ext uri="{9D8B030D-6E8A-4147-A177-3AD203B41FA5}">
                      <a16:colId xmlns:a16="http://schemas.microsoft.com/office/drawing/2014/main" val="2751323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Autowiring</a:t>
                      </a:r>
                      <a:r>
                        <a:rPr lang="en-US" sz="3200" dirty="0" smtClean="0"/>
                        <a:t> mode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Used to inject dependencies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Lazy-initialization</a:t>
                      </a:r>
                      <a:r>
                        <a:rPr lang="en-US" sz="3200" baseline="0" dirty="0" smtClean="0"/>
                        <a:t> mode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Tells </a:t>
                      </a:r>
                      <a:r>
                        <a:rPr lang="en-US" sz="3200" dirty="0" err="1" smtClean="0"/>
                        <a:t>IoC</a:t>
                      </a:r>
                      <a:r>
                        <a:rPr lang="en-US" sz="3200" baseline="0" dirty="0" smtClean="0"/>
                        <a:t> container to create bean instance when it is first requested, rather than startup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6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Initialization</a:t>
                      </a:r>
                      <a:r>
                        <a:rPr lang="en-US" sz="3200" baseline="0" dirty="0" smtClean="0"/>
                        <a:t> method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r>
                        <a:rPr lang="en-US" sz="3200" baseline="0" dirty="0" smtClean="0"/>
                        <a:t> callback to bean have set by the container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1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Destruction</a:t>
                      </a:r>
                      <a:r>
                        <a:rPr lang="en-US" sz="3200" baseline="0" dirty="0" smtClean="0"/>
                        <a:t> method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r>
                        <a:rPr lang="en-US" sz="3200" baseline="0" dirty="0" smtClean="0"/>
                        <a:t> callback to container to destroy bean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0353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methods to provide configuration metadata to Spring Container</a:t>
            </a:r>
          </a:p>
          <a:p>
            <a:pPr lvl="1"/>
            <a:r>
              <a:rPr lang="en-US" dirty="0" smtClean="0"/>
              <a:t>XML based configuration file</a:t>
            </a:r>
          </a:p>
          <a:p>
            <a:pPr lvl="1"/>
            <a:r>
              <a:rPr lang="en-US" dirty="0" smtClean="0"/>
              <a:t>Annotation-based configuration</a:t>
            </a:r>
          </a:p>
          <a:p>
            <a:pPr lvl="1"/>
            <a:r>
              <a:rPr lang="en-US" dirty="0" smtClean="0"/>
              <a:t>Java-based configuration</a:t>
            </a:r>
            <a:endParaRPr lang="en-US" dirty="0"/>
          </a:p>
          <a:p>
            <a:pPr marL="514350" indent="-457200"/>
            <a:r>
              <a:rPr lang="en-US" dirty="0" smtClean="0"/>
              <a:t>We </a:t>
            </a:r>
            <a:r>
              <a:rPr lang="en-US" dirty="0"/>
              <a:t>are going to discuss only XML based configuration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based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1189"/>
            <a:ext cx="4648200" cy="5200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giving the control of creating and instantiating the spring beans to the Spring IOC container </a:t>
            </a:r>
          </a:p>
          <a:p>
            <a:r>
              <a:rPr lang="en-US" dirty="0" smtClean="0"/>
              <a:t>IOC container gets </a:t>
            </a:r>
            <a:r>
              <a:rPr lang="en-US" dirty="0"/>
              <a:t>i</a:t>
            </a:r>
            <a:r>
              <a:rPr lang="en-US" dirty="0" smtClean="0"/>
              <a:t>nformation from the XML file and works accordingly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 of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instantiate the application class</a:t>
            </a:r>
          </a:p>
          <a:p>
            <a:r>
              <a:rPr lang="en-US" dirty="0" smtClean="0"/>
              <a:t>To configure the object</a:t>
            </a:r>
          </a:p>
          <a:p>
            <a:r>
              <a:rPr lang="en-US" dirty="0" smtClean="0"/>
              <a:t>To assemble the dependencies between the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</a:p>
          <a:p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 injection means passing of a dependency(a service) to a dependent object(a client)</a:t>
            </a:r>
          </a:p>
          <a:p>
            <a:r>
              <a:rPr lang="en-US" sz="3200" dirty="0" smtClean="0"/>
              <a:t>Passing the service to the client, rather than allowing a client to build or find the service is the fundamental requirement of the pattern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org.springframework.beans.factory.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BeanFactory</a:t>
            </a:r>
            <a:r>
              <a:rPr lang="en-US" b="1" dirty="0" smtClean="0"/>
              <a:t> </a:t>
            </a:r>
            <a:r>
              <a:rPr lang="en-US" dirty="0" smtClean="0"/>
              <a:t>acts as the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b="1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XmlBeanFactory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the implementation class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BeanFactory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BeanFactory</a:t>
            </a:r>
            <a:r>
              <a:rPr lang="en-US" dirty="0" smtClean="0"/>
              <a:t>, instance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XmlBeanFactory</a:t>
            </a:r>
            <a:r>
              <a:rPr lang="en-US" dirty="0" smtClean="0"/>
              <a:t> class needed to be created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BeanFactory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constructor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XmlBeanFactory</a:t>
            </a:r>
            <a:r>
              <a:rPr lang="en-US" dirty="0"/>
              <a:t> class receives the Resource </a:t>
            </a:r>
            <a:r>
              <a:rPr lang="en-US" dirty="0" smtClean="0"/>
              <a:t>object, </a:t>
            </a:r>
            <a:r>
              <a:rPr lang="en-US" dirty="0"/>
              <a:t>so we need to pass the resource object to create the object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BeanFactory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37361" y="1577340"/>
            <a:ext cx="10177356" cy="125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Resource resource=new </a:t>
            </a:r>
            <a:r>
              <a:rPr lang="en-US" sz="2800" dirty="0" err="1"/>
              <a:t>ClassPathResource</a:t>
            </a:r>
            <a:r>
              <a:rPr lang="en-US" sz="2800" dirty="0"/>
              <a:t>("applicationContext.xml");  </a:t>
            </a:r>
          </a:p>
          <a:p>
            <a:r>
              <a:rPr lang="en-US" sz="2800" dirty="0" err="1"/>
              <a:t>BeanFactory</a:t>
            </a:r>
            <a:r>
              <a:rPr lang="en-US" sz="2800" dirty="0"/>
              <a:t> factory=new </a:t>
            </a:r>
            <a:r>
              <a:rPr lang="en-US" sz="2800" dirty="0" err="1"/>
              <a:t>XmlBeanFactory</a:t>
            </a:r>
            <a:r>
              <a:rPr lang="en-US" sz="2800" dirty="0"/>
              <a:t>(resource); </a:t>
            </a:r>
            <a:endParaRPr lang="fr-FR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org.springframework.context.ApplicationContext</a:t>
            </a:r>
            <a:r>
              <a:rPr lang="en-US" dirty="0" smtClean="0"/>
              <a:t> interface acts as the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dirty="0"/>
              <a:t> interface is built on top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BeanFactory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It </a:t>
            </a:r>
            <a:r>
              <a:rPr lang="en-US" dirty="0"/>
              <a:t>adds some extra functionality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integration with Spring's </a:t>
            </a:r>
            <a:r>
              <a:rPr lang="en-US" dirty="0" smtClean="0"/>
              <a:t>AOP,</a:t>
            </a:r>
          </a:p>
          <a:p>
            <a:pPr lvl="1"/>
            <a:r>
              <a:rPr lang="en-US" dirty="0" smtClean="0"/>
              <a:t>message </a:t>
            </a:r>
            <a:r>
              <a:rPr lang="en-US" dirty="0"/>
              <a:t>resource handling (for I18N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event propagation,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layer specific </a:t>
            </a:r>
            <a:r>
              <a:rPr lang="en-US" dirty="0" smtClean="0"/>
              <a:t>context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r>
              <a:rPr lang="en-US" dirty="0" smtClean="0"/>
              <a:t>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it is better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dirty="0"/>
              <a:t>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BeanFactory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en-US" dirty="0"/>
              <a:t> class is the implementation 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/>
              <a:t>We need to instantiate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en-US" dirty="0"/>
              <a:t> class to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en-US" dirty="0" smtClean="0"/>
              <a:t>The </a:t>
            </a:r>
            <a:r>
              <a:rPr lang="en-US" dirty="0"/>
              <a:t>constructor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ClassPathXmlApplicationContext</a:t>
            </a:r>
            <a:r>
              <a:rPr lang="en-US" dirty="0"/>
              <a:t> class receives string, so we can pass the name of the xml file to create the instance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0239" y="1577340"/>
            <a:ext cx="9994477" cy="128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2800" dirty="0" err="1"/>
              <a:t>ApplicationContext</a:t>
            </a:r>
            <a:r>
              <a:rPr lang="fr-FR" sz="2800" dirty="0"/>
              <a:t> </a:t>
            </a:r>
            <a:r>
              <a:rPr lang="fr-FR" sz="2800" dirty="0" err="1"/>
              <a:t>context</a:t>
            </a:r>
            <a:r>
              <a:rPr lang="fr-FR" sz="2800" dirty="0"/>
              <a:t> =   </a:t>
            </a:r>
          </a:p>
          <a:p>
            <a:r>
              <a:rPr lang="fr-FR" sz="2800" dirty="0"/>
              <a:t>    new </a:t>
            </a:r>
            <a:r>
              <a:rPr lang="fr-FR" sz="2800" dirty="0" err="1"/>
              <a:t>ClassPathXmlApplicationContext</a:t>
            </a:r>
            <a:r>
              <a:rPr lang="fr-FR" sz="2800" dirty="0"/>
              <a:t>("applicationContext.xml"); 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dependency&gt;			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&gt;spring-core&lt;/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version&gt;5.2.4.RELEASE&lt;/version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&gt;spring-context&lt;/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version&gt;5.2.4.RELEASE&lt;/version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www.javatpoint.com/ioc-container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www.tutorialspoint.com/spring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www.javatpoint.com/spring-tutorial-dependency-injection-by-setter-method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https://www.javatpoint.com/spring-tutorial-dependency-injection-by-constructor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81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Injection(contd..)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Dependency </a:t>
            </a:r>
            <a:r>
              <a:rPr lang="en-US" sz="3200" dirty="0" smtClean="0"/>
              <a:t>Injection connects </a:t>
            </a:r>
            <a:r>
              <a:rPr lang="en-US" sz="3200" dirty="0"/>
              <a:t>objects with other objects or </a:t>
            </a:r>
            <a:r>
              <a:rPr lang="en-US" sz="3200" dirty="0" smtClean="0"/>
              <a:t>“injects” </a:t>
            </a:r>
            <a:r>
              <a:rPr lang="en-US" sz="3200" dirty="0"/>
              <a:t>objects into other objects via constructors, </a:t>
            </a:r>
            <a:r>
              <a:rPr lang="en-US" sz="3200" dirty="0" smtClean="0"/>
              <a:t>setters</a:t>
            </a:r>
          </a:p>
          <a:p>
            <a:r>
              <a:rPr lang="en-US" sz="3200" dirty="0" smtClean="0"/>
              <a:t>It removes the dependency of the programs. In such case we provide the information from th</a:t>
            </a:r>
            <a:r>
              <a:rPr lang="en-US" dirty="0" smtClean="0"/>
              <a:t>e external file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It helps to keep our classes as independent as possible</a:t>
            </a:r>
          </a:p>
          <a:p>
            <a:r>
              <a:rPr lang="en-US" sz="3200" dirty="0" smtClean="0"/>
              <a:t>Increase reuse by applying low coupling</a:t>
            </a:r>
          </a:p>
          <a:p>
            <a:r>
              <a:rPr lang="en-US" sz="3200" dirty="0" smtClean="0"/>
              <a:t>Easy testing</a:t>
            </a:r>
          </a:p>
          <a:p>
            <a:pPr marL="23706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using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 to instantiate an 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dirty="0" smtClean="0"/>
              <a:t>Interface within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/>
              <a:t> class itself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Store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Item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store()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item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ItemImpl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rewrite the above example without specifying the 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Store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Item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Store(Item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by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1"/>
            <a:ext cx="10568517" cy="4608513"/>
          </a:xfrm>
        </p:spPr>
        <p:txBody>
          <a:bodyPr/>
          <a:lstStyle/>
          <a:p>
            <a:r>
              <a:rPr lang="en-US" dirty="0" smtClean="0"/>
              <a:t>We can inject the dependency by constructor. The &lt;constructor-</a:t>
            </a:r>
            <a:r>
              <a:rPr lang="en-US" dirty="0" err="1" smtClean="0"/>
              <a:t>arg</a:t>
            </a:r>
            <a:r>
              <a:rPr lang="en-US" dirty="0" smtClean="0"/>
              <a:t>&gt; which is a </a:t>
            </a:r>
            <a:r>
              <a:rPr lang="en-US" dirty="0" err="1" smtClean="0"/>
              <a:t>subelement</a:t>
            </a:r>
            <a:r>
              <a:rPr lang="en-US" dirty="0" smtClean="0"/>
              <a:t> of &lt;bean&gt; is used for constructor injection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280161"/>
            <a:ext cx="10363200" cy="526433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>
                <a:cs typeface="Courier New" panose="02070309020205020404" pitchFamily="49" charset="0"/>
              </a:rPr>
              <a:t>To inject primitive type, use the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 smtClean="0">
                <a:cs typeface="Courier New" panose="02070309020205020404" pitchFamily="49" charset="0"/>
              </a:rPr>
              <a:t> attribute which defines the primitive types along with the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000" dirty="0" smtClean="0">
                <a:cs typeface="Courier New" panose="02070309020205020404" pitchFamily="49" charset="0"/>
              </a:rPr>
              <a:t> attribute through which we pass the value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value="1" type="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cs typeface="Courier New" panose="02070309020205020404" pitchFamily="49" charset="0"/>
              </a:rPr>
              <a:t>To inject String, we only use the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000" dirty="0" smtClean="0">
                <a:cs typeface="Courier New" panose="02070309020205020404" pitchFamily="49" charset="0"/>
              </a:rPr>
              <a:t> attribute and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z="3000" dirty="0" smtClean="0">
                <a:cs typeface="Courier New" panose="02070309020205020404" pitchFamily="49" charset="0"/>
              </a:rPr>
              <a:t>attribute is not required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Bubblu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&lt;constructor-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240971"/>
            <a:ext cx="10363200" cy="5617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To inject Object Type,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&lt;ref&gt; </a:t>
            </a:r>
            <a:r>
              <a:rPr lang="en-US" dirty="0" smtClean="0">
                <a:cs typeface="Courier New" panose="02070309020205020404" pitchFamily="49" charset="0"/>
              </a:rPr>
              <a:t>is used with an attribute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&lt;ref bean="owner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ref&gt;	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A3466-C4B5-43F1-ABD1-150BCEE2277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Inversion of Control &amp; Dependency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DA95184-56F5-4E23-8768-96DC49B7CAAA}" vid="{2AA37B2C-64F9-44A2-8B07-2C9EF9334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4835</TotalTime>
  <Words>1126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 New</vt:lpstr>
      <vt:lpstr>Tahoma</vt:lpstr>
      <vt:lpstr>Times New Roman</vt:lpstr>
      <vt:lpstr>Wingdings</vt:lpstr>
      <vt:lpstr>Theme1</vt:lpstr>
      <vt:lpstr>PowerPoint Presentation</vt:lpstr>
      <vt:lpstr>Dependency Injection</vt:lpstr>
      <vt:lpstr>Dependency Injection(contd..)</vt:lpstr>
      <vt:lpstr>Advantages</vt:lpstr>
      <vt:lpstr>Without using DI</vt:lpstr>
      <vt:lpstr>Using DI</vt:lpstr>
      <vt:lpstr>DI by Constructor</vt:lpstr>
      <vt:lpstr>Using &lt;constructor-arg&gt; </vt:lpstr>
      <vt:lpstr>Using &lt;constructor-arg&gt;(contd..)</vt:lpstr>
      <vt:lpstr>DI by Setter Method</vt:lpstr>
      <vt:lpstr>Using &lt;Property&gt;</vt:lpstr>
      <vt:lpstr>Bean Definition</vt:lpstr>
      <vt:lpstr>Bean Properties</vt:lpstr>
      <vt:lpstr>Bean Properties (cont..)</vt:lpstr>
      <vt:lpstr>Configuration Metadata</vt:lpstr>
      <vt:lpstr>XML based configuration</vt:lpstr>
      <vt:lpstr>Inversion of Control</vt:lpstr>
      <vt:lpstr>Main tasks of IoC container</vt:lpstr>
      <vt:lpstr>Two types of IoC Container</vt:lpstr>
      <vt:lpstr>BeanFactory</vt:lpstr>
      <vt:lpstr>Creating BeanFactory</vt:lpstr>
      <vt:lpstr>ApplicationContext</vt:lpstr>
      <vt:lpstr>ApplicationContext (Cont..)</vt:lpstr>
      <vt:lpstr>Creating ApplicationContext</vt:lpstr>
      <vt:lpstr>Dependencies required</vt:lpstr>
      <vt:lpstr>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Theegala,Pradeepkumar</dc:creator>
  <cp:lastModifiedBy>Theegala,Pradeepkumar</cp:lastModifiedBy>
  <cp:revision>33</cp:revision>
  <dcterms:created xsi:type="dcterms:W3CDTF">2020-02-10T02:57:50Z</dcterms:created>
  <dcterms:modified xsi:type="dcterms:W3CDTF">2020-03-24T04:43:18Z</dcterms:modified>
</cp:coreProperties>
</file>