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640A4-3531-0A5F-E5FD-4C051D6C4286}" v="32" dt="2024-08-31T07:29:19.7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76299" y="990600"/>
            <a:ext cx="1743075" cy="1333500"/>
            <a:chOff x="241299" y="355600"/>
            <a:chExt cx="1743075" cy="1333500"/>
          </a:xfrm>
        </p:grpSpPr>
        <p:sp>
          <p:nvSpPr>
            <p:cNvPr id="16" name="object 3"/>
            <p:cNvSpPr/>
            <p:nvPr/>
          </p:nvSpPr>
          <p:spPr>
            <a:xfrm>
              <a:off x="241299" y="631825"/>
              <a:ext cx="1228725" cy="10572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100000"/>
                </a:lnSpc>
                <a:spcBef>
                  <a:spcPct val="0"/>
                </a:spcBef>
                <a:spcAft>
                  <a:spcPct val="0"/>
                </a:spcAft>
              </a:pPr>
              <a:r>
                <a:rPr baseline="0">
                  <a:latin typeface="inherit"/>
                </a:rPr>
                <a:t>&amp;nbsp;</a:t>
              </a:r>
            </a:p>
          </p:txBody>
        </p:sp>
        <p:sp>
          <p:nvSpPr>
            <p:cNvPr id="17" name="object 4"/>
            <p:cNvSpPr/>
            <p:nvPr/>
          </p:nvSpPr>
          <p:spPr>
            <a:xfrm>
              <a:off x="1336674" y="355600"/>
              <a:ext cx="647700" cy="561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100000"/>
                </a:lnSpc>
                <a:spcBef>
                  <a:spcPct val="0"/>
                </a:spcBef>
                <a:spcAft>
                  <a:spcPct val="0"/>
                </a:spcAft>
              </a:pPr>
              <a:r>
                <a:rPr baseline="0">
                  <a:latin typeface="inherit"/>
                </a:rPr>
                <a:t>&amp;nbsp;</a:t>
              </a:r>
            </a:p>
          </p:txBody>
        </p:sp>
      </p:grpSp>
      <p:sp>
        <p:nvSpPr>
          <p:cNvPr id="18" name="object 5"/>
          <p:cNvSpPr/>
          <p:nvPr/>
        </p:nvSpPr>
        <p:spPr>
          <a:xfrm>
            <a:off x="3752850" y="1190625"/>
            <a:ext cx="1666875" cy="1438275"/>
          </a:xfrm>
          <a:solidFill>
            <a:srgbClr val="42D0A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100000"/>
              </a:lnSpc>
              <a:spcBef>
                <a:spcPct val="0"/>
              </a:spcBef>
              <a:spcAft>
                <a:spcPct val="0"/>
              </a:spcAft>
            </a:pPr>
            <a:r>
              <a:rPr baseline="0">
                <a:latin typeface="inherit"/>
              </a:rPr>
              <a:t>&amp;nbsp;</a:t>
            </a:r>
          </a:p>
        </p:txBody>
      </p:sp>
      <p:sp>
        <p:nvSpPr>
          <p:cNvPr id="19" name="object 6"/>
          <p:cNvSpPr/>
          <p:nvPr/>
        </p:nvSpPr>
        <p:spPr>
          <a:xfrm>
            <a:off x="3800475" y="5229225"/>
            <a:ext cx="723900" cy="619125"/>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100000"/>
              </a:lnSpc>
              <a:spcBef>
                <a:spcPct val="0"/>
              </a:spcBef>
              <a:spcAft>
                <a:spcPct val="0"/>
              </a:spcAft>
            </a:pPr>
            <a:r>
              <a:rPr baseline="0">
                <a:latin typeface="inherit"/>
              </a:rPr>
              <a:t>&amp;nbsp;</a:t>
            </a:r>
          </a:p>
        </p:txBody>
      </p:sp>
      <p:sp>
        <p:nvSpPr>
          <p:cNvPr id="20" name="Holder 2"/>
          <p:cNvSpPr>
            <a:spLocks noGrp="1"/>
          </p:cNvSpPr>
          <p:nvPr>
            <p:ph type="ctrTitle"/>
          </p:nvPr>
        </p:nvSpPr>
        <p:spPr>
          <a:xfrm>
            <a:off x="-838200" y="19665"/>
            <a:ext cx="9991724" cy="443230"/>
          </a:xfrm>
          <a:prstGeom prst="rect">
            <a:avLst/>
          </a:prstGeom>
          <a:noFill/>
        </p:spPr>
        <p:txBody>
          <a:bodyPr wrap="square" lIns="0" tIns="16510" rIns="0" bIns="0" anchor="t">
            <a:spAutoFit/>
          </a:bodyPr>
          <a:lstStyle>
            <a:lvl1pPr>
              <a:defRPr sz="3200" b="0" i="0">
                <a:solidFill>
                  <a:schemeClr val="tx1"/>
                </a:solidFill>
                <a:latin typeface="Trebuchet MS"/>
                <a:cs typeface="Trebuchet MS"/>
              </a:defRPr>
            </a:lvl1pPr>
          </a:lstStyle>
          <a:p>
            <a:pPr marL="3213735" marR="0" indent="0" algn="l">
              <a:lnSpc>
                <a:spcPct val="100000"/>
              </a:lnSpc>
              <a:spcBef>
                <a:spcPts val="130"/>
              </a:spcBef>
              <a:spcAft>
                <a:spcPct val="0"/>
              </a:spcAft>
            </a:pPr>
            <a:r>
              <a:rPr sz="2800" b="1" spc="0" baseline="0">
                <a:solidFill>
                  <a:srgbClr val="0F0F0F"/>
                </a:solidFill>
                <a:latin typeface="&quot;Times New Roman&quot;"/>
              </a:rPr>
              <a:t>Employee Turnover Analysis using Excel</a:t>
            </a:r>
          </a:p>
        </p:txBody>
      </p:sp>
      <p:pic>
        <p:nvPicPr>
          <p:cNvPr id="21" name="object 9"/>
          <p:cNvPicPr/>
          <p:nvPr/>
        </p:nvPicPr>
        <p:blipFill>
          <a:blip r:embed="rId3"/>
          <a:stretch>
            <a:fillRect/>
          </a:stretch>
        </p:blipFill>
        <p:spPr>
          <a:xfrm>
            <a:off x="676275" y="6467475"/>
            <a:ext cx="2143125" cy="200025"/>
          </a:xfrm>
          <a:prstGeom prst="rect">
            <a:avLst/>
          </a:prstGeom>
        </p:spPr>
      </p:pic>
      <p:sp>
        <p:nvSpPr>
          <p:cNvPr id="22" name="Holder 6"/>
          <p:cNvSpPr>
            <a:spLocks noGrp="1"/>
          </p:cNvSpPr>
          <p:nvPr>
            <p:ph type="sldNum" sz="quarter" idx="7"/>
          </p:nvPr>
        </p:nvSpPr>
        <p:spPr>
          <a:xfrm>
            <a:off x="11353418" y="6473337"/>
            <a:ext cx="151129" cy="174625"/>
          </a:xfrm>
          <a:noFill/>
        </p:spPr>
        <p:txBody>
          <a:bodyPr wrap="square" lIns="0" tIns="6985" rIns="0" bIns="0" anchor="t"/>
          <a:lstStyle>
            <a:lvl1pPr>
              <a:defRPr sz="1100" b="0" i="0">
                <a:solidFill>
                  <a:srgbClr val="2D936B"/>
                </a:solidFill>
                <a:latin typeface="Trebuchet MS"/>
                <a:cs typeface="Trebuchet MS"/>
              </a:defRPr>
            </a:lvl1pPr>
          </a:lstStyle>
          <a:p>
            <a:pPr marL="38100" marR="0" indent="0" algn="l">
              <a:lnSpc>
                <a:spcPct val="100000"/>
              </a:lnSpc>
              <a:spcBef>
                <a:spcPts val="55"/>
              </a:spcBef>
              <a:spcAft>
                <a:spcPct val="0"/>
              </a:spcAft>
            </a:pPr>
            <a:r>
              <a:rPr sz="1100" spc="10" baseline="0">
                <a:solidFill>
                  <a:srgbClr val="2D936B"/>
                </a:solidFill>
                <a:latin typeface="&quot;Trebuchet MS&quot;"/>
              </a:rPr>
              <a:t>1</a:t>
            </a:r>
          </a:p>
        </p:txBody>
      </p:sp>
      <p:sp>
        <p:nvSpPr>
          <p:cNvPr id="23" name="TextBox 13"/>
          <p:cNvSpPr/>
          <p:nvPr/>
        </p:nvSpPr>
        <p:spPr>
          <a:xfrm>
            <a:off x="2554542" y="3314150"/>
            <a:ext cx="8610600" cy="1938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400" u="sng" spc="0" baseline="0">
                <a:solidFill>
                  <a:srgbClr val="000000"/>
                </a:solidFill>
                <a:latin typeface="Calibri"/>
              </a:rPr>
              <a:t>STUDENT NAME:</a:t>
            </a:r>
            <a:r>
              <a:rPr sz="2400" spc="0" baseline="0">
                <a:solidFill>
                  <a:srgbClr val="000000"/>
                </a:solidFill>
                <a:latin typeface="Calibri"/>
              </a:rPr>
              <a:t> SAISURYA R</a:t>
            </a:r>
          </a:p>
          <a:p>
            <a:pPr marL="0" marR="0" indent="0" algn="l">
              <a:lnSpc>
                <a:spcPct val="100000"/>
              </a:lnSpc>
              <a:spcBef>
                <a:spcPct val="0"/>
              </a:spcBef>
              <a:spcAft>
                <a:spcPct val="0"/>
              </a:spcAft>
            </a:pPr>
            <a:r>
              <a:rPr sz="2400" u="sng" spc="0" baseline="0">
                <a:solidFill>
                  <a:srgbClr val="000000"/>
                </a:solidFill>
                <a:latin typeface="Calibri"/>
              </a:rPr>
              <a:t>REGISTER NO:</a:t>
            </a:r>
            <a:r>
              <a:rPr sz="2400" spc="0" baseline="0">
                <a:solidFill>
                  <a:srgbClr val="000000"/>
                </a:solidFill>
                <a:latin typeface="Calibri"/>
              </a:rPr>
              <a:t> 312206460</a:t>
            </a:r>
          </a:p>
          <a:p>
            <a:pPr marL="0" marR="0" indent="0" algn="l">
              <a:lnSpc>
                <a:spcPct val="100000"/>
              </a:lnSpc>
              <a:spcBef>
                <a:spcPct val="0"/>
              </a:spcBef>
              <a:spcAft>
                <a:spcPct val="0"/>
              </a:spcAft>
            </a:pPr>
            <a:r>
              <a:rPr sz="2400" u="sng" spc="0" baseline="0">
                <a:solidFill>
                  <a:srgbClr val="000000"/>
                </a:solidFill>
                <a:latin typeface="Calibri"/>
              </a:rPr>
              <a:t>DEPARTMENT:</a:t>
            </a:r>
            <a:r>
              <a:rPr sz="2400" spc="0" baseline="0">
                <a:solidFill>
                  <a:srgbClr val="000000"/>
                </a:solidFill>
                <a:latin typeface="Calibri"/>
              </a:rPr>
              <a:t> B.COM (GENERAL)</a:t>
            </a:r>
          </a:p>
          <a:p>
            <a:pPr marL="0" marR="0" indent="0" algn="l">
              <a:lnSpc>
                <a:spcPct val="100000"/>
              </a:lnSpc>
              <a:spcBef>
                <a:spcPct val="0"/>
              </a:spcBef>
              <a:spcAft>
                <a:spcPct val="0"/>
              </a:spcAft>
            </a:pPr>
            <a:r>
              <a:rPr sz="2400" u="sng" spc="0" baseline="0">
                <a:solidFill>
                  <a:srgbClr val="000000"/>
                </a:solidFill>
                <a:latin typeface="Calibri"/>
              </a:rPr>
              <a:t>COLLEGE:</a:t>
            </a:r>
            <a:r>
              <a:rPr sz="2400" spc="0" baseline="0">
                <a:solidFill>
                  <a:srgbClr val="000000"/>
                </a:solidFill>
                <a:latin typeface="Calibri"/>
              </a:rPr>
              <a:t> A.M.JAIN COLLEGE, CHENNAI.</a:t>
            </a:r>
          </a:p>
          <a:p>
            <a:pPr marL="0" marR="0" indent="0" algn="l">
              <a:lnSpc>
                <a:spcPct val="100000"/>
              </a:lnSpc>
              <a:spcBef>
                <a:spcPct val="0"/>
              </a:spcBef>
              <a:spcAft>
                <a:spcPct val="0"/>
              </a:spcAft>
            </a:pPr>
            <a:endParaRPr sz="2400" spc="0" baseline="0">
              <a:solidFill>
                <a:srgbClr val="000000"/>
              </a:solidFill>
              <a:latin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a:t>Data Collection:</a:t>
            </a:r>
          </a:p>
          <a:p>
            <a:r>
              <a:rPr lang="en-IN" sz="2800"/>
              <a:t>“Kaggle= Employee Turnover Analysis.</a:t>
            </a:r>
          </a:p>
          <a:p>
            <a:endParaRPr lang="en-IN" sz="2800"/>
          </a:p>
          <a:p>
            <a:r>
              <a:rPr lang="en-IN" sz="2800"/>
              <a:t>Features Collection:</a:t>
            </a:r>
          </a:p>
          <a:p>
            <a:pPr marL="342900" indent="-342900">
              <a:buFont typeface="+mj-lt"/>
              <a:buAutoNum type="alphaLcPeriod"/>
            </a:pPr>
            <a:endParaRPr lang="en-IN" sz="2800"/>
          </a:p>
          <a:p>
            <a:pPr marL="342900" indent="-342900">
              <a:buFont typeface="+mj-lt"/>
              <a:buAutoNum type="alphaLcPeriod"/>
            </a:pPr>
            <a:r>
              <a:rPr lang="en-IN" sz="2800"/>
              <a:t>Performance Score = Numerical Value</a:t>
            </a:r>
          </a:p>
          <a:p>
            <a:pPr marL="342900" indent="-342900">
              <a:buFont typeface="+mj-lt"/>
              <a:buAutoNum type="alphaLcPeriod"/>
            </a:pPr>
            <a:r>
              <a:rPr lang="en-IN" sz="2800"/>
              <a:t>Gender Code</a:t>
            </a:r>
          </a:p>
          <a:p>
            <a:pPr marL="342900" indent="-342900">
              <a:buFont typeface="+mj-lt"/>
              <a:buAutoNum type="alphaLcPeriod"/>
            </a:pPr>
            <a:r>
              <a:rPr lang="en-IN" sz="2800"/>
              <a:t>Employee Type </a:t>
            </a:r>
          </a:p>
          <a:p>
            <a:pPr marL="342900" indent="-342900">
              <a:buFont typeface="+mj-lt"/>
              <a:buAutoNum type="alphaLcPeriod"/>
            </a:pPr>
            <a:r>
              <a:rPr lang="en-IN" sz="2800"/>
              <a:t>Department Type</a:t>
            </a:r>
          </a:p>
          <a:p>
            <a:pPr marL="342900" indent="-342900">
              <a:buFont typeface="+mj-lt"/>
              <a:buAutoNum type="alphaLcPeriod"/>
            </a:pPr>
            <a:r>
              <a:rPr lang="en-IN" sz="2800"/>
              <a:t>Start Date</a:t>
            </a:r>
          </a:p>
          <a:p>
            <a:pPr marL="342900" indent="-342900">
              <a:buFont typeface="+mj-lt"/>
              <a:buAutoNum type="alphaLcPeriod"/>
            </a:pPr>
            <a:r>
              <a:rPr lang="en-IN" sz="2800"/>
              <a:t>Quarters</a:t>
            </a:r>
          </a:p>
          <a:p>
            <a:pPr marL="342900" indent="-342900">
              <a:buFont typeface="+mj-lt"/>
              <a:buAutoNum type="alphaLcPeriod"/>
            </a:pPr>
            <a:r>
              <a:rPr lang="en-IN" sz="2800"/>
              <a:t>End Date</a:t>
            </a:r>
          </a:p>
          <a:p>
            <a:pPr marL="342900" indent="-342900">
              <a:buFont typeface="+mj-lt"/>
              <a:buAutoNum type="alphaLcPeriod"/>
            </a:pPr>
            <a:r>
              <a:rPr lang="en-IN" sz="2800"/>
              <a:t>Year</a:t>
            </a:r>
          </a:p>
          <a:p>
            <a:pPr marL="342900" indent="-342900">
              <a:buFont typeface="+mj-lt"/>
              <a:buAutoNum type="alphaLcPeriod"/>
            </a:pP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wrap="square" lIns="0" tIns="0" rIns="0" bIns="0" anchor="t">
            <a:spAutoFit/>
          </a:bodyPr>
          <a:lstStyle/>
          <a:p>
            <a:r>
              <a:rPr lang="en-US" sz="4000" dirty="0">
                <a:latin typeface="Times New Roman"/>
                <a:cs typeface="Times New Roman"/>
              </a:rPr>
              <a:t>CONCLUSION</a:t>
            </a:r>
            <a:r>
              <a:rPr lang="en-US" dirty="0">
                <a:latin typeface="Times New Roman"/>
                <a:cs typeface="Times New Roman"/>
              </a:rPr>
              <a:t>:</a:t>
            </a:r>
            <a:endParaRPr lang="en-US" dirty="0"/>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a:t>The bar graph reveals significant insights into the distribution of performance scores across various departments, employee types, and over different years</a:t>
            </a:r>
          </a:p>
          <a:p>
            <a:pPr>
              <a:buFont typeface="+mj-lt"/>
              <a:buAutoNum type="arabicPeriod"/>
            </a:pPr>
            <a:endParaRPr lang="en-GB" b="1"/>
          </a:p>
          <a:p>
            <a:pPr>
              <a:buFont typeface="+mj-lt"/>
              <a:buAutoNum type="arabicPeriod"/>
            </a:pPr>
            <a:r>
              <a:rPr lang="en-GB" b="1"/>
              <a:t>High Concentration in Production and IT/IS Departments:</a:t>
            </a:r>
            <a:endParaRPr lang="en-GB"/>
          </a:p>
          <a:p>
            <a:pPr marL="742950" lvl="1" indent="-285750">
              <a:buFont typeface="+mj-lt"/>
              <a:buAutoNum type="arabicPeriod"/>
            </a:pPr>
            <a:r>
              <a:rPr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a:t>Limited Performance Scores for Contract and Part-Time Employees:</a:t>
            </a:r>
            <a:endParaRPr lang="en-GB"/>
          </a:p>
          <a:p>
            <a:pPr marL="742950" lvl="1" indent="-285750">
              <a:buFont typeface="+mj-lt"/>
              <a:buAutoNum type="arabicPeriod"/>
            </a:pPr>
            <a:r>
              <a:rPr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a:t>Stable Performance Scores Over Time:</a:t>
            </a:r>
            <a:endParaRPr lang="en-GB"/>
          </a:p>
          <a:p>
            <a:pPr marL="742950" lvl="1" indent="-285750">
              <a:buFont typeface="+mj-lt"/>
              <a:buAutoNum type="arabicPeriod"/>
            </a:pPr>
            <a:r>
              <a:rPr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a:p>
        </p:txBody>
      </p:sp>
    </p:spTree>
    <p:extLst>
      <p:ext uri="{BB962C8B-B14F-4D97-AF65-F5344CB8AC3E}">
        <p14:creationId xmlns:p14="http://schemas.microsoft.com/office/powerpoint/2010/main" val="29864422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a:stretch>
              <a:fillRect/>
            </a:stretch>
          </p:blipFill>
          <p:spPr>
            <a:xfrm>
              <a:off x="676275" y="6467475"/>
              <a:ext cx="2143125" cy="200025"/>
            </a:xfrm>
            <a:prstGeom prst="rect">
              <a:avLst/>
            </a:prstGeom>
          </p:spPr>
        </p:pic>
        <p:pic>
          <p:nvPicPr>
            <p:cNvPr id="20" name="object 20"/>
            <p:cNvPicPr/>
            <p:nvPr/>
          </p:nvPicPr>
          <p:blipFill>
            <a:blip r:embed="rId3"/>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a:stretch>
              <a:fillRect/>
            </a:stretch>
          </p:blipFill>
          <p:spPr>
            <a:xfrm>
              <a:off x="466725" y="6410325"/>
              <a:ext cx="3705225" cy="295275"/>
            </a:xfrm>
            <a:prstGeom prst="rect">
              <a:avLst/>
            </a:prstGeom>
          </p:spPr>
        </p:pic>
        <p:pic>
          <p:nvPicPr>
            <p:cNvPr id="20" name="object 20"/>
            <p:cNvPicPr/>
            <p:nvPr/>
          </p:nvPicPr>
          <p:blipFill>
            <a:blip r:embed="rId4"/>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9" name="TextBox 8">
            <a:extLst>
              <a:ext uri="{FF2B5EF4-FFF2-40B4-BE49-F238E27FC236}">
                <a16:creationId xmlns:a16="http://schemas.microsoft.com/office/drawing/2014/main" id="{168BEDD5-5256-4D62-A704-1B41B04B39DB}"/>
              </a:ext>
            </a:extLst>
          </p:cNvPr>
          <p:cNvSpPr txBox="1"/>
          <p:nvPr/>
        </p:nvSpPr>
        <p:spPr>
          <a:xfrm>
            <a:off x="259915" y="2186053"/>
            <a:ext cx="7905750" cy="3816429"/>
          </a:xfrm>
          <a:prstGeom prst="rect">
            <a:avLst/>
          </a:prstGeom>
          <a:noFill/>
        </p:spPr>
        <p:txBody>
          <a:bodyPr wrap="square" rtlCol="0">
            <a:spAutoFit/>
          </a:bodyPr>
          <a:lstStyle/>
          <a:p>
            <a:r>
              <a:rPr lang="en-GB" sz="2800"/>
              <a:t> To understand and Mitigate Employee Turnover</a:t>
            </a:r>
          </a:p>
          <a:p>
            <a:endParaRPr lang="en-GB" sz="2800"/>
          </a:p>
          <a:p>
            <a:r>
              <a:rPr lang="en-GB" sz="2800"/>
              <a:t>The analyse the distribution of performance scores across different departments categorized by employee type (Contract, Start date, Quarters, End date) over multiple years. The performance scores are segmented by gender, employee type and department.</a:t>
            </a:r>
          </a:p>
          <a:p>
            <a:endParaRPr lang="en-GB"/>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667011" y="2133600"/>
            <a:ext cx="8248389" cy="3046988"/>
          </a:xfrm>
          <a:prstGeom prst="rect">
            <a:avLst/>
          </a:prstGeom>
          <a:noFill/>
        </p:spPr>
        <p:txBody>
          <a:bodyPr wrap="square" rtlCol="0">
            <a:spAutoFit/>
          </a:bodyPr>
          <a:lstStyle/>
          <a:p>
            <a:pPr algn="l"/>
            <a:r>
              <a:rPr lang="en-GB" sz="2400" b="0" i="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lIns="91440" tIns="45720" rIns="91440" bIns="45720" rtlCol="0" anchor="t">
            <a:spAutoFit/>
          </a:bodyPr>
          <a:lstStyle/>
          <a:p>
            <a:r>
              <a:rPr lang="en-GB" sz="2800" u="sng"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lIns="91440" tIns="45720" rIns="91440" bIns="45720" rtlCol="0" anchor="t">
            <a:spAutoFit/>
          </a:bodyPr>
          <a:lstStyle/>
          <a:p>
            <a:endParaRPr lang="en-GB" sz="1800" spc="10"/>
          </a:p>
          <a:p>
            <a:r>
              <a:rPr lang="en-GB" sz="2000" u="sng" spc="10" dirty="0"/>
              <a:t>O</a:t>
            </a:r>
            <a:r>
              <a:rPr lang="en-GB" sz="2000" u="sng" spc="25" dirty="0"/>
              <a:t>U</a:t>
            </a:r>
            <a:r>
              <a:rPr lang="en-GB" sz="2000" u="sng" dirty="0"/>
              <a:t>R</a:t>
            </a:r>
            <a:r>
              <a:rPr lang="en-GB" sz="2000" u="sng" spc="5" dirty="0"/>
              <a:t> </a:t>
            </a:r>
            <a:r>
              <a:rPr lang="en-GB" sz="2000" u="sng" spc="25" dirty="0"/>
              <a:t>S</a:t>
            </a:r>
            <a:r>
              <a:rPr lang="en-GB" sz="2000" u="sng" spc="10" dirty="0"/>
              <a:t>O</a:t>
            </a:r>
            <a:r>
              <a:rPr lang="en-GB" sz="2000" u="sng" spc="25" dirty="0"/>
              <a:t>LU</a:t>
            </a:r>
            <a:r>
              <a:rPr lang="en-GB" sz="2000" u="sng" spc="-35" dirty="0"/>
              <a:t>T</a:t>
            </a:r>
            <a:r>
              <a:rPr lang="en-GB" sz="2000" u="sng" spc="-30" dirty="0"/>
              <a:t>I</a:t>
            </a:r>
            <a:r>
              <a:rPr lang="en-GB" sz="2000" u="sng" spc="10" dirty="0"/>
              <a:t>O</a:t>
            </a:r>
            <a:r>
              <a:rPr lang="en-GB" sz="2000" u="sng" dirty="0"/>
              <a:t>N</a:t>
            </a:r>
            <a:r>
              <a:rPr lang="en-GB" sz="2000" u="sng" spc="-345" dirty="0"/>
              <a:t> </a:t>
            </a:r>
            <a:r>
              <a:rPr lang="en-GB" sz="2000" u="sng" spc="-35" dirty="0"/>
              <a:t>A</a:t>
            </a:r>
            <a:r>
              <a:rPr lang="en-GB" sz="2000" u="sng" spc="-5" dirty="0"/>
              <a:t>N</a:t>
            </a:r>
            <a:r>
              <a:rPr lang="en-GB" sz="2000" u="sng" dirty="0"/>
              <a:t>D</a:t>
            </a:r>
            <a:r>
              <a:rPr lang="en-GB" sz="2000" u="sng" spc="35" dirty="0"/>
              <a:t> </a:t>
            </a:r>
            <a:r>
              <a:rPr lang="en-GB" sz="2000" u="sng" spc="-30" dirty="0"/>
              <a:t>I</a:t>
            </a:r>
            <a:r>
              <a:rPr lang="en-GB" sz="2000" u="sng" spc="-35" dirty="0"/>
              <a:t>T</a:t>
            </a:r>
            <a:r>
              <a:rPr lang="en-GB" sz="2000" u="sng" dirty="0"/>
              <a:t>S</a:t>
            </a:r>
            <a:r>
              <a:rPr lang="en-GB" sz="2000" u="sng" spc="60" dirty="0"/>
              <a:t> </a:t>
            </a:r>
            <a:r>
              <a:rPr lang="en-GB" sz="2000" u="sng" spc="-295" dirty="0"/>
              <a:t>V </a:t>
            </a:r>
            <a:r>
              <a:rPr lang="en-GB" sz="2000" u="sng" spc="-35" dirty="0"/>
              <a:t>A</a:t>
            </a:r>
            <a:r>
              <a:rPr lang="en-GB" sz="2000" u="sng" spc="25" dirty="0"/>
              <a:t>LU</a:t>
            </a:r>
            <a:r>
              <a:rPr lang="en-GB" sz="2000" u="sng" dirty="0"/>
              <a:t>E</a:t>
            </a:r>
            <a:r>
              <a:rPr lang="en-GB" sz="2000" u="sng" spc="-65" dirty="0"/>
              <a:t> </a:t>
            </a:r>
            <a:r>
              <a:rPr lang="en-GB" sz="2000" u="sng" spc="-15" dirty="0"/>
              <a:t>P</a:t>
            </a:r>
            <a:r>
              <a:rPr lang="en-GB" sz="2000" u="sng" spc="-30" dirty="0"/>
              <a:t>R</a:t>
            </a:r>
            <a:r>
              <a:rPr lang="en-GB" sz="2000" u="sng" spc="10" dirty="0"/>
              <a:t>O</a:t>
            </a:r>
            <a:r>
              <a:rPr lang="en-GB" sz="2000" u="sng" spc="-15" dirty="0"/>
              <a:t>P</a:t>
            </a:r>
            <a:r>
              <a:rPr lang="en-GB" sz="2000" u="sng" spc="10" dirty="0"/>
              <a:t>O</a:t>
            </a:r>
            <a:r>
              <a:rPr lang="en-GB" sz="2000" u="sng" spc="25" dirty="0"/>
              <a:t>S</a:t>
            </a:r>
            <a:r>
              <a:rPr lang="en-GB" sz="2000" u="sng" spc="-30" dirty="0"/>
              <a:t>I</a:t>
            </a:r>
            <a:r>
              <a:rPr lang="en-GB" sz="2000" u="sng" spc="-35" dirty="0"/>
              <a:t>T</a:t>
            </a:r>
            <a:r>
              <a:rPr lang="en-GB" sz="2000" u="sng" spc="-30" dirty="0"/>
              <a:t>I</a:t>
            </a:r>
            <a:r>
              <a:rPr lang="en-GB" sz="2000" u="sng" spc="10" dirty="0"/>
              <a:t>O</a:t>
            </a:r>
            <a:r>
              <a:rPr lang="en-GB" sz="2000" u="sng"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a:t>Employees:</a:t>
            </a:r>
          </a:p>
          <a:p>
            <a:endParaRPr lang="en-IN"/>
          </a:p>
          <a:p>
            <a:pPr marL="285750" indent="-285750">
              <a:buFont typeface="Wingdings" panose="05000000000000000000" pitchFamily="2" charset="2"/>
              <a:buChar char="ü"/>
            </a:pPr>
            <a:r>
              <a:rPr lang="en-IN"/>
              <a:t>Employee ID</a:t>
            </a:r>
          </a:p>
          <a:p>
            <a:pPr marL="285750" indent="-285750">
              <a:buFont typeface="Wingdings" panose="05000000000000000000" pitchFamily="2" charset="2"/>
              <a:buChar char="ü"/>
            </a:pPr>
            <a:r>
              <a:rPr lang="en-IN"/>
              <a:t>Gender Code</a:t>
            </a:r>
          </a:p>
          <a:p>
            <a:pPr marL="285750" indent="-285750">
              <a:buFont typeface="Wingdings" panose="05000000000000000000" pitchFamily="2" charset="2"/>
              <a:buChar char="ü"/>
            </a:pPr>
            <a:r>
              <a:rPr lang="en-IN"/>
              <a:t>Employee type</a:t>
            </a:r>
          </a:p>
          <a:p>
            <a:endParaRPr lang="en-IN"/>
          </a:p>
          <a:p>
            <a:pPr marL="285750" indent="-285750">
              <a:buFont typeface="Arial" panose="020B0604020202020204" pitchFamily="34" charset="0"/>
              <a:buChar char="•"/>
            </a:pPr>
            <a:r>
              <a:rPr lang="en-IN"/>
              <a:t>Departments:</a:t>
            </a:r>
          </a:p>
          <a:p>
            <a:endParaRPr lang="en-IN"/>
          </a:p>
          <a:p>
            <a:pPr marL="285750" indent="-285750">
              <a:buFont typeface="Wingdings" panose="05000000000000000000" pitchFamily="2" charset="2"/>
              <a:buChar char="ü"/>
            </a:pPr>
            <a:r>
              <a:rPr lang="en-IN"/>
              <a:t>Department ID</a:t>
            </a:r>
          </a:p>
          <a:p>
            <a:pPr marL="285750" indent="-285750">
              <a:buFont typeface="Wingdings" panose="05000000000000000000" pitchFamily="2" charset="2"/>
              <a:buChar char="ü"/>
            </a:pPr>
            <a:r>
              <a:rPr lang="en-IN"/>
              <a:t>Department Name</a:t>
            </a:r>
          </a:p>
          <a:p>
            <a:pPr marL="285750" indent="-285750">
              <a:buFont typeface="Arial" panose="020B0604020202020204" pitchFamily="34" charset="0"/>
              <a:buChar char="•"/>
            </a:pPr>
            <a:r>
              <a:rPr lang="en-IN"/>
              <a:t>Performance Score:</a:t>
            </a:r>
          </a:p>
          <a:p>
            <a:pPr marL="285750" indent="-285750">
              <a:buFont typeface="Wingdings" panose="05000000000000000000" pitchFamily="2" charset="2"/>
              <a:buChar char="ü"/>
            </a:pPr>
            <a:r>
              <a:rPr lang="en-IN"/>
              <a:t>Performance Score ID</a:t>
            </a:r>
          </a:p>
          <a:p>
            <a:pPr marL="285750" indent="-285750">
              <a:buFont typeface="Wingdings" panose="05000000000000000000" pitchFamily="2" charset="2"/>
              <a:buChar char="ü"/>
            </a:pPr>
            <a:r>
              <a:rPr lang="en-IN"/>
              <a:t>Score Date</a:t>
            </a:r>
          </a:p>
          <a:p>
            <a:pPr marL="285750" indent="-285750">
              <a:buFont typeface="Wingdings" panose="05000000000000000000" pitchFamily="2" charset="2"/>
              <a:buChar char="ü"/>
            </a:pPr>
            <a:r>
              <a:rPr lang="en-IN"/>
              <a:t>Year</a:t>
            </a:r>
          </a:p>
          <a:p>
            <a:pPr marL="285750" indent="-285750">
              <a:buFont typeface="Wingdings" panose="05000000000000000000" pitchFamily="2" charset="2"/>
              <a:buChar char="ü"/>
            </a:pPr>
            <a:endParaRPr lang="en-IN"/>
          </a:p>
          <a:p>
            <a:pPr marL="285750" indent="-285750">
              <a:buFont typeface="Arial" panose="020B0604020202020204" pitchFamily="34" charset="0"/>
              <a:buChar char="•"/>
            </a:pPr>
            <a:r>
              <a:rPr lang="en-IN"/>
              <a:t>Employees Details</a:t>
            </a:r>
          </a:p>
          <a:p>
            <a:pPr marL="285750" indent="-285750">
              <a:buFont typeface="Wingdings" panose="05000000000000000000" pitchFamily="2" charset="2"/>
              <a:buChar char="ü"/>
            </a:pPr>
            <a:endParaRPr lang="en-IN"/>
          </a:p>
          <a:p>
            <a:pPr marL="285750" indent="-285750">
              <a:buFont typeface="Wingdings" panose="05000000000000000000" pitchFamily="2" charset="2"/>
              <a:buChar char="ü"/>
            </a:pPr>
            <a:r>
              <a:rPr lang="en-IN"/>
              <a:t>Employee ID</a:t>
            </a:r>
          </a:p>
          <a:p>
            <a:pPr marL="285750" indent="-285750">
              <a:buFont typeface="Wingdings" panose="05000000000000000000" pitchFamily="2" charset="2"/>
              <a:buChar char="ü"/>
            </a:pPr>
            <a:r>
              <a:rPr lang="en-IN"/>
              <a:t>Start Date</a:t>
            </a:r>
          </a:p>
          <a:p>
            <a:pPr marL="285750" indent="-285750">
              <a:buFont typeface="Wingdings" panose="05000000000000000000" pitchFamily="2" charset="2"/>
              <a:buChar char="ü"/>
            </a:pPr>
            <a:r>
              <a:rPr lang="en-IN"/>
              <a:t>End Date</a:t>
            </a:r>
          </a:p>
          <a:p>
            <a:pPr marL="285750" indent="-285750">
              <a:buFont typeface="Wingdings" panose="05000000000000000000" pitchFamily="2" charset="2"/>
              <a:buChar char="ü"/>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Wingdings" panose="05000000000000000000" pitchFamily="2" charset="2"/>
              <a:buChar char="ü"/>
            </a:pPr>
            <a:endParaRPr lang="en-IN"/>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27206606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a:solidFill>
                  <a:srgbClr val="0D0D0D"/>
                </a:solidFill>
                <a:latin typeface="Times New Roman" panose="02020603050405020304" pitchFamily="18" charset="0"/>
                <a:cs typeface="Times New Roman" panose="02020603050405020304" pitchFamily="18" charset="0"/>
              </a:rPr>
              <a:t>=J2+K2+L2</a:t>
            </a:r>
          </a:p>
          <a:p>
            <a:pPr algn="l"/>
            <a:r>
              <a:rPr lang="en-GB" sz="2800">
                <a:solidFill>
                  <a:srgbClr val="0D0D0D"/>
                </a:solidFill>
                <a:latin typeface="Times New Roman" panose="02020603050405020304" pitchFamily="18" charset="0"/>
                <a:cs typeface="Times New Roman" panose="02020603050405020304" pitchFamily="18" charset="0"/>
              </a:rPr>
              <a:t> =F2-(G2+H2+I2)</a:t>
            </a:r>
          </a:p>
          <a:p>
            <a:pPr algn="l"/>
            <a:r>
              <a:rPr lang="en-GB" sz="2800" b="0" i="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5.4.0.189"/>
  <p:tag name="AS_RELEASE_DATE" val="2022.12.14"/>
  <p:tag name="AS_TITLE" val="Aspose.Slides for .NET5"/>
  <p:tag name="AS_VERSION" val="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Application>Microsoft Office PowerPoint</Application>
  <PresentationFormat>Widescreen</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Rishi Jha</cp:lastModifiedBy>
  <cp:revision>21</cp:revision>
  <dcterms:created xsi:type="dcterms:W3CDTF">2024-03-29T15:07:22Z</dcterms:created>
  <dcterms:modified xsi:type="dcterms:W3CDTF">2024-08-31T07:29:58Z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