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71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7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46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5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05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9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7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51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08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92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D6C2-5C4C-4FCA-93CF-F476CE5E9E8C}" type="datetimeFigureOut">
              <a:rPr lang="ru-RU" smtClean="0"/>
              <a:t>07.10.2017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9A641-9C4B-4EE7-9C84-D94D419B32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6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942797"/>
            <a:ext cx="7200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 smtClean="0"/>
              <a:t>В сульфатную группу катионов </a:t>
            </a:r>
            <a:r>
              <a:rPr lang="ru-RU" sz="2600" u="sng" dirty="0" smtClean="0"/>
              <a:t>не входит:</a:t>
            </a:r>
          </a:p>
          <a:p>
            <a:r>
              <a:rPr lang="ru-RU" sz="2600" dirty="0" smtClean="0"/>
              <a:t>1) натрий;</a:t>
            </a:r>
          </a:p>
          <a:p>
            <a:r>
              <a:rPr lang="ru-RU" sz="2600" dirty="0" smtClean="0"/>
              <a:t>2) кальций;</a:t>
            </a:r>
          </a:p>
          <a:p>
            <a:r>
              <a:rPr lang="ru-RU" sz="2600" dirty="0" smtClean="0"/>
              <a:t>3) стронций;</a:t>
            </a:r>
          </a:p>
          <a:p>
            <a:r>
              <a:rPr lang="ru-RU" sz="2600" dirty="0" smtClean="0"/>
              <a:t>4) барий.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725097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42797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Какой из нижеперечисленных методов применяют для изолирования мешающих компонентов:</a:t>
            </a:r>
            <a:endParaRPr lang="ru-RU" u="sng" dirty="0" smtClean="0"/>
          </a:p>
          <a:p>
            <a:pPr algn="just"/>
            <a:r>
              <a:rPr lang="ru-RU" dirty="0" smtClean="0"/>
              <a:t>1) Метод маскирования;</a:t>
            </a:r>
            <a:endParaRPr lang="ru-RU" dirty="0" smtClean="0"/>
          </a:p>
          <a:p>
            <a:pPr algn="just"/>
            <a:r>
              <a:rPr lang="ru-RU" dirty="0" smtClean="0"/>
              <a:t>2) </a:t>
            </a:r>
            <a:r>
              <a:rPr lang="ru-RU" dirty="0" smtClean="0"/>
              <a:t>Метод </a:t>
            </a:r>
            <a:r>
              <a:rPr lang="ru-RU" dirty="0" smtClean="0"/>
              <a:t>растирания;</a:t>
            </a:r>
            <a:endParaRPr lang="ru-RU" dirty="0" smtClean="0"/>
          </a:p>
          <a:p>
            <a:pPr algn="just"/>
            <a:r>
              <a:rPr lang="ru-RU" dirty="0" smtClean="0"/>
              <a:t>3</a:t>
            </a:r>
            <a:r>
              <a:rPr lang="ru-RU" dirty="0"/>
              <a:t>) </a:t>
            </a:r>
            <a:r>
              <a:rPr lang="ru-RU" dirty="0" smtClean="0"/>
              <a:t>Метод сжигания;</a:t>
            </a:r>
            <a:endParaRPr lang="ru-RU" dirty="0" smtClean="0"/>
          </a:p>
          <a:p>
            <a:pPr algn="just"/>
            <a:r>
              <a:rPr lang="ru-RU" dirty="0" smtClean="0"/>
              <a:t>4) </a:t>
            </a:r>
            <a:r>
              <a:rPr lang="ru-RU" dirty="0" smtClean="0"/>
              <a:t>Метод </a:t>
            </a:r>
            <a:r>
              <a:rPr lang="ru-RU" dirty="0"/>
              <a:t>Фишера.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92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942797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Качественный анализ – это: </a:t>
            </a:r>
            <a:endParaRPr lang="ru-RU" sz="2000" u="sng" dirty="0" smtClean="0"/>
          </a:p>
          <a:p>
            <a:r>
              <a:rPr lang="ru-RU" sz="2000" dirty="0" smtClean="0"/>
              <a:t>1) анализ, в результате которого полностью определяется состав вещества с заданной точностью;</a:t>
            </a:r>
          </a:p>
          <a:p>
            <a:r>
              <a:rPr lang="ru-RU" sz="2000" dirty="0" smtClean="0"/>
              <a:t>2) Идентификация компонентов, входящих в состав образца;</a:t>
            </a:r>
          </a:p>
          <a:p>
            <a:r>
              <a:rPr lang="ru-RU" sz="2000" dirty="0" smtClean="0"/>
              <a:t>3) Определение содержания веществ с минимальной погрешностью;</a:t>
            </a:r>
          </a:p>
          <a:p>
            <a:r>
              <a:rPr lang="ru-RU" sz="2000" dirty="0" smtClean="0"/>
              <a:t>4) Все вышеперечисленные варианты </a:t>
            </a:r>
            <a:r>
              <a:rPr lang="ru-RU" sz="2000" u="sng" dirty="0" smtClean="0"/>
              <a:t>верны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1972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942797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Качественный анализ – это: </a:t>
            </a:r>
            <a:endParaRPr lang="ru-RU" sz="2000" u="sng" dirty="0" smtClean="0"/>
          </a:p>
          <a:p>
            <a:r>
              <a:rPr lang="ru-RU" sz="2000" dirty="0" smtClean="0"/>
              <a:t>1) Реагент, способный с заданной смесью катионов и анионов выдавать аналитический сигнал;</a:t>
            </a:r>
          </a:p>
          <a:p>
            <a:r>
              <a:rPr lang="ru-RU" sz="2000" dirty="0" smtClean="0"/>
              <a:t>2) Реагент, который входит в определенную группу катионов и анионов;</a:t>
            </a:r>
          </a:p>
          <a:p>
            <a:r>
              <a:rPr lang="ru-RU" sz="2000" dirty="0" smtClean="0"/>
              <a:t>3) Реагент, который при взаимодействии с любым катионом или анионом определенной группы способствует возникновению одного и того же аналитического сигнала;</a:t>
            </a:r>
          </a:p>
          <a:p>
            <a:r>
              <a:rPr lang="ru-RU" sz="2000" dirty="0" smtClean="0"/>
              <a:t>4) Все вышеперечисленные варианты </a:t>
            </a:r>
            <a:r>
              <a:rPr lang="ru-RU" sz="2000" u="sng" dirty="0" smtClean="0"/>
              <a:t>неверны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895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942797"/>
            <a:ext cx="77048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Отличие химического анализа от физико-химического  заключается:</a:t>
            </a:r>
            <a:endParaRPr lang="ru-RU" sz="2000" u="sng" dirty="0" smtClean="0"/>
          </a:p>
          <a:p>
            <a:r>
              <a:rPr lang="ru-RU" sz="2000" dirty="0" smtClean="0"/>
              <a:t>1) В применении химических реагентов в химическом анализе;</a:t>
            </a:r>
          </a:p>
          <a:p>
            <a:r>
              <a:rPr lang="ru-RU" sz="2000" dirty="0" smtClean="0"/>
              <a:t>2) В способе регистрации аналитического сигнала;</a:t>
            </a:r>
          </a:p>
          <a:p>
            <a:r>
              <a:rPr lang="ru-RU" sz="2000" dirty="0" smtClean="0"/>
              <a:t>3) В отличии стадий пробоподготовки;</a:t>
            </a:r>
          </a:p>
          <a:p>
            <a:r>
              <a:rPr lang="ru-RU" sz="2000" dirty="0" smtClean="0"/>
              <a:t>4) В применении сложных конструкций приборов в физико-химическом анализе.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452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42797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Характерным сигналом для катионов </a:t>
            </a:r>
            <a:r>
              <a:rPr lang="en-US" dirty="0" smtClean="0"/>
              <a:t>Mg</a:t>
            </a:r>
            <a:r>
              <a:rPr lang="en-US" baseline="30000" dirty="0" smtClean="0"/>
              <a:t>2+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 Ca</a:t>
            </a:r>
            <a:r>
              <a:rPr lang="en-US" baseline="30000" dirty="0" smtClean="0"/>
              <a:t>2+</a:t>
            </a:r>
            <a:r>
              <a:rPr lang="en-US" dirty="0" smtClean="0"/>
              <a:t> </a:t>
            </a:r>
            <a:r>
              <a:rPr lang="ru-RU" dirty="0" smtClean="0"/>
              <a:t>является:</a:t>
            </a:r>
            <a:endParaRPr lang="ru-RU" u="sng" dirty="0" smtClean="0"/>
          </a:p>
          <a:p>
            <a:pPr algn="just"/>
            <a:r>
              <a:rPr lang="ru-RU" dirty="0" smtClean="0"/>
              <a:t>1) Выпадение белого осадка при взаимодействии с </a:t>
            </a:r>
            <a:r>
              <a:rPr lang="en-US" dirty="0" smtClean="0"/>
              <a:t>NaOH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2) Растворение осадка в избытке </a:t>
            </a:r>
            <a:r>
              <a:rPr lang="en-US" dirty="0" smtClean="0"/>
              <a:t>NaOH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3) Нерастворимость осадка в </a:t>
            </a:r>
            <a:r>
              <a:rPr lang="en-US" dirty="0" smtClean="0"/>
              <a:t>NaOH</a:t>
            </a:r>
            <a:r>
              <a:rPr lang="ru-RU" dirty="0" smtClean="0"/>
              <a:t> и </a:t>
            </a:r>
            <a:r>
              <a:rPr lang="en-US" dirty="0" smtClean="0"/>
              <a:t>NH</a:t>
            </a:r>
            <a:r>
              <a:rPr lang="ru-RU" baseline="-25000" dirty="0" smtClean="0"/>
              <a:t>4</a:t>
            </a:r>
            <a:r>
              <a:rPr lang="en-US" dirty="0" smtClean="0"/>
              <a:t>OH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4) Все вышеперечисленные варианты </a:t>
            </a:r>
            <a:r>
              <a:rPr lang="ru-RU" u="sng" dirty="0" smtClean="0"/>
              <a:t>неверны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12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42797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Характерным сигналом для катионов </a:t>
            </a:r>
            <a:r>
              <a:rPr lang="en-US" dirty="0" smtClean="0"/>
              <a:t>Al</a:t>
            </a:r>
            <a:r>
              <a:rPr lang="en-US" baseline="30000" dirty="0" smtClean="0"/>
              <a:t>3+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 Zn</a:t>
            </a:r>
            <a:r>
              <a:rPr lang="en-US" baseline="30000" dirty="0" smtClean="0"/>
              <a:t>2+</a:t>
            </a:r>
            <a:r>
              <a:rPr lang="en-US" dirty="0" smtClean="0"/>
              <a:t> </a:t>
            </a:r>
            <a:r>
              <a:rPr lang="ru-RU" dirty="0" smtClean="0"/>
              <a:t>является:</a:t>
            </a:r>
            <a:endParaRPr lang="ru-RU" u="sng" dirty="0" smtClean="0"/>
          </a:p>
          <a:p>
            <a:pPr algn="just"/>
            <a:r>
              <a:rPr lang="ru-RU" dirty="0" smtClean="0"/>
              <a:t>1) Выпадение белого осадка при взаимодействии с </a:t>
            </a:r>
            <a:r>
              <a:rPr lang="en-US" dirty="0" smtClean="0"/>
              <a:t>NaOH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2) Растворение осадка в избытке </a:t>
            </a:r>
            <a:r>
              <a:rPr lang="en-US" dirty="0" smtClean="0"/>
              <a:t>NaOH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3) Нерастворимость осадка в </a:t>
            </a:r>
            <a:r>
              <a:rPr lang="en-US" dirty="0" smtClean="0"/>
              <a:t>NaOH</a:t>
            </a:r>
            <a:r>
              <a:rPr lang="ru-RU" dirty="0" smtClean="0"/>
              <a:t> и </a:t>
            </a:r>
            <a:r>
              <a:rPr lang="en-US" dirty="0" smtClean="0"/>
              <a:t>NH</a:t>
            </a:r>
            <a:r>
              <a:rPr lang="ru-RU" baseline="-25000" dirty="0" smtClean="0"/>
              <a:t>4</a:t>
            </a:r>
            <a:r>
              <a:rPr lang="en-US" dirty="0" smtClean="0"/>
              <a:t>OH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4) Все вышеперечисленные варианты </a:t>
            </a:r>
            <a:r>
              <a:rPr lang="ru-RU" u="sng" dirty="0" smtClean="0"/>
              <a:t>неверны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8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42797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Групповым реагентом, в которую входят анионы </a:t>
            </a:r>
            <a:r>
              <a:rPr lang="en-US" dirty="0" smtClean="0"/>
              <a:t>Cl</a:t>
            </a:r>
            <a:r>
              <a:rPr lang="en-US" baseline="30000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</a:t>
            </a:r>
            <a:r>
              <a:rPr lang="en-US" baseline="30000" dirty="0" smtClean="0"/>
              <a:t>– </a:t>
            </a:r>
            <a:r>
              <a:rPr lang="ru-RU" dirty="0" smtClean="0"/>
              <a:t>является</a:t>
            </a:r>
            <a:r>
              <a:rPr lang="ru-RU" dirty="0" smtClean="0"/>
              <a:t>:</a:t>
            </a:r>
            <a:endParaRPr lang="ru-RU" u="sng" dirty="0" smtClean="0"/>
          </a:p>
          <a:p>
            <a:pPr algn="just"/>
            <a:r>
              <a:rPr lang="ru-RU" dirty="0" smtClean="0"/>
              <a:t>1) </a:t>
            </a:r>
            <a:r>
              <a:rPr lang="en-US" dirty="0" smtClean="0"/>
              <a:t>BaCl</a:t>
            </a:r>
            <a:r>
              <a:rPr lang="en-US" baseline="-25000" dirty="0" smtClean="0"/>
              <a:t>2</a:t>
            </a:r>
            <a:r>
              <a:rPr lang="ru-RU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2)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r>
              <a:rPr lang="ru-RU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3) </a:t>
            </a:r>
            <a:r>
              <a:rPr lang="en-US" dirty="0" smtClean="0"/>
              <a:t>AgNO</a:t>
            </a:r>
            <a:r>
              <a:rPr lang="en-US" baseline="-25000" dirty="0" smtClean="0"/>
              <a:t>3</a:t>
            </a:r>
            <a:r>
              <a:rPr lang="ru-RU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4) Все вышеперечисленные варианты </a:t>
            </a:r>
            <a:r>
              <a:rPr lang="ru-RU" u="sng" dirty="0" smtClean="0"/>
              <a:t>неверны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30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42797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Отклик аналитического сигнала на приращение концентрации </a:t>
            </a:r>
            <a:r>
              <a:rPr lang="ru-RU" dirty="0" err="1" smtClean="0"/>
              <a:t>определеяемого</a:t>
            </a:r>
            <a:r>
              <a:rPr lang="ru-RU" dirty="0" smtClean="0"/>
              <a:t> компонента называется:</a:t>
            </a:r>
            <a:endParaRPr lang="ru-RU" u="sng" dirty="0" smtClean="0"/>
          </a:p>
          <a:p>
            <a:pPr algn="just"/>
            <a:r>
              <a:rPr lang="ru-RU" dirty="0" smtClean="0"/>
              <a:t>1) селективностью;</a:t>
            </a:r>
            <a:endParaRPr lang="ru-RU" dirty="0" smtClean="0"/>
          </a:p>
          <a:p>
            <a:pPr algn="just"/>
            <a:r>
              <a:rPr lang="ru-RU" dirty="0" smtClean="0"/>
              <a:t>2) </a:t>
            </a:r>
            <a:r>
              <a:rPr lang="ru-RU" dirty="0" smtClean="0"/>
              <a:t>чувствительностью;</a:t>
            </a:r>
            <a:endParaRPr lang="ru-RU" dirty="0" smtClean="0"/>
          </a:p>
          <a:p>
            <a:pPr algn="just"/>
            <a:r>
              <a:rPr lang="ru-RU" dirty="0" smtClean="0"/>
              <a:t>3) </a:t>
            </a:r>
            <a:r>
              <a:rPr lang="ru-RU" dirty="0" err="1" smtClean="0"/>
              <a:t>идентифицируемостью</a:t>
            </a:r>
            <a:r>
              <a:rPr lang="ru-RU" dirty="0" smtClean="0"/>
              <a:t>;</a:t>
            </a:r>
            <a:endParaRPr lang="ru-RU" dirty="0" smtClean="0"/>
          </a:p>
          <a:p>
            <a:pPr algn="just"/>
            <a:r>
              <a:rPr lang="ru-RU" dirty="0" smtClean="0"/>
              <a:t>4) </a:t>
            </a:r>
            <a:r>
              <a:rPr lang="ru-RU" dirty="0" smtClean="0"/>
              <a:t>систематической погрешностью.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24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942797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Наблюдени</a:t>
            </a:r>
            <a:r>
              <a:rPr lang="ru-RU" dirty="0" smtClean="0"/>
              <a:t>е цвета пламени при внесении в него определяемого компонента называется</a:t>
            </a:r>
            <a:r>
              <a:rPr lang="ru-RU" dirty="0" smtClean="0"/>
              <a:t>:</a:t>
            </a:r>
            <a:endParaRPr lang="ru-RU" u="sng" dirty="0" smtClean="0"/>
          </a:p>
          <a:p>
            <a:pPr algn="just"/>
            <a:r>
              <a:rPr lang="ru-RU" dirty="0" smtClean="0"/>
              <a:t>1) Капельным анализом;</a:t>
            </a:r>
            <a:endParaRPr lang="ru-RU" dirty="0" smtClean="0"/>
          </a:p>
          <a:p>
            <a:pPr algn="just"/>
            <a:r>
              <a:rPr lang="ru-RU" dirty="0" smtClean="0"/>
              <a:t>2) </a:t>
            </a:r>
            <a:r>
              <a:rPr lang="ru-RU" dirty="0" smtClean="0"/>
              <a:t>Пробирочным </a:t>
            </a:r>
            <a:r>
              <a:rPr lang="ru-RU" dirty="0"/>
              <a:t>анализом;</a:t>
            </a:r>
            <a:endParaRPr lang="ru-RU" dirty="0" smtClean="0"/>
          </a:p>
          <a:p>
            <a:pPr algn="just"/>
            <a:r>
              <a:rPr lang="ru-RU" dirty="0" smtClean="0"/>
              <a:t>3) </a:t>
            </a:r>
            <a:r>
              <a:rPr lang="ru-RU" dirty="0" smtClean="0"/>
              <a:t>Пирохимическим </a:t>
            </a:r>
            <a:r>
              <a:rPr lang="ru-RU" dirty="0"/>
              <a:t>анализом;</a:t>
            </a:r>
            <a:endParaRPr lang="ru-RU" dirty="0" smtClean="0"/>
          </a:p>
          <a:p>
            <a:pPr algn="just"/>
            <a:r>
              <a:rPr lang="ru-RU" dirty="0" smtClean="0"/>
              <a:t>4) </a:t>
            </a:r>
            <a:r>
              <a:rPr lang="ru-RU" dirty="0" smtClean="0"/>
              <a:t>Маскирующим анализом.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242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390</Words>
  <Application>Microsoft Office PowerPoint</Application>
  <PresentationFormat>Экран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А-343</dc:creator>
  <cp:lastModifiedBy>А-343</cp:lastModifiedBy>
  <cp:revision>6</cp:revision>
  <dcterms:created xsi:type="dcterms:W3CDTF">2017-10-02T04:58:25Z</dcterms:created>
  <dcterms:modified xsi:type="dcterms:W3CDTF">2017-10-07T09:59:39Z</dcterms:modified>
</cp:coreProperties>
</file>