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6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1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DE3B-8964-48EC-A592-0502B760C9A8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Оптическая плотность представляет собой выражение вида: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3200" dirty="0" smtClean="0"/>
                  <a:t>;                  2)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∗100%</m:t>
                    </m:r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 </a:t>
                </a:r>
                <a:r>
                  <a:rPr lang="en-US" sz="3200" dirty="0" err="1" smtClean="0"/>
                  <a:t>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;              4)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endParaRPr lang="en-US" sz="3200" dirty="0" smtClean="0"/>
              </a:p>
              <a:p>
                <a:pPr marL="514350" indent="-514350">
                  <a:buAutoNum type="arabicParenR"/>
                </a:pPr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blipFill rotWithShape="1">
                <a:blip r:embed="rId2"/>
                <a:stretch>
                  <a:fillRect l="-2041" t="-1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Пропускание представляет собой выражение вида: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3200" dirty="0" smtClean="0"/>
                  <a:t>;                  2)</a:t>
                </a:r>
                <a:r>
                  <a:rPr lang="en-US" sz="3200" b="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∗100%</m:t>
                    </m:r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</a:t>
                </a:r>
                <a:r>
                  <a:rPr lang="en-US" sz="3200" dirty="0" err="1" smtClean="0"/>
                  <a:t>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;              4)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endParaRPr lang="en-US" sz="3200" dirty="0" smtClean="0"/>
              </a:p>
              <a:p>
                <a:pPr marL="514350" indent="-514350">
                  <a:buAutoNum type="arabicParenR"/>
                </a:pPr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blipFill rotWithShape="1">
                <a:blip r:embed="rId2"/>
                <a:stretch>
                  <a:fillRect l="-2041" t="-1476" r="-3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404664"/>
                <a:ext cx="8064896" cy="538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Какое из приведенных выражений является </a:t>
                </a:r>
                <a:r>
                  <a:rPr lang="ru-RU" sz="3200" u="sng" dirty="0" smtClean="0"/>
                  <a:t>неверным: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ru-RU" sz="3200" b="0" i="1" smtClean="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ru-RU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 smtClean="0"/>
                  <a:t>;           2)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I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эт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эт</m:t>
                        </m:r>
                      </m:sub>
                    </m:sSub>
                    <m:r>
                      <a:rPr lang="en-US" sz="3200" b="0" i="0" smtClean="0">
                        <a:latin typeface="Cambria Math"/>
                      </a:rPr>
                      <m:t>;        </m:t>
                    </m:r>
                    <m:r>
                      <a:rPr lang="ru-RU" sz="3200" b="0" i="0" smtClean="0">
                        <a:latin typeface="Cambria Math"/>
                      </a:rPr>
                      <m:t>  </m:t>
                    </m:r>
                    <m:r>
                      <a:rPr lang="en-US" sz="3200" b="0" i="0" smtClean="0">
                        <a:latin typeface="Cambria Math"/>
                      </a:rPr>
                      <m:t> </m:t>
                    </m:r>
                    <m:r>
                      <a:rPr lang="en-US" sz="3200" b="0" i="0" smtClean="0">
                        <a:latin typeface="Cambria Math"/>
                      </a:rPr>
                      <m:t>4)</m:t>
                    </m:r>
                    <m:r>
                      <a:rPr lang="en-US" sz="3200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+2</m:t>
                    </m:r>
                  </m:oMath>
                </a14:m>
                <a:endParaRPr lang="en-US" sz="32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endParaRPr lang="en-US" sz="3200" dirty="0" smtClean="0"/>
              </a:p>
              <a:p>
                <a:pPr marL="514350" indent="-514350">
                  <a:buAutoNum type="arabicParenR"/>
                </a:pPr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064896" cy="5380832"/>
              </a:xfrm>
              <a:prstGeom prst="rect">
                <a:avLst/>
              </a:prstGeom>
              <a:blipFill rotWithShape="1">
                <a:blip r:embed="rId2"/>
                <a:stretch>
                  <a:fillRect l="-1965" t="-1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379983"/>
                <a:ext cx="8602548" cy="5433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dirty="0" smtClean="0"/>
                  <a:t>Пропускание </a:t>
                </a:r>
                <a:r>
                  <a:rPr lang="en-US" sz="4400" i="1" dirty="0" smtClean="0"/>
                  <a:t>T </a:t>
                </a:r>
                <a:r>
                  <a:rPr lang="ru-RU" sz="4400" dirty="0" smtClean="0"/>
                  <a:t>(в %) связано с </a:t>
                </a:r>
              </a:p>
              <a:p>
                <a:r>
                  <a:rPr lang="ru-RU" sz="4400" dirty="0" smtClean="0"/>
                  <a:t>оптической плотностью </a:t>
                </a:r>
                <a:r>
                  <a:rPr lang="en-US" sz="4400" i="1" dirty="0" smtClean="0"/>
                  <a:t>A</a:t>
                </a:r>
                <a:r>
                  <a:rPr lang="ru-RU" sz="4400" i="1" dirty="0" smtClean="0"/>
                  <a:t> </a:t>
                </a:r>
              </a:p>
              <a:p>
                <a:r>
                  <a:rPr lang="ru-RU" sz="4400" dirty="0" smtClean="0"/>
                  <a:t>следующим выражением:</a:t>
                </a:r>
                <a:endParaRPr lang="en-US" sz="4400" dirty="0" smtClean="0"/>
              </a:p>
              <a:p>
                <a:endParaRPr lang="ru-RU" sz="44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4400" dirty="0" smtClean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 b="0" i="0" smtClean="0">
                        <a:latin typeface="Cambria Math"/>
                      </a:rPr>
                      <m:t>=2+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/>
                      </a:rPr>
                      <m:t>lg</m:t>
                    </m:r>
                    <m:r>
                      <a:rPr lang="en-US" sz="4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4400" dirty="0"/>
                  <a:t>;         </a:t>
                </a:r>
                <a:r>
                  <a:rPr lang="en-US" sz="4400" dirty="0" smtClean="0"/>
                  <a:t>2</a:t>
                </a:r>
                <a:r>
                  <a:rPr lang="en-US" sz="4400" dirty="0"/>
                  <a:t>)</a:t>
                </a:r>
                <a:r>
                  <a:rPr lang="en-US" sz="4400" dirty="0" smtClean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𝐴</m:t>
                    </m:r>
                    <m:r>
                      <a:rPr lang="en-US" sz="4400">
                        <a:latin typeface="Cambria Math"/>
                      </a:rPr>
                      <m:t>=2</m:t>
                    </m:r>
                    <m:r>
                      <a:rPr lang="en-US" sz="4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lg</m:t>
                    </m:r>
                    <m:r>
                      <a:rPr lang="en-US" sz="44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4400" dirty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4400" dirty="0"/>
                  <a:t>3)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 b="0" i="0" smtClean="0">
                        <a:latin typeface="Cambria Math"/>
                      </a:rPr>
                      <m:t>=2∗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/>
                      </a:rPr>
                      <m:t>lg</m:t>
                    </m:r>
                    <m:r>
                      <a:rPr lang="en-US" sz="4400" b="0" i="1" smtClean="0">
                        <a:latin typeface="Cambria Math"/>
                      </a:rPr>
                      <m:t>𝑇</m:t>
                    </m:r>
                    <m:r>
                      <a:rPr lang="en-US" sz="4400">
                        <a:latin typeface="Cambria Math"/>
                      </a:rPr>
                      <m:t>;         4)</m:t>
                    </m:r>
                    <m:r>
                      <a:rPr lang="en-US" sz="4400" b="0" i="0" smtClean="0">
                        <a:latin typeface="Cambria Math"/>
                      </a:rPr>
                      <m:t> </m:t>
                    </m:r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400">
                            <a:latin typeface="Cambria Math"/>
                          </a:rPr>
                          <m:t>lg</m:t>
                        </m:r>
                        <m:r>
                          <a:rPr lang="en-US" sz="44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sz="4400" dirty="0"/>
              </a:p>
              <a:p>
                <a:endParaRPr lang="ru-RU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9983"/>
                <a:ext cx="8602548" cy="5433026"/>
              </a:xfrm>
              <a:prstGeom prst="rect">
                <a:avLst/>
              </a:prstGeom>
              <a:blipFill rotWithShape="1">
                <a:blip r:embed="rId2"/>
                <a:stretch>
                  <a:fillRect l="-2906" t="-2242" r="-1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494116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Выберите рисунок, на котором проиллюстрирован </a:t>
            </a:r>
            <a:r>
              <a:rPr lang="ru-RU" sz="2400" dirty="0"/>
              <a:t>метод </a:t>
            </a:r>
            <a:r>
              <a:rPr lang="ru-RU" sz="2400" dirty="0" smtClean="0"/>
              <a:t>добавок.</a:t>
            </a:r>
            <a:endParaRPr lang="ru-RU" sz="2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27584" y="260648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827584" y="2348880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563888" y="260648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563888" y="2348880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27584" y="764704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27584" y="1052736"/>
            <a:ext cx="129614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123728" y="1052736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5696" y="2090380"/>
            <a:ext cx="431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</a:t>
            </a:r>
            <a:r>
              <a:rPr lang="en-US" sz="1200" baseline="-25000" dirty="0" smtClean="0"/>
              <a:t>X</a:t>
            </a:r>
            <a:endParaRPr lang="ru-RU" sz="1200" baseline="-250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3563888" y="755968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563888" y="755968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148064" y="764704"/>
            <a:ext cx="0" cy="15754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9836" y="2090380"/>
            <a:ext cx="431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</a:t>
            </a:r>
            <a:r>
              <a:rPr lang="en-US" sz="1200" baseline="-25000" dirty="0" smtClean="0"/>
              <a:t>X</a:t>
            </a:r>
            <a:endParaRPr lang="ru-RU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163040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227</Words>
  <Application>Microsoft Office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10</cp:revision>
  <dcterms:created xsi:type="dcterms:W3CDTF">2017-04-27T05:45:15Z</dcterms:created>
  <dcterms:modified xsi:type="dcterms:W3CDTF">2017-04-27T08:46:47Z</dcterms:modified>
</cp:coreProperties>
</file>