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930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16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7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20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98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6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93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25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57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77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81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DE3B-8964-48EC-A592-0502B760C9A8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2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DE3B-8964-48EC-A592-0502B760C9A8}" type="datetimeFigureOut">
              <a:rPr lang="ru-RU" smtClean="0"/>
              <a:t>21.03.2018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066A-BFA5-483F-9F2D-034D28667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66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404664"/>
                <a:ext cx="8064896" cy="3321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 smtClean="0"/>
                  <a:t>Оптическая плотность представляет собой выражение вида:</a:t>
                </a:r>
              </a:p>
              <a:p>
                <a:pPr marL="514350" indent="-514350">
                  <a:spcBef>
                    <a:spcPts val="600"/>
                  </a:spcBef>
                  <a:buAutoNum type="arabicParenR"/>
                </a:pPr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A</m:t>
                    </m:r>
                    <m:r>
                      <a:rPr lang="en-US" sz="32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r>
                  <a:rPr lang="en-US" sz="3200" dirty="0" smtClean="0"/>
                  <a:t>;                  2)</a:t>
                </a:r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A</m:t>
                    </m:r>
                    <m:r>
                      <a:rPr lang="en-US" sz="32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∗100%</m:t>
                    </m:r>
                  </m:oMath>
                </a14:m>
                <a:r>
                  <a:rPr lang="en-US" sz="3200" dirty="0" smtClean="0"/>
                  <a:t>;</a:t>
                </a:r>
              </a:p>
              <a:p>
                <a:pPr>
                  <a:spcBef>
                    <a:spcPts val="1200"/>
                  </a:spcBef>
                  <a:tabLst>
                    <a:tab pos="447675" algn="l"/>
                    <a:tab pos="2335213" algn="l"/>
                  </a:tabLst>
                </a:pPr>
                <a:r>
                  <a:rPr lang="en-US" sz="3200" dirty="0" smtClean="0"/>
                  <a:t>3)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A</m:t>
                    </m:r>
                    <m:r>
                      <a:rPr lang="en-US" sz="32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lg</m:t>
                    </m:r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3200" b="0" i="0" smtClean="0">
                        <a:latin typeface="Cambria Math"/>
                      </a:rPr>
                      <m:t>;             4)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A</m:t>
                    </m:r>
                    <m:r>
                      <a:rPr lang="en-US" sz="32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lg</m:t>
                    </m:r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4664"/>
                <a:ext cx="8064896" cy="3321679"/>
              </a:xfrm>
              <a:prstGeom prst="rect">
                <a:avLst/>
              </a:prstGeom>
              <a:blipFill rotWithShape="1">
                <a:blip r:embed="rId2"/>
                <a:stretch>
                  <a:fillRect l="-2041" t="-2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234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836712"/>
            <a:ext cx="81369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Выберите наиболее правильный вариант схемы фотометрических измерений: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ru-RU" dirty="0" smtClean="0"/>
              <a:t>Источник излучения </a:t>
            </a:r>
            <a:r>
              <a:rPr lang="ru-RU" dirty="0" smtClean="0">
                <a:latin typeface="Calibri"/>
              </a:rPr>
              <a:t>→ образец</a:t>
            </a:r>
            <a:r>
              <a:rPr lang="ru-RU" dirty="0"/>
              <a:t> </a:t>
            </a:r>
            <a:r>
              <a:rPr lang="ru-RU" dirty="0" smtClean="0"/>
              <a:t>→ </a:t>
            </a:r>
            <a:r>
              <a:rPr lang="ru-RU" dirty="0" err="1" smtClean="0"/>
              <a:t>коллиматорная</a:t>
            </a:r>
            <a:r>
              <a:rPr lang="ru-RU" dirty="0" smtClean="0"/>
              <a:t> маска</a:t>
            </a:r>
            <a:r>
              <a:rPr lang="ru-RU" dirty="0"/>
              <a:t> </a:t>
            </a:r>
            <a:r>
              <a:rPr lang="ru-RU" dirty="0" smtClean="0"/>
              <a:t>→ЭВМ;</a:t>
            </a:r>
          </a:p>
          <a:p>
            <a:pPr marL="457200" indent="-457200">
              <a:spcBef>
                <a:spcPts val="600"/>
              </a:spcBef>
              <a:buFontTx/>
              <a:buAutoNum type="arabicParenR"/>
            </a:pPr>
            <a:r>
              <a:rPr lang="ru-RU" dirty="0" smtClean="0"/>
              <a:t>Источник </a:t>
            </a:r>
            <a:r>
              <a:rPr lang="ru-RU" dirty="0"/>
              <a:t>излучения → образец → </a:t>
            </a:r>
            <a:r>
              <a:rPr lang="ru-RU" dirty="0" smtClean="0"/>
              <a:t>монохроматор </a:t>
            </a:r>
            <a:r>
              <a:rPr lang="ru-RU" dirty="0"/>
              <a:t>→ </a:t>
            </a:r>
            <a:r>
              <a:rPr lang="ru-RU" dirty="0" smtClean="0"/>
              <a:t>коллиматор →</a:t>
            </a:r>
            <a:r>
              <a:rPr lang="ru-RU" dirty="0"/>
              <a:t>ЭВМ</a:t>
            </a:r>
            <a:r>
              <a:rPr lang="ru-RU" dirty="0" smtClean="0"/>
              <a:t>;</a:t>
            </a:r>
          </a:p>
          <a:p>
            <a:pPr marL="457200" indent="-457200">
              <a:spcBef>
                <a:spcPts val="600"/>
              </a:spcBef>
              <a:buFontTx/>
              <a:buAutoNum type="arabicParenR"/>
            </a:pPr>
            <a:r>
              <a:rPr lang="ru-RU" dirty="0"/>
              <a:t>Источник излучения → монохроматор → </a:t>
            </a:r>
            <a:r>
              <a:rPr lang="ru-RU" dirty="0" smtClean="0"/>
              <a:t>образец </a:t>
            </a:r>
            <a:r>
              <a:rPr lang="ru-RU" dirty="0"/>
              <a:t>→ </a:t>
            </a:r>
            <a:r>
              <a:rPr lang="ru-RU" dirty="0" smtClean="0"/>
              <a:t>преобразователь → ЭВМ;</a:t>
            </a:r>
          </a:p>
          <a:p>
            <a:pPr marL="457200" indent="-457200">
              <a:spcBef>
                <a:spcPts val="600"/>
              </a:spcBef>
              <a:buFontTx/>
              <a:buAutoNum type="arabicParenR"/>
            </a:pPr>
            <a:r>
              <a:rPr lang="ru-RU" dirty="0" smtClean="0"/>
              <a:t>Монохроматор </a:t>
            </a:r>
            <a:r>
              <a:rPr lang="ru-RU" dirty="0"/>
              <a:t>→ Источник излучения </a:t>
            </a:r>
            <a:r>
              <a:rPr lang="ru-RU" dirty="0" smtClean="0"/>
              <a:t>→ </a:t>
            </a:r>
            <a:r>
              <a:rPr lang="ru-RU" dirty="0"/>
              <a:t>образец → преобразователь → ЭВМ;</a:t>
            </a:r>
            <a:endParaRPr lang="ru-RU" dirty="0" smtClean="0"/>
          </a:p>
          <a:p>
            <a:pPr marL="457200" indent="-457200">
              <a:spcBef>
                <a:spcPts val="600"/>
              </a:spcBef>
              <a:buFontTx/>
              <a:buAutoNum type="arabicParenR"/>
            </a:pPr>
            <a:endParaRPr lang="ru-RU" dirty="0"/>
          </a:p>
          <a:p>
            <a:pPr marL="457200" indent="-457200">
              <a:buFontTx/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45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55576" y="1443841"/>
            <a:ext cx="72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Рассчитайте </a:t>
            </a:r>
            <a:r>
              <a:rPr lang="ru-RU" dirty="0"/>
              <a:t>минимальную концентрацию циркония в </a:t>
            </a:r>
            <a:r>
              <a:rPr lang="ru-RU" dirty="0" smtClean="0"/>
              <a:t>мг/л</a:t>
            </a:r>
            <a:r>
              <a:rPr lang="ru-RU" dirty="0"/>
              <a:t>, которую можно определить </a:t>
            </a:r>
            <a:r>
              <a:rPr lang="ru-RU" dirty="0" err="1"/>
              <a:t>фотометрически</a:t>
            </a:r>
            <a:r>
              <a:rPr lang="ru-RU" dirty="0"/>
              <a:t> с </a:t>
            </a:r>
            <a:r>
              <a:rPr lang="ru-RU" dirty="0" err="1"/>
              <a:t>ксиленоловым</a:t>
            </a:r>
            <a:r>
              <a:rPr lang="ru-RU" dirty="0"/>
              <a:t> оранжевым, если известно, что значение молярного коэффициента поглощения комплексного соединения циркония с </a:t>
            </a:r>
            <a:r>
              <a:rPr lang="ru-RU" dirty="0" err="1"/>
              <a:t>ксиленоловым</a:t>
            </a:r>
            <a:r>
              <a:rPr lang="ru-RU" dirty="0"/>
              <a:t> оранжевым (состава </a:t>
            </a:r>
            <a:r>
              <a:rPr lang="ru-RU" dirty="0" smtClean="0"/>
              <a:t>1:1</a:t>
            </a:r>
            <a:r>
              <a:rPr lang="ru-RU" dirty="0"/>
              <a:t>) при </a:t>
            </a:r>
            <a:r>
              <a:rPr lang="el-GR" dirty="0" smtClean="0">
                <a:latin typeface="Calibri"/>
                <a:cs typeface="Calibri"/>
              </a:rPr>
              <a:t>λ</a:t>
            </a:r>
            <a:r>
              <a:rPr lang="en-US" dirty="0" smtClean="0"/>
              <a:t>=535   </a:t>
            </a:r>
            <a:r>
              <a:rPr lang="ru-RU" dirty="0"/>
              <a:t>нм    равно   </a:t>
            </a:r>
            <a:r>
              <a:rPr lang="ru-RU" dirty="0" smtClean="0"/>
              <a:t>3,5•10</a:t>
            </a:r>
            <a:r>
              <a:rPr lang="ru-RU" baseline="30000" dirty="0" smtClean="0"/>
              <a:t>4</a:t>
            </a:r>
            <a:r>
              <a:rPr lang="ru-RU" baseline="-25000" dirty="0" smtClean="0"/>
              <a:t>.</a:t>
            </a:r>
            <a:r>
              <a:rPr lang="ru-RU" dirty="0" smtClean="0"/>
              <a:t> Измерения   проводят в </a:t>
            </a:r>
            <a:r>
              <a:rPr lang="ru-RU" dirty="0"/>
              <a:t>кювете с </a:t>
            </a:r>
            <a:r>
              <a:rPr lang="en-US" i="1" dirty="0" smtClean="0"/>
              <a:t>l</a:t>
            </a:r>
            <a:r>
              <a:rPr lang="ru-RU" dirty="0" smtClean="0"/>
              <a:t> </a:t>
            </a:r>
            <a:r>
              <a:rPr lang="ru-RU" dirty="0"/>
              <a:t>= 5 см, а минимальное значение оптической плотности, определяемое с достаточной точностью, равно 0,100.</a:t>
            </a:r>
          </a:p>
        </p:txBody>
      </p:sp>
    </p:spTree>
    <p:extLst>
      <p:ext uri="{BB962C8B-B14F-4D97-AF65-F5344CB8AC3E}">
        <p14:creationId xmlns:p14="http://schemas.microsoft.com/office/powerpoint/2010/main" val="400171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7544" y="620689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Какова </a:t>
            </a:r>
            <a:r>
              <a:rPr lang="ru-RU" dirty="0"/>
              <a:t>концентрация </a:t>
            </a:r>
            <a:r>
              <a:rPr lang="ru-RU" dirty="0" smtClean="0"/>
              <a:t>(в мкг/мл) молибдена </a:t>
            </a:r>
            <a:r>
              <a:rPr lang="ru-RU" dirty="0"/>
              <a:t>в растворе, если при определении его с </a:t>
            </a:r>
            <a:r>
              <a:rPr lang="ru-RU" dirty="0" err="1"/>
              <a:t>салицилфлуороном</a:t>
            </a:r>
            <a:r>
              <a:rPr lang="ru-RU" dirty="0"/>
              <a:t> оптическая плотность исследуемого раствора, измеренная в кювете с </a:t>
            </a:r>
            <a:r>
              <a:rPr lang="en-US" i="1" dirty="0" smtClean="0"/>
              <a:t>l</a:t>
            </a:r>
            <a:r>
              <a:rPr lang="ru-RU" dirty="0" smtClean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ru-RU" dirty="0"/>
              <a:t>2 см, равна 0,352, а стандартный раствор, приготовленный аналогично исследуемому и содержащий </a:t>
            </a:r>
            <a:r>
              <a:rPr lang="en-US" dirty="0" smtClean="0"/>
              <a:t>0,1 </a:t>
            </a:r>
            <a:r>
              <a:rPr lang="ru-RU" dirty="0" smtClean="0"/>
              <a:t>мкг/мл </a:t>
            </a:r>
            <a:r>
              <a:rPr lang="ru-RU" dirty="0"/>
              <a:t>молибдена, имеет оптическую плотность 0,270 при измерении в той же кювете и при той же </a:t>
            </a:r>
            <a:r>
              <a:rPr lang="el-GR" dirty="0" smtClean="0">
                <a:latin typeface="Calibri"/>
                <a:cs typeface="Calibri"/>
              </a:rPr>
              <a:t>λ</a:t>
            </a:r>
            <a:r>
              <a:rPr lang="en-US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515 </a:t>
            </a:r>
            <a:r>
              <a:rPr lang="ru-RU" dirty="0"/>
              <a:t>нм. (Раствор сравнения в обоих случаях — хлороформный раствор реактивов, не содержащий молибден).</a:t>
            </a:r>
          </a:p>
        </p:txBody>
      </p:sp>
    </p:spTree>
    <p:extLst>
      <p:ext uri="{BB962C8B-B14F-4D97-AF65-F5344CB8AC3E}">
        <p14:creationId xmlns:p14="http://schemas.microsoft.com/office/powerpoint/2010/main" val="75153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05273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 smtClean="0"/>
              <a:t>Оптическая </a:t>
            </a:r>
            <a:r>
              <a:rPr lang="ru-RU" sz="3600" dirty="0"/>
              <a:t>плотность исследуемого раствора равна 0,520. Вычислить пропускание этого раствора в </a:t>
            </a:r>
            <a:r>
              <a:rPr lang="ru-RU" sz="3600" dirty="0" smtClean="0"/>
              <a:t>процентах.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63539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476672"/>
            <a:ext cx="81369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 smtClean="0"/>
              <a:t>Пропускание </a:t>
            </a:r>
            <a:r>
              <a:rPr lang="ru-RU" sz="3200" dirty="0"/>
              <a:t>раствора окрашенного вещества при А = 430 нм в кювете с </a:t>
            </a:r>
            <a:r>
              <a:rPr lang="en-US" sz="3200" i="1" dirty="0" smtClean="0"/>
              <a:t>l</a:t>
            </a:r>
            <a:r>
              <a:rPr lang="ru-RU" sz="3200" dirty="0" smtClean="0"/>
              <a:t> </a:t>
            </a:r>
            <a:r>
              <a:rPr lang="ru-RU" sz="3200" dirty="0"/>
              <a:t>= 3 см равно 23,6%. Какова оптическая плотность этого раствора в кювете с </a:t>
            </a:r>
            <a:r>
              <a:rPr lang="en-US" sz="3200" i="1" dirty="0"/>
              <a:t>l </a:t>
            </a:r>
            <a:r>
              <a:rPr lang="ru-RU" sz="3200" dirty="0" smtClean="0"/>
              <a:t>= </a:t>
            </a:r>
            <a:r>
              <a:rPr lang="ru-RU" sz="3200" dirty="0"/>
              <a:t>1 см?</a:t>
            </a:r>
          </a:p>
        </p:txBody>
      </p:sp>
    </p:spTree>
    <p:extLst>
      <p:ext uri="{BB962C8B-B14F-4D97-AF65-F5344CB8AC3E}">
        <p14:creationId xmlns:p14="http://schemas.microsoft.com/office/powerpoint/2010/main" val="261820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404664"/>
            <a:ext cx="8748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Рассчитать оптическую плотность </a:t>
            </a:r>
            <a:r>
              <a:rPr lang="ru-RU" dirty="0"/>
              <a:t>раствора, содержащего </a:t>
            </a:r>
            <a:r>
              <a:rPr lang="ru-RU" dirty="0" smtClean="0"/>
              <a:t>1•</a:t>
            </a:r>
            <a:r>
              <a:rPr lang="en-US" dirty="0" smtClean="0"/>
              <a:t>10</a:t>
            </a:r>
            <a:r>
              <a:rPr lang="en-US" baseline="30000" dirty="0" smtClean="0"/>
              <a:t>-</a:t>
            </a:r>
            <a:r>
              <a:rPr lang="ru-RU" baseline="30000" dirty="0" smtClean="0"/>
              <a:t>4</a:t>
            </a:r>
            <a:r>
              <a:rPr lang="ru-RU" dirty="0" smtClean="0"/>
              <a:t> </a:t>
            </a:r>
            <a:r>
              <a:rPr lang="ru-RU" dirty="0"/>
              <a:t>М металла и </a:t>
            </a:r>
            <a:r>
              <a:rPr lang="ru-RU" dirty="0"/>
              <a:t>1•</a:t>
            </a:r>
            <a:r>
              <a:rPr lang="en-US" dirty="0" smtClean="0"/>
              <a:t>10</a:t>
            </a:r>
            <a:r>
              <a:rPr lang="en-US" baseline="30000" dirty="0" smtClean="0"/>
              <a:t>-2</a:t>
            </a:r>
            <a:r>
              <a:rPr lang="en-US" dirty="0" smtClean="0"/>
              <a:t> </a:t>
            </a:r>
            <a:r>
              <a:rPr lang="en-US" dirty="0"/>
              <a:t>M </a:t>
            </a:r>
            <a:r>
              <a:rPr lang="ru-RU" dirty="0"/>
              <a:t>реагента, если известно, что значения молярного коэффициента поглощения для комплекса </a:t>
            </a:r>
            <a:r>
              <a:rPr lang="en-US" dirty="0"/>
              <a:t>MR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ru-RU" dirty="0"/>
              <a:t>и реагента </a:t>
            </a:r>
            <a:r>
              <a:rPr lang="en-US" dirty="0"/>
              <a:t>R </a:t>
            </a:r>
            <a:r>
              <a:rPr lang="ru-RU" dirty="0"/>
              <a:t>при выбранной длине волны равны 10000 и 10 соответственно. Измерение проводят в кювете с </a:t>
            </a:r>
            <a:r>
              <a:rPr lang="en-US" i="1" dirty="0" smtClean="0"/>
              <a:t>l</a:t>
            </a:r>
            <a:r>
              <a:rPr lang="ru-RU" dirty="0" smtClean="0"/>
              <a:t>= </a:t>
            </a:r>
            <a:r>
              <a:rPr lang="ru-RU" dirty="0"/>
              <a:t>1 см. В условиях определения весь металл находится в растворе в виде комплексного соединения.</a:t>
            </a:r>
          </a:p>
        </p:txBody>
      </p:sp>
    </p:spTree>
    <p:extLst>
      <p:ext uri="{BB962C8B-B14F-4D97-AF65-F5344CB8AC3E}">
        <p14:creationId xmlns:p14="http://schemas.microsoft.com/office/powerpoint/2010/main" val="389765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404664"/>
                <a:ext cx="8064896" cy="536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 smtClean="0"/>
                  <a:t>Пропускание представляет собой выражение вида:</a:t>
                </a:r>
              </a:p>
              <a:p>
                <a:pPr marL="514350" indent="-514350">
                  <a:spcBef>
                    <a:spcPts val="600"/>
                  </a:spcBef>
                  <a:buAutoNum type="arabicParenR"/>
                </a:pPr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r>
                  <a:rPr lang="en-US" sz="3200" dirty="0" smtClean="0"/>
                  <a:t>;                  2)</a:t>
                </a:r>
                <a:r>
                  <a:rPr lang="en-US" sz="3200" b="0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∗100%</m:t>
                    </m:r>
                  </m:oMath>
                </a14:m>
                <a:r>
                  <a:rPr lang="en-US" sz="3200" dirty="0" smtClean="0"/>
                  <a:t>;</a:t>
                </a:r>
              </a:p>
              <a:p>
                <a:pPr>
                  <a:spcBef>
                    <a:spcPts val="1200"/>
                  </a:spcBef>
                  <a:tabLst>
                    <a:tab pos="447675" algn="l"/>
                    <a:tab pos="2335213" algn="l"/>
                  </a:tabLst>
                </a:pPr>
                <a:r>
                  <a:rPr lang="en-US" sz="3200" dirty="0" smtClean="0"/>
                  <a:t>3)  </a:t>
                </a:r>
                <a:r>
                  <a:rPr lang="en-US" sz="3200" dirty="0" err="1" smtClean="0"/>
                  <a:t>lg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num>
                      <m:den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3200" b="0" i="0" smtClean="0">
                        <a:latin typeface="Cambria Math"/>
                      </a:rPr>
                      <m:t>;              4) 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lg</m:t>
                    </m:r>
                    <m:f>
                      <m:fPr>
                        <m:ctrlPr>
                          <a:rPr lang="ru-RU" sz="32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32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latin typeface="Cambria Math"/>
                          </a:rPr>
                          <m:t>𝐼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pPr marL="514350" indent="-514350">
                  <a:spcBef>
                    <a:spcPts val="600"/>
                  </a:spcBef>
                  <a:buAutoNum type="arabicParenR"/>
                </a:pPr>
                <a:endParaRPr lang="en-US" sz="3200" dirty="0" smtClean="0"/>
              </a:p>
              <a:p>
                <a:pPr marL="514350" indent="-514350">
                  <a:buAutoNum type="arabicParenR"/>
                </a:pPr>
                <a:endParaRPr lang="en-US" sz="3200" dirty="0" smtClean="0"/>
              </a:p>
              <a:p>
                <a:endParaRPr lang="en-US" sz="3200" dirty="0" smtClean="0"/>
              </a:p>
              <a:p>
                <a:endParaRPr lang="en-US" sz="3200" dirty="0" smtClean="0"/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4664"/>
                <a:ext cx="8064896" cy="5368393"/>
              </a:xfrm>
              <a:prstGeom prst="rect">
                <a:avLst/>
              </a:prstGeom>
              <a:blipFill rotWithShape="1">
                <a:blip r:embed="rId2"/>
                <a:stretch>
                  <a:fillRect l="-2041" t="-1476" r="-30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83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9512" y="404664"/>
                <a:ext cx="8064896" cy="2840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 smtClean="0"/>
                  <a:t>Какое из приведенных выражений является </a:t>
                </a:r>
                <a:r>
                  <a:rPr lang="ru-RU" sz="3200" u="sng" dirty="0" smtClean="0"/>
                  <a:t>неверным:</a:t>
                </a:r>
              </a:p>
              <a:p>
                <a:pPr marL="514350" indent="-514350">
                  <a:spcBef>
                    <a:spcPts val="600"/>
                  </a:spcBef>
                  <a:buAutoNum type="arabicParenR"/>
                </a:pPr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A</m:t>
                    </m:r>
                    <m:r>
                      <a:rPr lang="en-US" sz="32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𝐶</m:t>
                    </m:r>
                    <m:r>
                      <a:rPr lang="ru-RU" sz="3200" b="0" i="1" smtClean="0">
                        <a:latin typeface="Cambria Math"/>
                        <a:ea typeface="Cambria Math"/>
                      </a:rPr>
                      <m:t>∗</m:t>
                    </m:r>
                    <m:f>
                      <m:fPr>
                        <m:ctrlPr>
                          <a:rPr lang="ru-RU" sz="32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 smtClean="0"/>
                  <a:t>;           2)</a:t>
                </a:r>
                <a:r>
                  <a:rPr lang="en-US" sz="32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I</m:t>
                    </m:r>
                    <m:r>
                      <a:rPr lang="en-US" sz="32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32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3200" dirty="0" smtClean="0"/>
                  <a:t>;</a:t>
                </a:r>
              </a:p>
              <a:p>
                <a:pPr>
                  <a:spcBef>
                    <a:spcPts val="1200"/>
                  </a:spcBef>
                  <a:tabLst>
                    <a:tab pos="447675" algn="l"/>
                    <a:tab pos="2335213" algn="l"/>
                  </a:tabLst>
                </a:pPr>
                <a:r>
                  <a:rPr lang="en-US" sz="3200" dirty="0" smtClean="0"/>
                  <a:t>3)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ru-RU" sz="3200" i="1">
                                <a:latin typeface="Cambria Math"/>
                              </a:rPr>
                              <m:t>эт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ru-RU" sz="3200" b="0" i="1" smtClean="0">
                            <a:latin typeface="Cambria Math"/>
                          </a:rPr>
                          <m:t>эт</m:t>
                        </m:r>
                      </m:sub>
                    </m:sSub>
                    <m:r>
                      <a:rPr lang="en-US" sz="3200" b="0" i="0" smtClean="0">
                        <a:latin typeface="Cambria Math"/>
                      </a:rPr>
                      <m:t>;        </m:t>
                    </m:r>
                    <m:r>
                      <a:rPr lang="ru-RU" sz="3200" b="0" i="0" smtClean="0">
                        <a:latin typeface="Cambria Math"/>
                      </a:rPr>
                      <m:t>  </m:t>
                    </m:r>
                    <m:r>
                      <a:rPr lang="en-US" sz="3200" b="0" i="0" smtClean="0">
                        <a:latin typeface="Cambria Math"/>
                      </a:rPr>
                      <m:t> 4) 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A</m:t>
                    </m:r>
                    <m:r>
                      <a:rPr lang="en-US" sz="3200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/>
                      </a:rPr>
                      <m:t>lg</m:t>
                    </m:r>
                    <m:sSup>
                      <m:sSupPr>
                        <m:ctrlPr>
                          <a:rPr lang="en-US" sz="32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latin typeface="Cambria Math"/>
                      </a:rPr>
                      <m:t>+2</m:t>
                    </m:r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4664"/>
                <a:ext cx="8064896" cy="2840842"/>
              </a:xfrm>
              <a:prstGeom prst="rect">
                <a:avLst/>
              </a:prstGeom>
              <a:blipFill rotWithShape="1">
                <a:blip r:embed="rId2"/>
                <a:stretch>
                  <a:fillRect l="-1965" t="-2790" b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83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379983"/>
                <a:ext cx="8602548" cy="5433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4400" dirty="0" smtClean="0"/>
                  <a:t>Пропускание </a:t>
                </a:r>
                <a:r>
                  <a:rPr lang="en-US" sz="4400" i="1" dirty="0" smtClean="0"/>
                  <a:t>T </a:t>
                </a:r>
                <a:r>
                  <a:rPr lang="ru-RU" sz="4400" dirty="0" smtClean="0"/>
                  <a:t>(в %) связано с </a:t>
                </a:r>
              </a:p>
              <a:p>
                <a:r>
                  <a:rPr lang="ru-RU" sz="4400" dirty="0" smtClean="0"/>
                  <a:t>оптической плотностью </a:t>
                </a:r>
                <a:r>
                  <a:rPr lang="en-US" sz="4400" i="1" dirty="0" smtClean="0"/>
                  <a:t>A</a:t>
                </a:r>
                <a:r>
                  <a:rPr lang="ru-RU" sz="4400" i="1" dirty="0" smtClean="0"/>
                  <a:t> </a:t>
                </a:r>
              </a:p>
              <a:p>
                <a:r>
                  <a:rPr lang="ru-RU" sz="4400" dirty="0" smtClean="0"/>
                  <a:t>следующим выражением:</a:t>
                </a:r>
                <a:endParaRPr lang="en-US" sz="4400" dirty="0" smtClean="0"/>
              </a:p>
              <a:p>
                <a:endParaRPr lang="ru-RU" sz="4400" dirty="0" smtClean="0"/>
              </a:p>
              <a:p>
                <a:pPr marL="514350" indent="-514350">
                  <a:spcBef>
                    <a:spcPts val="600"/>
                  </a:spcBef>
                  <a:buAutoNum type="arabicParenR"/>
                </a:pPr>
                <a:r>
                  <a:rPr lang="en-US" sz="4400" dirty="0" smtClean="0"/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/>
                      </a:rPr>
                      <m:t>𝐴</m:t>
                    </m:r>
                    <m:r>
                      <a:rPr lang="en-US" sz="4400" b="0" i="0" smtClean="0">
                        <a:latin typeface="Cambria Math"/>
                      </a:rPr>
                      <m:t>=2+</m:t>
                    </m:r>
                    <m:r>
                      <m:rPr>
                        <m:sty m:val="p"/>
                      </m:rPr>
                      <a:rPr lang="en-US" sz="4400" b="0" i="0" smtClean="0">
                        <a:latin typeface="Cambria Math"/>
                      </a:rPr>
                      <m:t>lg</m:t>
                    </m:r>
                    <m:r>
                      <a:rPr lang="en-US" sz="44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4400" dirty="0"/>
                  <a:t>;         </a:t>
                </a:r>
                <a:r>
                  <a:rPr lang="en-US" sz="4400" dirty="0" smtClean="0"/>
                  <a:t>2</a:t>
                </a:r>
                <a:r>
                  <a:rPr lang="en-US" sz="4400" dirty="0"/>
                  <a:t>)</a:t>
                </a:r>
                <a:r>
                  <a:rPr lang="en-US" sz="4400" dirty="0" smtClean="0"/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/>
                      </a:rPr>
                      <m:t>𝐴</m:t>
                    </m:r>
                    <m:r>
                      <a:rPr lang="en-US" sz="4400">
                        <a:latin typeface="Cambria Math"/>
                      </a:rPr>
                      <m:t>=2</m:t>
                    </m:r>
                    <m:r>
                      <a:rPr lang="en-US" sz="4400" b="0" i="0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4400">
                        <a:latin typeface="Cambria Math"/>
                      </a:rPr>
                      <m:t>lg</m:t>
                    </m:r>
                    <m:r>
                      <a:rPr lang="en-US" sz="44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4400" dirty="0"/>
                  <a:t>;</a:t>
                </a:r>
              </a:p>
              <a:p>
                <a:pPr>
                  <a:spcBef>
                    <a:spcPts val="1200"/>
                  </a:spcBef>
                  <a:tabLst>
                    <a:tab pos="447675" algn="l"/>
                    <a:tab pos="2335213" algn="l"/>
                  </a:tabLst>
                </a:pPr>
                <a:r>
                  <a:rPr lang="en-US" sz="4400" dirty="0"/>
                  <a:t>3) 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/>
                      </a:rPr>
                      <m:t>𝐴</m:t>
                    </m:r>
                    <m:r>
                      <a:rPr lang="en-US" sz="4400" b="0" i="0" smtClean="0">
                        <a:latin typeface="Cambria Math"/>
                      </a:rPr>
                      <m:t>=2∗</m:t>
                    </m:r>
                    <m:r>
                      <m:rPr>
                        <m:sty m:val="p"/>
                      </m:rPr>
                      <a:rPr lang="en-US" sz="4400" b="0" i="0" smtClean="0">
                        <a:latin typeface="Cambria Math"/>
                      </a:rPr>
                      <m:t>lg</m:t>
                    </m:r>
                    <m:r>
                      <a:rPr lang="en-US" sz="4400" b="0" i="1" smtClean="0">
                        <a:latin typeface="Cambria Math"/>
                      </a:rPr>
                      <m:t>𝑇</m:t>
                    </m:r>
                    <m:r>
                      <a:rPr lang="en-US" sz="4400">
                        <a:latin typeface="Cambria Math"/>
                      </a:rPr>
                      <m:t>;         4)</m:t>
                    </m:r>
                    <m:r>
                      <a:rPr lang="en-US" sz="4400" b="0" i="0" smtClean="0">
                        <a:latin typeface="Cambria Math"/>
                      </a:rPr>
                      <m:t> </m:t>
                    </m:r>
                    <m:r>
                      <a:rPr lang="en-US" sz="4400" b="0" i="1" smtClean="0">
                        <a:latin typeface="Cambria Math"/>
                      </a:rPr>
                      <m:t>𝐴</m:t>
                    </m:r>
                    <m:r>
                      <a:rPr lang="en-US" sz="4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440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4400">
                            <a:latin typeface="Cambria Math"/>
                          </a:rPr>
                          <m:t>lg</m:t>
                        </m:r>
                        <m:r>
                          <a:rPr lang="en-US" sz="4400" i="1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endParaRPr lang="en-US" sz="4400" dirty="0"/>
              </a:p>
              <a:p>
                <a:endParaRPr lang="ru-RU" sz="4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9983"/>
                <a:ext cx="8602548" cy="5433026"/>
              </a:xfrm>
              <a:prstGeom prst="rect">
                <a:avLst/>
              </a:prstGeom>
              <a:blipFill rotWithShape="1">
                <a:blip r:embed="rId2"/>
                <a:stretch>
                  <a:fillRect l="-2906" t="-2242" r="-1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66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91499" y="2697016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Выберите рисунок, на котором проиллюстрирован </a:t>
            </a:r>
            <a:r>
              <a:rPr lang="ru-RU" sz="2400" dirty="0"/>
              <a:t>метод </a:t>
            </a:r>
            <a:r>
              <a:rPr lang="ru-RU" sz="2400" dirty="0" smtClean="0"/>
              <a:t>добавок.</a:t>
            </a:r>
            <a:endParaRPr lang="ru-RU" sz="24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27584" y="260648"/>
            <a:ext cx="0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702859" y="2348880"/>
            <a:ext cx="1935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032212" y="279147"/>
            <a:ext cx="0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3032212" y="2367379"/>
            <a:ext cx="1935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827584" y="764704"/>
            <a:ext cx="1584176" cy="1584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27584" y="1052736"/>
            <a:ext cx="1296144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2123728" y="1052736"/>
            <a:ext cx="0" cy="12961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0142" y="1992174"/>
            <a:ext cx="43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</a:t>
            </a:r>
            <a:r>
              <a:rPr lang="en-US" sz="2000" baseline="-25000" dirty="0" smtClean="0"/>
              <a:t>X</a:t>
            </a:r>
            <a:endParaRPr lang="ru-RU" sz="2000" baseline="-25000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3032212" y="774467"/>
            <a:ext cx="1584176" cy="1584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1168" y="1013120"/>
            <a:ext cx="43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</a:t>
            </a:r>
            <a:r>
              <a:rPr lang="en-US" sz="2000" baseline="-25000" dirty="0" smtClean="0"/>
              <a:t>X</a:t>
            </a:r>
            <a:endParaRPr lang="ru-RU" sz="2000" baseline="-25000" dirty="0"/>
          </a:p>
        </p:txBody>
      </p:sp>
      <p:sp>
        <p:nvSpPr>
          <p:cNvPr id="2" name="Дуга 1"/>
          <p:cNvSpPr/>
          <p:nvPr/>
        </p:nvSpPr>
        <p:spPr>
          <a:xfrm rot="2914959">
            <a:off x="2879690" y="2037839"/>
            <a:ext cx="478467" cy="440749"/>
          </a:xfrm>
          <a:prstGeom prst="arc">
            <a:avLst>
              <a:gd name="adj1" fmla="val 16200000"/>
              <a:gd name="adj2" fmla="val 2053804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302653" y="1948770"/>
            <a:ext cx="43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 smtClean="0">
                <a:latin typeface="Calibri"/>
              </a:rPr>
              <a:t>α</a:t>
            </a:r>
            <a:r>
              <a:rPr lang="en-US" sz="2000" baseline="-25000" dirty="0" smtClean="0"/>
              <a:t>X</a:t>
            </a:r>
            <a:endParaRPr lang="ru-RU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6439" y="1683967"/>
                <a:ext cx="1680268" cy="592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tg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439" y="1683967"/>
                <a:ext cx="1680268" cy="5926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0062" y="0"/>
            <a:ext cx="936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</a:t>
            </a:r>
            <a:endParaRPr lang="ru-RU" sz="6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38402" y="-390"/>
            <a:ext cx="936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2</a:t>
            </a:r>
            <a:endParaRPr lang="ru-RU" sz="6000" b="1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580112" y="279147"/>
            <a:ext cx="0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5580112" y="2367379"/>
            <a:ext cx="1935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5580112" y="783203"/>
            <a:ext cx="1584176" cy="1584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608662" y="1700808"/>
            <a:ext cx="637210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6245872" y="1700808"/>
            <a:ext cx="0" cy="6710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07772" y="2000293"/>
            <a:ext cx="43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/>
              <a:t>t</a:t>
            </a:r>
            <a:r>
              <a:rPr lang="en-US" sz="2000" baseline="-25000" dirty="0" err="1" smtClean="0"/>
              <a:t>X</a:t>
            </a:r>
            <a:endParaRPr lang="ru-RU" sz="20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30223" y="1322432"/>
            <a:ext cx="56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/>
              <a:t>A</a:t>
            </a:r>
            <a:r>
              <a:rPr lang="en-US" sz="2000" baseline="-25000" dirty="0" err="1" smtClean="0"/>
              <a:t>X,t</a:t>
            </a:r>
            <a:endParaRPr lang="ru-RU" sz="20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5760147" y="-13525"/>
            <a:ext cx="936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3</a:t>
            </a:r>
            <a:endParaRPr lang="ru-RU"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247367" y="1476260"/>
                <a:ext cx="1401794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16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367" y="1476260"/>
                <a:ext cx="1401794" cy="5549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Прямая соединительная линия 36"/>
          <p:cNvCxnSpPr/>
          <p:nvPr/>
        </p:nvCxnSpPr>
        <p:spPr>
          <a:xfrm>
            <a:off x="1763894" y="2430382"/>
            <a:ext cx="0" cy="1701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872268" y="4131791"/>
            <a:ext cx="1935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1746672" y="2661243"/>
            <a:ext cx="904800" cy="834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1047834" y="3496055"/>
            <a:ext cx="698838" cy="635736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7543" y="3731681"/>
            <a:ext cx="56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</a:t>
            </a:r>
            <a:r>
              <a:rPr lang="en-US" sz="2000" baseline="-25000" dirty="0" smtClean="0"/>
              <a:t>X</a:t>
            </a:r>
            <a:endParaRPr lang="ru-RU" sz="2000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933128" y="2226394"/>
            <a:ext cx="936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4</a:t>
            </a:r>
            <a:endParaRPr lang="ru-RU" sz="6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722788" y="3805061"/>
            <a:ext cx="373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6304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7839" y="2567249"/>
            <a:ext cx="5544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кинетических методах используются способы обработки данных, проиллюстрированных на рисунках:</a:t>
            </a:r>
          </a:p>
          <a:p>
            <a:pPr>
              <a:tabLst>
                <a:tab pos="355600" algn="l"/>
                <a:tab pos="3314700" algn="l"/>
              </a:tabLst>
            </a:pPr>
            <a:r>
              <a:rPr lang="ru-RU" sz="2400" dirty="0" smtClean="0"/>
              <a:t>1)	1, 3;	2) 2, 3;</a:t>
            </a:r>
          </a:p>
          <a:p>
            <a:pPr>
              <a:tabLst>
                <a:tab pos="355600" algn="l"/>
                <a:tab pos="3314700" algn="l"/>
              </a:tabLst>
            </a:pPr>
            <a:r>
              <a:rPr lang="ru-RU" sz="2400" dirty="0" smtClean="0"/>
              <a:t>3)	2, 4;	4)	3, 4	</a:t>
            </a:r>
            <a:endParaRPr lang="ru-RU" sz="24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827584" y="260648"/>
            <a:ext cx="0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702859" y="2348880"/>
            <a:ext cx="1935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032212" y="279147"/>
            <a:ext cx="0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3032212" y="2367379"/>
            <a:ext cx="1935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827584" y="764704"/>
            <a:ext cx="1584176" cy="1584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27584" y="1052736"/>
            <a:ext cx="1296144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2123728" y="1052736"/>
            <a:ext cx="0" cy="129614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750142" y="1992174"/>
            <a:ext cx="43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</a:t>
            </a:r>
            <a:r>
              <a:rPr lang="en-US" sz="2000" baseline="-25000" dirty="0" smtClean="0"/>
              <a:t>X</a:t>
            </a:r>
            <a:endParaRPr lang="ru-RU" sz="2000" baseline="-25000" dirty="0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3032212" y="774467"/>
            <a:ext cx="1584176" cy="1584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1168" y="1013120"/>
            <a:ext cx="43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</a:t>
            </a:r>
            <a:r>
              <a:rPr lang="en-US" sz="2000" baseline="-25000" dirty="0" smtClean="0"/>
              <a:t>X</a:t>
            </a:r>
            <a:endParaRPr lang="ru-RU" sz="2000" baseline="-25000" dirty="0"/>
          </a:p>
        </p:txBody>
      </p:sp>
      <p:sp>
        <p:nvSpPr>
          <p:cNvPr id="2" name="Дуга 1"/>
          <p:cNvSpPr/>
          <p:nvPr/>
        </p:nvSpPr>
        <p:spPr>
          <a:xfrm rot="2914959">
            <a:off x="2879690" y="2037839"/>
            <a:ext cx="478467" cy="440749"/>
          </a:xfrm>
          <a:prstGeom prst="arc">
            <a:avLst>
              <a:gd name="adj1" fmla="val 16200000"/>
              <a:gd name="adj2" fmla="val 2053804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3302653" y="1948770"/>
            <a:ext cx="43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 smtClean="0">
                <a:latin typeface="Calibri"/>
              </a:rPr>
              <a:t>α</a:t>
            </a:r>
            <a:r>
              <a:rPr lang="en-US" sz="2000" baseline="-25000" dirty="0" smtClean="0"/>
              <a:t>X</a:t>
            </a:r>
            <a:endParaRPr lang="ru-RU" sz="20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18647" y="1556162"/>
                <a:ext cx="1684244" cy="592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tg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647" y="1556162"/>
                <a:ext cx="1684244" cy="5926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030062" y="0"/>
            <a:ext cx="936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1</a:t>
            </a:r>
            <a:endParaRPr lang="ru-RU" sz="6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138402" y="-390"/>
            <a:ext cx="936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2</a:t>
            </a:r>
            <a:endParaRPr lang="ru-RU" sz="6000" b="1" dirty="0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5580112" y="279147"/>
            <a:ext cx="0" cy="20882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>
            <a:off x="5580112" y="2367379"/>
            <a:ext cx="1935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5580112" y="783203"/>
            <a:ext cx="1584176" cy="1584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608662" y="1700808"/>
            <a:ext cx="637210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6245872" y="1700808"/>
            <a:ext cx="0" cy="6710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07772" y="2000293"/>
            <a:ext cx="43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/>
              <a:t>t</a:t>
            </a:r>
            <a:r>
              <a:rPr lang="en-US" sz="2000" baseline="-25000" dirty="0" err="1" smtClean="0"/>
              <a:t>X</a:t>
            </a:r>
            <a:endParaRPr lang="ru-RU" sz="20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5530223" y="1322432"/>
            <a:ext cx="56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/>
              <a:t>A</a:t>
            </a:r>
            <a:r>
              <a:rPr lang="en-US" sz="2000" baseline="-25000" dirty="0" err="1" smtClean="0"/>
              <a:t>X,t</a:t>
            </a:r>
            <a:endParaRPr lang="ru-RU" sz="20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5760147" y="-13525"/>
            <a:ext cx="936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3</a:t>
            </a:r>
            <a:endParaRPr lang="ru-RU"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96684" y="1426668"/>
                <a:ext cx="15568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84" y="1426668"/>
                <a:ext cx="1556836" cy="6127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Прямая соединительная линия 36"/>
          <p:cNvCxnSpPr/>
          <p:nvPr/>
        </p:nvCxnSpPr>
        <p:spPr>
          <a:xfrm>
            <a:off x="1699073" y="2591837"/>
            <a:ext cx="0" cy="1701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807447" y="4293246"/>
            <a:ext cx="19358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1681851" y="2822698"/>
            <a:ext cx="904800" cy="834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V="1">
            <a:off x="983013" y="3657510"/>
            <a:ext cx="698838" cy="635736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2722" y="3893136"/>
            <a:ext cx="56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C</a:t>
            </a:r>
            <a:r>
              <a:rPr lang="en-US" sz="2000" baseline="-25000" dirty="0" smtClean="0"/>
              <a:t>X</a:t>
            </a:r>
            <a:endParaRPr lang="ru-RU" sz="2000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868307" y="2387849"/>
            <a:ext cx="9360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4</a:t>
            </a:r>
            <a:endParaRPr lang="ru-RU" sz="6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657967" y="3966516"/>
            <a:ext cx="373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4338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08720"/>
            <a:ext cx="813690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400" dirty="0" smtClean="0"/>
              <a:t>Раствор аммиака при фотометрическом определении меди применяется для: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Обеспечения хорошей чувствительности метода;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Обеспечения стабильного состояния меди;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Создания инертного раствора;</a:t>
            </a:r>
          </a:p>
          <a:p>
            <a:pPr marL="514350" indent="-514350">
              <a:buAutoNum type="arabicParenR"/>
            </a:pPr>
            <a:r>
              <a:rPr lang="ru-RU" sz="2400" dirty="0" smtClean="0"/>
              <a:t>Уменьшения «шумовых» сигналов.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806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8"/>
            <a:ext cx="77768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Спектр поглощения строится в координатах:</a:t>
            </a:r>
          </a:p>
          <a:p>
            <a:pPr marL="514350" indent="-514350">
              <a:buAutoNum type="arabicParenR"/>
              <a:tabLst>
                <a:tab pos="355600" algn="l"/>
                <a:tab pos="1701800" algn="l"/>
                <a:tab pos="3314700" algn="l"/>
                <a:tab pos="5029200" algn="l"/>
              </a:tabLst>
            </a:pP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=f(</a:t>
            </a:r>
            <a:r>
              <a:rPr lang="el-GR" sz="2800" i="1" dirty="0" smtClean="0">
                <a:latin typeface="Calibri"/>
              </a:rPr>
              <a:t>λ</a:t>
            </a:r>
            <a:r>
              <a:rPr lang="en-US" sz="2800" dirty="0" smtClean="0">
                <a:latin typeface="Calibri"/>
              </a:rPr>
              <a:t>);</a:t>
            </a:r>
          </a:p>
          <a:p>
            <a:pPr marL="514350" indent="-514350">
              <a:buAutoNum type="arabicParenR" startAt="2"/>
              <a:tabLst>
                <a:tab pos="355600" algn="l"/>
                <a:tab pos="1701800" algn="l"/>
                <a:tab pos="3314700" algn="l"/>
                <a:tab pos="5029200" algn="l"/>
              </a:tabLst>
            </a:pPr>
            <a:r>
              <a:rPr lang="en-US" sz="2800" dirty="0" smtClean="0"/>
              <a:t> </a:t>
            </a:r>
            <a:r>
              <a:rPr lang="el-GR" sz="2800" i="1" dirty="0" smtClean="0"/>
              <a:t>λ</a:t>
            </a:r>
            <a:r>
              <a:rPr lang="en-US" sz="2800" dirty="0" smtClean="0"/>
              <a:t>=f(</a:t>
            </a:r>
            <a:r>
              <a:rPr lang="en-US" sz="2800" i="1" dirty="0" smtClean="0"/>
              <a:t>C</a:t>
            </a:r>
            <a:r>
              <a:rPr lang="en-US" sz="2800" dirty="0" smtClean="0"/>
              <a:t>);	</a:t>
            </a:r>
          </a:p>
          <a:p>
            <a:pPr marL="514350" indent="-514350">
              <a:buAutoNum type="arabicParenR" startAt="2"/>
              <a:tabLst>
                <a:tab pos="355600" algn="l"/>
                <a:tab pos="1701800" algn="l"/>
                <a:tab pos="3314700" algn="l"/>
                <a:tab pos="5029200" algn="l"/>
              </a:tabLst>
            </a:pPr>
            <a:r>
              <a:rPr lang="en-US" sz="2800" dirty="0" smtClean="0"/>
              <a:t> </a:t>
            </a:r>
            <a:r>
              <a:rPr lang="en-US" sz="2800" i="1" dirty="0" smtClean="0"/>
              <a:t>A</a:t>
            </a:r>
            <a:r>
              <a:rPr lang="en-US" sz="2800" dirty="0" smtClean="0"/>
              <a:t>=f(</a:t>
            </a:r>
            <a:r>
              <a:rPr lang="en-US" sz="2800" i="1" dirty="0" smtClean="0"/>
              <a:t>C</a:t>
            </a:r>
            <a:r>
              <a:rPr lang="en-US" sz="2800" dirty="0"/>
              <a:t>);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libri"/>
              </a:rPr>
              <a:t> </a:t>
            </a:r>
          </a:p>
          <a:p>
            <a:pPr marL="514350" indent="-514350">
              <a:buAutoNum type="arabicParenR" startAt="2"/>
              <a:tabLst>
                <a:tab pos="355600" algn="l"/>
                <a:tab pos="1701800" algn="l"/>
                <a:tab pos="3314700" algn="l"/>
                <a:tab pos="5029200" algn="l"/>
              </a:tabLst>
            </a:pPr>
            <a:r>
              <a:rPr lang="en-US" sz="2800" dirty="0" smtClean="0">
                <a:latin typeface="Calibri"/>
              </a:rPr>
              <a:t> </a:t>
            </a:r>
            <a:r>
              <a:rPr lang="en-US" sz="2800" dirty="0" err="1" smtClean="0">
                <a:latin typeface="Calibri"/>
              </a:rPr>
              <a:t>tg</a:t>
            </a:r>
            <a:r>
              <a:rPr lang="el-GR" sz="2800" i="1" dirty="0" smtClean="0">
                <a:latin typeface="Calibri"/>
              </a:rPr>
              <a:t>α</a:t>
            </a:r>
            <a:r>
              <a:rPr lang="en-US" sz="2800" dirty="0" smtClean="0">
                <a:latin typeface="Calibri"/>
              </a:rPr>
              <a:t>=</a:t>
            </a:r>
            <a:r>
              <a:rPr lang="en-US" sz="2800" dirty="0"/>
              <a:t>f(</a:t>
            </a:r>
            <a:r>
              <a:rPr lang="el-GR" sz="2800" i="1" dirty="0"/>
              <a:t>λ</a:t>
            </a:r>
            <a:r>
              <a:rPr lang="en-US" sz="2800" dirty="0" smtClean="0"/>
              <a:t>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200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96752"/>
            <a:ext cx="8676456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000" dirty="0" smtClean="0"/>
              <a:t>По спектру поглощения:</a:t>
            </a:r>
          </a:p>
          <a:p>
            <a:r>
              <a:rPr lang="ru-RU" sz="2000" dirty="0" smtClean="0"/>
              <a:t>1) Определяют концентрацию компонента в растворе;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2) Определяют длину волны, соответствующая максимуму поглощения;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3) Определяют точность фотометрических измерений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4) Определяют оптимальный для измерений диапазон значений оптической плотности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407476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715</Words>
  <Application>Microsoft Office PowerPoint</Application>
  <PresentationFormat>Экран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А-343</dc:creator>
  <cp:lastModifiedBy>А-343</cp:lastModifiedBy>
  <cp:revision>37</cp:revision>
  <dcterms:created xsi:type="dcterms:W3CDTF">2017-04-27T05:45:15Z</dcterms:created>
  <dcterms:modified xsi:type="dcterms:W3CDTF">2018-03-21T04:58:19Z</dcterms:modified>
</cp:coreProperties>
</file>