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76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93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3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92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88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9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947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66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5B6B5-86DC-4FC3-8C1F-209907C8CEB7}" type="datetimeFigureOut">
              <a:rPr lang="ru-RU" smtClean="0"/>
              <a:t>16.03.2017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117BC-FA3D-450D-9DD3-5A432BC5D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68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836712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Кривые потенциометрического титрования </a:t>
            </a:r>
            <a:r>
              <a:rPr lang="ru-RU" sz="2800" b="1" u="sng" dirty="0" smtClean="0"/>
              <a:t>не строятся</a:t>
            </a:r>
            <a:r>
              <a:rPr lang="ru-RU" sz="2800" dirty="0" smtClean="0"/>
              <a:t> в координатах:</a:t>
            </a:r>
          </a:p>
          <a:p>
            <a:endParaRPr lang="ru-RU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E</a:t>
            </a:r>
            <a:r>
              <a:rPr lang="ru-RU" sz="2800" dirty="0" smtClean="0"/>
              <a:t>/</a:t>
            </a:r>
            <a:r>
              <a:rPr lang="en-US" sz="2800" dirty="0" smtClean="0"/>
              <a:t>pH=f(</a:t>
            </a:r>
            <a:r>
              <a:rPr lang="en-US" sz="2800" dirty="0" smtClean="0">
                <a:sym typeface="Symbol"/>
              </a:rPr>
              <a:t>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</a:t>
            </a:r>
            <a:r>
              <a:rPr lang="ru-RU" sz="2800" dirty="0" smtClean="0"/>
              <a:t>, где Е-потенциал системы</a:t>
            </a:r>
            <a:r>
              <a:rPr lang="en-US" sz="2800" dirty="0" smtClean="0"/>
              <a:t>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en-US" sz="2800" dirty="0" smtClean="0">
                <a:sym typeface="Symbol"/>
              </a:rPr>
              <a:t>E/V</a:t>
            </a:r>
            <a:r>
              <a:rPr lang="ru-RU" sz="2800" baseline="-25000" dirty="0" smtClean="0"/>
              <a:t>титранта </a:t>
            </a:r>
            <a:r>
              <a:rPr lang="en-US" sz="2800" dirty="0" smtClean="0">
                <a:sym typeface="Symbol"/>
              </a:rPr>
              <a:t>=f(V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pH=f(</a:t>
            </a:r>
            <a:r>
              <a:rPr lang="en-US" sz="2800" dirty="0" smtClean="0">
                <a:sym typeface="Symbol"/>
              </a:rPr>
              <a:t>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</a:t>
            </a:r>
            <a:endParaRPr lang="en-US" sz="2800" dirty="0" smtClean="0"/>
          </a:p>
          <a:p>
            <a:pPr marL="342900" indent="-342900">
              <a:buAutoNum type="arabicParenR"/>
            </a:pPr>
            <a:r>
              <a:rPr lang="en-US" sz="2800" dirty="0" smtClean="0"/>
              <a:t>V</a:t>
            </a:r>
            <a:r>
              <a:rPr lang="ru-RU" sz="2800" baseline="-25000" dirty="0" smtClean="0"/>
              <a:t>титранта </a:t>
            </a:r>
            <a:r>
              <a:rPr lang="ru-RU" sz="2800" dirty="0" smtClean="0"/>
              <a:t>/ 10</a:t>
            </a:r>
            <a:r>
              <a:rPr lang="ru-RU" sz="2800" baseline="30000" dirty="0" smtClean="0"/>
              <a:t>рН</a:t>
            </a:r>
            <a:r>
              <a:rPr lang="ru-RU" sz="2800" dirty="0" smtClean="0"/>
              <a:t> = </a:t>
            </a:r>
            <a:r>
              <a:rPr lang="en-US" sz="2800" dirty="0" smtClean="0"/>
              <a:t>f(V</a:t>
            </a:r>
            <a:r>
              <a:rPr lang="ru-RU" sz="2800" baseline="-25000" dirty="0" smtClean="0"/>
              <a:t>титранта</a:t>
            </a:r>
            <a:r>
              <a:rPr lang="ru-RU" sz="2800" dirty="0" smtClean="0"/>
              <a:t>);</a:t>
            </a:r>
            <a:endParaRPr lang="ru-RU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03908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836712"/>
            <a:ext cx="712879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Кривые потенциометрического в виде первой производной строятся в координатах:</a:t>
            </a:r>
          </a:p>
          <a:p>
            <a:endParaRPr lang="ru-RU" sz="280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sz="2800" dirty="0" smtClean="0">
                <a:sym typeface="Symbol"/>
              </a:rPr>
              <a:t>V</a:t>
            </a:r>
            <a:r>
              <a:rPr lang="ru-RU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/</a:t>
            </a:r>
            <a:r>
              <a:rPr lang="ru-RU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E =f(V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sz="2800" dirty="0" smtClean="0">
                <a:sym typeface="Symbol"/>
              </a:rPr>
              <a:t>V/E =f(V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</a:t>
            </a:r>
            <a:endParaRPr lang="ru-RU" sz="280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sz="2800" dirty="0" smtClean="0">
                <a:sym typeface="Symbol"/>
              </a:rPr>
              <a:t></a:t>
            </a:r>
            <a:r>
              <a:rPr lang="ru-RU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E/V</a:t>
            </a:r>
            <a:r>
              <a:rPr lang="ru-RU" sz="2800" baseline="30000" dirty="0" smtClean="0">
                <a:sym typeface="Symbol"/>
              </a:rPr>
              <a:t>2</a:t>
            </a:r>
            <a:r>
              <a:rPr lang="en-US" sz="2800" dirty="0" smtClean="0">
                <a:sym typeface="Symbol"/>
              </a:rPr>
              <a:t>=f(V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 </a:t>
            </a:r>
            <a:endParaRPr lang="ru-RU" sz="2800" dirty="0" smtClean="0"/>
          </a:p>
          <a:p>
            <a:pPr marL="342900" indent="-342900">
              <a:spcAft>
                <a:spcPts val="600"/>
              </a:spcAft>
              <a:buAutoNum type="arabicParenR"/>
            </a:pPr>
            <a:r>
              <a:rPr lang="en-US" sz="2800" dirty="0" smtClean="0">
                <a:sym typeface="Symbol"/>
              </a:rPr>
              <a:t>E/V=f(V</a:t>
            </a:r>
            <a:r>
              <a:rPr lang="ru-RU" sz="2800" baseline="-25000" dirty="0" smtClean="0"/>
              <a:t>титранта</a:t>
            </a:r>
            <a:r>
              <a:rPr lang="en-US" sz="2800" dirty="0" smtClean="0"/>
              <a:t>);</a:t>
            </a:r>
            <a:endParaRPr lang="ru-RU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277105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Выберите наиболее подходящий вариант вида кривой потенциометрического титрования при титровании раствора сильной кислоты раствором щелочи.</a:t>
            </a:r>
            <a:endParaRPr lang="ru-RU" sz="2800" baseline="300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760708" y="4389043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1760708" y="5757195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68684" y="413473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94922" y="377189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0" name="Полилиния 9"/>
          <p:cNvSpPr/>
          <p:nvPr/>
        </p:nvSpPr>
        <p:spPr>
          <a:xfrm>
            <a:off x="1774098" y="4558564"/>
            <a:ext cx="1703138" cy="1008111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566116" y="2520860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566116" y="3889012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1513" y="228593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106277" y="38272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7" name="Полилиния 16"/>
          <p:cNvSpPr/>
          <p:nvPr/>
        </p:nvSpPr>
        <p:spPr>
          <a:xfrm flipH="1">
            <a:off x="5590660" y="2670499"/>
            <a:ext cx="1630016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604662" y="2514629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604662" y="3882781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90059" y="227970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17499" y="567018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2" name="Полилиния 21"/>
          <p:cNvSpPr/>
          <p:nvPr/>
        </p:nvSpPr>
        <p:spPr>
          <a:xfrm rot="5400000" flipH="1">
            <a:off x="1801165" y="2492309"/>
            <a:ext cx="1286097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541572" y="4378544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5541572" y="5746696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33663" y="417154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81733" y="56849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7" name="Полилиния 26"/>
          <p:cNvSpPr/>
          <p:nvPr/>
        </p:nvSpPr>
        <p:spPr>
          <a:xfrm rot="5400000" flipH="1" flipV="1">
            <a:off x="5693082" y="4447016"/>
            <a:ext cx="1286097" cy="1083052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093903" y="2655265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1</a:t>
            </a:r>
            <a:endParaRPr lang="ru-RU" sz="6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76414" y="2649033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2</a:t>
            </a:r>
            <a:endParaRPr lang="ru-RU" sz="6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190807" y="4565287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3</a:t>
            </a:r>
            <a:endParaRPr lang="ru-RU" sz="6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036204" y="4540879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4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77105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Выберите наиболее подходящий вариант вида кривой потенциометрического титрования при титровании раствора </a:t>
            </a:r>
            <a:r>
              <a:rPr lang="ru-RU" sz="2000" dirty="0" smtClean="0"/>
              <a:t>сильной кислоты </a:t>
            </a:r>
            <a:r>
              <a:rPr lang="ru-RU" sz="2000" dirty="0" smtClean="0"/>
              <a:t>раствором </a:t>
            </a:r>
            <a:r>
              <a:rPr lang="ru-RU" sz="2000" dirty="0" smtClean="0"/>
              <a:t>щелочи</a:t>
            </a:r>
            <a:r>
              <a:rPr lang="ru-RU" sz="2000" dirty="0" smtClean="0"/>
              <a:t>.</a:t>
            </a:r>
            <a:endParaRPr lang="ru-RU" sz="2000" baseline="300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12431" y="3511507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1312431" y="4879659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07" y="3257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6645" y="28943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0" name="Полилиния 9"/>
          <p:cNvSpPr/>
          <p:nvPr/>
        </p:nvSpPr>
        <p:spPr>
          <a:xfrm>
            <a:off x="1325821" y="3681028"/>
            <a:ext cx="1703138" cy="1008111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117839" y="1643324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117839" y="3011476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3236" y="14083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8000" y="29497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7" name="Полилиния 16"/>
          <p:cNvSpPr/>
          <p:nvPr/>
        </p:nvSpPr>
        <p:spPr>
          <a:xfrm flipH="1">
            <a:off x="5142383" y="1792963"/>
            <a:ext cx="1630016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156385" y="1637093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156385" y="3005245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1782" y="14021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69222" y="47926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2" name="Полилиния 21"/>
          <p:cNvSpPr/>
          <p:nvPr/>
        </p:nvSpPr>
        <p:spPr>
          <a:xfrm rot="5400000" flipH="1">
            <a:off x="1352888" y="1614773"/>
            <a:ext cx="1286097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093295" y="3501008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5093295" y="4869160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5386" y="3294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33456" y="480741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7" name="Полилиния 26"/>
          <p:cNvSpPr/>
          <p:nvPr/>
        </p:nvSpPr>
        <p:spPr>
          <a:xfrm rot="5400000" flipH="1" flipV="1">
            <a:off x="5244805" y="3569480"/>
            <a:ext cx="1286097" cy="1083052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5626" y="1777729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1</a:t>
            </a:r>
            <a:endParaRPr lang="ru-RU" sz="6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28137" y="1771497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2</a:t>
            </a:r>
            <a:endParaRPr lang="ru-RU" sz="6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2530" y="3687751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3</a:t>
            </a:r>
            <a:endParaRPr lang="ru-RU" sz="6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7927" y="3663343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4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20538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47667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Выберите наиболее подходящий вариант вида кривой потенциометрического титрования при титровании раствора </a:t>
            </a:r>
            <a:r>
              <a:rPr lang="ru-RU" sz="2000" dirty="0" smtClean="0"/>
              <a:t>щелочи </a:t>
            </a:r>
            <a:r>
              <a:rPr lang="ru-RU" sz="2000" dirty="0" smtClean="0"/>
              <a:t>раствором </a:t>
            </a:r>
            <a:r>
              <a:rPr lang="ru-RU" sz="2000" dirty="0" smtClean="0"/>
              <a:t>сильной кислоты</a:t>
            </a:r>
            <a:r>
              <a:rPr lang="ru-RU" sz="2000" dirty="0" smtClean="0"/>
              <a:t>.</a:t>
            </a:r>
            <a:endParaRPr lang="ru-RU" sz="2000" baseline="300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312431" y="3511507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H="1">
            <a:off x="1312431" y="4879659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0407" y="32572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46645" y="289435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0" name="Полилиния 9"/>
          <p:cNvSpPr/>
          <p:nvPr/>
        </p:nvSpPr>
        <p:spPr>
          <a:xfrm>
            <a:off x="1325821" y="3681028"/>
            <a:ext cx="1703138" cy="1008111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5117839" y="1643324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5117839" y="3011476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3236" y="14083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58000" y="29497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17" name="Полилиния 16"/>
          <p:cNvSpPr/>
          <p:nvPr/>
        </p:nvSpPr>
        <p:spPr>
          <a:xfrm flipH="1">
            <a:off x="5142383" y="1792963"/>
            <a:ext cx="1630016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156385" y="1637093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156385" y="3005245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41782" y="140216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969222" y="47926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2" name="Полилиния 21"/>
          <p:cNvSpPr/>
          <p:nvPr/>
        </p:nvSpPr>
        <p:spPr>
          <a:xfrm rot="5400000" flipH="1">
            <a:off x="1352888" y="1614773"/>
            <a:ext cx="1286097" cy="1073244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5093295" y="3501008"/>
            <a:ext cx="0" cy="1368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flipH="1">
            <a:off x="5093295" y="4869160"/>
            <a:ext cx="17281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85386" y="329401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рН</a:t>
            </a:r>
            <a:endParaRPr lang="ru-RU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633456" y="480741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27" name="Полилиния 26"/>
          <p:cNvSpPr/>
          <p:nvPr/>
        </p:nvSpPr>
        <p:spPr>
          <a:xfrm rot="5400000" flipH="1" flipV="1">
            <a:off x="5244805" y="3569480"/>
            <a:ext cx="1286097" cy="1083052"/>
          </a:xfrm>
          <a:custGeom>
            <a:avLst/>
            <a:gdLst>
              <a:gd name="connsiteX0" fmla="*/ 0 w 3279913"/>
              <a:gd name="connsiteY0" fmla="*/ 2317852 h 2535400"/>
              <a:gd name="connsiteX1" fmla="*/ 1470991 w 3279913"/>
              <a:gd name="connsiteY1" fmla="*/ 2357609 h 2535400"/>
              <a:gd name="connsiteX2" fmla="*/ 1977887 w 3279913"/>
              <a:gd name="connsiteY2" fmla="*/ 379722 h 2535400"/>
              <a:gd name="connsiteX3" fmla="*/ 3279913 w 3279913"/>
              <a:gd name="connsiteY3" fmla="*/ 2035 h 2535400"/>
              <a:gd name="connsiteX0" fmla="*/ 0 w 3260035"/>
              <a:gd name="connsiteY0" fmla="*/ 2297974 h 2527167"/>
              <a:gd name="connsiteX1" fmla="*/ 1451113 w 3260035"/>
              <a:gd name="connsiteY1" fmla="*/ 2357609 h 2527167"/>
              <a:gd name="connsiteX2" fmla="*/ 1958009 w 3260035"/>
              <a:gd name="connsiteY2" fmla="*/ 379722 h 2527167"/>
              <a:gd name="connsiteX3" fmla="*/ 3260035 w 3260035"/>
              <a:gd name="connsiteY3" fmla="*/ 2035 h 2527167"/>
              <a:gd name="connsiteX0" fmla="*/ 0 w 3260035"/>
              <a:gd name="connsiteY0" fmla="*/ 2297974 h 2516917"/>
              <a:gd name="connsiteX1" fmla="*/ 1162878 w 3260035"/>
              <a:gd name="connsiteY1" fmla="*/ 2387427 h 2516917"/>
              <a:gd name="connsiteX2" fmla="*/ 1451113 w 3260035"/>
              <a:gd name="connsiteY2" fmla="*/ 2357609 h 2516917"/>
              <a:gd name="connsiteX3" fmla="*/ 1958009 w 3260035"/>
              <a:gd name="connsiteY3" fmla="*/ 379722 h 2516917"/>
              <a:gd name="connsiteX4" fmla="*/ 3260035 w 3260035"/>
              <a:gd name="connsiteY4" fmla="*/ 2035 h 2516917"/>
              <a:gd name="connsiteX0" fmla="*/ 0 w 3260035"/>
              <a:gd name="connsiteY0" fmla="*/ 2297974 h 2515698"/>
              <a:gd name="connsiteX1" fmla="*/ 1162878 w 3260035"/>
              <a:gd name="connsiteY1" fmla="*/ 2387427 h 2515698"/>
              <a:gd name="connsiteX2" fmla="*/ 1958009 w 3260035"/>
              <a:gd name="connsiteY2" fmla="*/ 379722 h 2515698"/>
              <a:gd name="connsiteX3" fmla="*/ 3260035 w 3260035"/>
              <a:gd name="connsiteY3" fmla="*/ 2035 h 2515698"/>
              <a:gd name="connsiteX0" fmla="*/ 0 w 3260035"/>
              <a:gd name="connsiteY0" fmla="*/ 2297239 h 2406734"/>
              <a:gd name="connsiteX1" fmla="*/ 1540564 w 3260035"/>
              <a:gd name="connsiteY1" fmla="*/ 2237605 h 2406734"/>
              <a:gd name="connsiteX2" fmla="*/ 1958009 w 3260035"/>
              <a:gd name="connsiteY2" fmla="*/ 378987 h 2406734"/>
              <a:gd name="connsiteX3" fmla="*/ 3260035 w 3260035"/>
              <a:gd name="connsiteY3" fmla="*/ 1300 h 2406734"/>
              <a:gd name="connsiteX0" fmla="*/ 0 w 3260035"/>
              <a:gd name="connsiteY0" fmla="*/ 2297239 h 2415762"/>
              <a:gd name="connsiteX1" fmla="*/ 884583 w 3260035"/>
              <a:gd name="connsiteY1" fmla="*/ 2336997 h 2415762"/>
              <a:gd name="connsiteX2" fmla="*/ 1540564 w 3260035"/>
              <a:gd name="connsiteY2" fmla="*/ 2237605 h 2415762"/>
              <a:gd name="connsiteX3" fmla="*/ 1958009 w 3260035"/>
              <a:gd name="connsiteY3" fmla="*/ 378987 h 2415762"/>
              <a:gd name="connsiteX4" fmla="*/ 3260035 w 3260035"/>
              <a:gd name="connsiteY4" fmla="*/ 1300 h 2415762"/>
              <a:gd name="connsiteX0" fmla="*/ 0 w 3260035"/>
              <a:gd name="connsiteY0" fmla="*/ 2297239 h 2402302"/>
              <a:gd name="connsiteX1" fmla="*/ 884583 w 3260035"/>
              <a:gd name="connsiteY1" fmla="*/ 2336997 h 2402302"/>
              <a:gd name="connsiteX2" fmla="*/ 1331844 w 3260035"/>
              <a:gd name="connsiteY2" fmla="*/ 2307179 h 2402302"/>
              <a:gd name="connsiteX3" fmla="*/ 1540564 w 3260035"/>
              <a:gd name="connsiteY3" fmla="*/ 2237605 h 2402302"/>
              <a:gd name="connsiteX4" fmla="*/ 1958009 w 3260035"/>
              <a:gd name="connsiteY4" fmla="*/ 378987 h 2402302"/>
              <a:gd name="connsiteX5" fmla="*/ 3260035 w 3260035"/>
              <a:gd name="connsiteY5" fmla="*/ 1300 h 2402302"/>
              <a:gd name="connsiteX0" fmla="*/ 0 w 3260035"/>
              <a:gd name="connsiteY0" fmla="*/ 2297239 h 2392419"/>
              <a:gd name="connsiteX1" fmla="*/ 884583 w 3260035"/>
              <a:gd name="connsiteY1" fmla="*/ 2336997 h 2392419"/>
              <a:gd name="connsiteX2" fmla="*/ 1331844 w 3260035"/>
              <a:gd name="connsiteY2" fmla="*/ 2307179 h 2392419"/>
              <a:gd name="connsiteX3" fmla="*/ 1441174 w 3260035"/>
              <a:gd name="connsiteY3" fmla="*/ 2267423 h 2392419"/>
              <a:gd name="connsiteX4" fmla="*/ 1540564 w 3260035"/>
              <a:gd name="connsiteY4" fmla="*/ 2237605 h 2392419"/>
              <a:gd name="connsiteX5" fmla="*/ 1958009 w 3260035"/>
              <a:gd name="connsiteY5" fmla="*/ 378987 h 2392419"/>
              <a:gd name="connsiteX6" fmla="*/ 3260035 w 3260035"/>
              <a:gd name="connsiteY6" fmla="*/ 1300 h 2392419"/>
              <a:gd name="connsiteX0" fmla="*/ 0 w 3260035"/>
              <a:gd name="connsiteY0" fmla="*/ 2296412 h 2340384"/>
              <a:gd name="connsiteX1" fmla="*/ 884583 w 3260035"/>
              <a:gd name="connsiteY1" fmla="*/ 2336170 h 2340384"/>
              <a:gd name="connsiteX2" fmla="*/ 1331844 w 3260035"/>
              <a:gd name="connsiteY2" fmla="*/ 2306352 h 2340384"/>
              <a:gd name="connsiteX3" fmla="*/ 1441174 w 3260035"/>
              <a:gd name="connsiteY3" fmla="*/ 2266596 h 2340384"/>
              <a:gd name="connsiteX4" fmla="*/ 1620078 w 3260035"/>
              <a:gd name="connsiteY4" fmla="*/ 1839213 h 2340384"/>
              <a:gd name="connsiteX5" fmla="*/ 1958009 w 3260035"/>
              <a:gd name="connsiteY5" fmla="*/ 378160 h 2340384"/>
              <a:gd name="connsiteX6" fmla="*/ 3260035 w 3260035"/>
              <a:gd name="connsiteY6" fmla="*/ 473 h 2340384"/>
              <a:gd name="connsiteX0" fmla="*/ 0 w 3279913"/>
              <a:gd name="connsiteY0" fmla="*/ 2374021 h 2378237"/>
              <a:gd name="connsiteX1" fmla="*/ 904461 w 3279913"/>
              <a:gd name="connsiteY1" fmla="*/ 2336170 h 2378237"/>
              <a:gd name="connsiteX2" fmla="*/ 1351722 w 3279913"/>
              <a:gd name="connsiteY2" fmla="*/ 2306352 h 2378237"/>
              <a:gd name="connsiteX3" fmla="*/ 1461052 w 3279913"/>
              <a:gd name="connsiteY3" fmla="*/ 2266596 h 2378237"/>
              <a:gd name="connsiteX4" fmla="*/ 1639956 w 3279913"/>
              <a:gd name="connsiteY4" fmla="*/ 1839213 h 2378237"/>
              <a:gd name="connsiteX5" fmla="*/ 1977887 w 3279913"/>
              <a:gd name="connsiteY5" fmla="*/ 378160 h 2378237"/>
              <a:gd name="connsiteX6" fmla="*/ 3279913 w 3279913"/>
              <a:gd name="connsiteY6" fmla="*/ 473 h 2378237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  <a:gd name="connsiteX0" fmla="*/ 0 w 3279913"/>
              <a:gd name="connsiteY0" fmla="*/ 2374021 h 2381354"/>
              <a:gd name="connsiteX1" fmla="*/ 924339 w 3279913"/>
              <a:gd name="connsiteY1" fmla="*/ 2362041 h 2381354"/>
              <a:gd name="connsiteX2" fmla="*/ 1351722 w 3279913"/>
              <a:gd name="connsiteY2" fmla="*/ 2306352 h 2381354"/>
              <a:gd name="connsiteX3" fmla="*/ 1461052 w 3279913"/>
              <a:gd name="connsiteY3" fmla="*/ 2266596 h 2381354"/>
              <a:gd name="connsiteX4" fmla="*/ 1639956 w 3279913"/>
              <a:gd name="connsiteY4" fmla="*/ 1839213 h 2381354"/>
              <a:gd name="connsiteX5" fmla="*/ 1977887 w 3279913"/>
              <a:gd name="connsiteY5" fmla="*/ 378160 h 2381354"/>
              <a:gd name="connsiteX6" fmla="*/ 3279913 w 3279913"/>
              <a:gd name="connsiteY6" fmla="*/ 473 h 23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9913" h="2381354">
                <a:moveTo>
                  <a:pt x="0" y="2374021"/>
                </a:moveTo>
                <a:cubicBezTo>
                  <a:pt x="147431" y="2392243"/>
                  <a:pt x="667578" y="2371980"/>
                  <a:pt x="924339" y="2362041"/>
                </a:cubicBezTo>
                <a:lnTo>
                  <a:pt x="1351722" y="2306352"/>
                </a:lnTo>
                <a:cubicBezTo>
                  <a:pt x="1449457" y="2316291"/>
                  <a:pt x="1426265" y="2278192"/>
                  <a:pt x="1461052" y="2266596"/>
                </a:cubicBezTo>
                <a:cubicBezTo>
                  <a:pt x="1495839" y="2255000"/>
                  <a:pt x="1558786" y="2175487"/>
                  <a:pt x="1639956" y="1839213"/>
                </a:cubicBezTo>
                <a:cubicBezTo>
                  <a:pt x="1721126" y="1502939"/>
                  <a:pt x="1704561" y="684617"/>
                  <a:pt x="1977887" y="378160"/>
                </a:cubicBezTo>
                <a:cubicBezTo>
                  <a:pt x="2251213" y="71703"/>
                  <a:pt x="2779643" y="-6982"/>
                  <a:pt x="3279913" y="473"/>
                </a:cubicBezTo>
              </a:path>
            </a:pathLst>
          </a:cu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645626" y="1777729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1</a:t>
            </a:r>
            <a:endParaRPr lang="ru-RU" sz="6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28137" y="1771497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2</a:t>
            </a:r>
            <a:endParaRPr lang="ru-RU" sz="6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42530" y="3687751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3</a:t>
            </a:r>
            <a:endParaRPr lang="ru-RU" sz="6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7927" y="3663343"/>
            <a:ext cx="363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 smtClean="0"/>
              <a:t>4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9047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06287"/>
            <a:ext cx="806489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Электрод, предназначенный для измерения значений рН растворов </a:t>
            </a:r>
            <a:r>
              <a:rPr lang="ru-RU" sz="3600" b="1" u="sng" dirty="0" smtClean="0"/>
              <a:t>не является</a:t>
            </a:r>
            <a:r>
              <a:rPr lang="ru-RU" sz="3600" dirty="0" smtClean="0"/>
              <a:t>: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ru-RU" sz="3600" dirty="0" smtClean="0"/>
              <a:t>Ион-селективным электродом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sz="3600" dirty="0" smtClean="0"/>
              <a:t>Электродом </a:t>
            </a:r>
            <a:r>
              <a:rPr lang="en-US" sz="3600" dirty="0" smtClean="0"/>
              <a:t>I </a:t>
            </a:r>
            <a:r>
              <a:rPr lang="ru-RU" sz="3600" dirty="0" smtClean="0"/>
              <a:t>рода</a:t>
            </a:r>
          </a:p>
          <a:p>
            <a:pPr marL="457200" indent="-457200">
              <a:buFontTx/>
              <a:buAutoNum type="arabicParenR"/>
            </a:pPr>
            <a:r>
              <a:rPr lang="ru-RU" sz="3600" dirty="0" smtClean="0"/>
              <a:t>Электродом с жесткой матрицей</a:t>
            </a:r>
            <a:endParaRPr lang="en-US" sz="3600" dirty="0" smtClean="0"/>
          </a:p>
          <a:p>
            <a:pPr marL="457200" indent="-457200">
              <a:buFontTx/>
              <a:buAutoNum type="arabicParenR"/>
            </a:pPr>
            <a:r>
              <a:rPr lang="ru-RU" sz="3600" dirty="0" smtClean="0"/>
              <a:t>Измерительным электродом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9250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06287"/>
            <a:ext cx="8064896" cy="4355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Выберите правильный вариант с</a:t>
            </a:r>
            <a:r>
              <a:rPr lang="ru-RU" sz="3600" dirty="0" smtClean="0"/>
              <a:t>хемы насыщенного хлорид-серебряного электрода:</a:t>
            </a:r>
          </a:p>
          <a:p>
            <a:pPr marL="457200" indent="-457200">
              <a:spcBef>
                <a:spcPts val="1200"/>
              </a:spcBef>
              <a:buAutoNum type="arabicParenR"/>
            </a:pPr>
            <a:r>
              <a:rPr lang="en-US" sz="3600" dirty="0" err="1" smtClean="0"/>
              <a:t>Ag|AgCl</a:t>
            </a:r>
            <a:r>
              <a:rPr lang="ru-RU" sz="3600" baseline="-25000" dirty="0" err="1" smtClean="0"/>
              <a:t>тв</a:t>
            </a:r>
            <a:r>
              <a:rPr lang="ru-RU" sz="3600" baseline="-25000" dirty="0" smtClean="0"/>
              <a:t>.</a:t>
            </a:r>
            <a:r>
              <a:rPr lang="en-US" sz="3600" dirty="0" smtClean="0"/>
              <a:t>|</a:t>
            </a:r>
            <a:r>
              <a:rPr lang="en-US" sz="3600" dirty="0" err="1" smtClean="0"/>
              <a:t>KCl</a:t>
            </a:r>
            <a:endParaRPr lang="ru-RU" sz="3600" dirty="0" smtClean="0"/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en-US" sz="3600" dirty="0" err="1" smtClean="0"/>
              <a:t>Ag|NaCl</a:t>
            </a:r>
            <a:r>
              <a:rPr lang="ru-RU" sz="3600" baseline="-25000" dirty="0" err="1" smtClean="0"/>
              <a:t>тв</a:t>
            </a:r>
            <a:r>
              <a:rPr lang="ru-RU" sz="3600" baseline="-25000" dirty="0" smtClean="0"/>
              <a:t>.</a:t>
            </a:r>
            <a:r>
              <a:rPr lang="en-US" sz="3600" dirty="0" smtClean="0"/>
              <a:t>|</a:t>
            </a:r>
            <a:r>
              <a:rPr lang="en-US" sz="3600" dirty="0" err="1" smtClean="0"/>
              <a:t>KCl</a:t>
            </a:r>
            <a:endParaRPr lang="ru-RU" sz="3600" dirty="0" smtClean="0"/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en-US" sz="3600" dirty="0" err="1" smtClean="0"/>
              <a:t>AgCl</a:t>
            </a:r>
            <a:r>
              <a:rPr lang="ru-RU" sz="3600" baseline="-25000" dirty="0" err="1" smtClean="0"/>
              <a:t>тв</a:t>
            </a:r>
            <a:r>
              <a:rPr lang="ru-RU" sz="3600" baseline="-25000" dirty="0" smtClean="0"/>
              <a:t>.</a:t>
            </a:r>
            <a:r>
              <a:rPr lang="en-US" sz="3600" dirty="0" smtClean="0"/>
              <a:t>|Ag</a:t>
            </a:r>
            <a:r>
              <a:rPr lang="en-US" sz="3600" baseline="30000" dirty="0" smtClean="0"/>
              <a:t>+</a:t>
            </a:r>
            <a:r>
              <a:rPr lang="ru-RU" sz="3600" baseline="-25000" dirty="0" smtClean="0"/>
              <a:t> </a:t>
            </a:r>
            <a:r>
              <a:rPr lang="en-US" sz="3600" dirty="0" smtClean="0"/>
              <a:t>|</a:t>
            </a:r>
            <a:r>
              <a:rPr lang="en-US" sz="3600" dirty="0" err="1" smtClean="0"/>
              <a:t>KCl</a:t>
            </a:r>
            <a:endParaRPr lang="en-US" sz="3600" dirty="0" smtClean="0"/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sz="3600" dirty="0" smtClean="0"/>
              <a:t>Все три схемы </a:t>
            </a:r>
            <a:r>
              <a:rPr lang="ru-RU" sz="3600" b="1" u="sng" dirty="0" smtClean="0"/>
              <a:t>неверные</a:t>
            </a:r>
            <a:endParaRPr lang="en-US" sz="36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239362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506287"/>
            <a:ext cx="806489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Выберите, наиболее подходящий вариант, характеризующий насыщенный хлорид-серебряный </a:t>
            </a:r>
            <a:r>
              <a:rPr lang="ru-RU" sz="3600" dirty="0" smtClean="0"/>
              <a:t>электрод является: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sz="3600" dirty="0" smtClean="0"/>
              <a:t>Это электрод </a:t>
            </a:r>
            <a:r>
              <a:rPr lang="en-US" sz="3600" dirty="0" smtClean="0"/>
              <a:t>III </a:t>
            </a:r>
            <a:r>
              <a:rPr lang="ru-RU" sz="3600" dirty="0" smtClean="0"/>
              <a:t>рода</a:t>
            </a:r>
          </a:p>
          <a:p>
            <a:pPr marL="457200" indent="-457200">
              <a:buFontTx/>
              <a:buAutoNum type="arabicParenR"/>
            </a:pPr>
            <a:r>
              <a:rPr lang="ru-RU" sz="3600" dirty="0" smtClean="0"/>
              <a:t>Это измерительный электрод</a:t>
            </a:r>
            <a:endParaRPr lang="en-US" sz="3600" dirty="0" smtClean="0"/>
          </a:p>
          <a:p>
            <a:pPr marL="457200" indent="-457200">
              <a:buFontTx/>
              <a:buAutoNum type="arabicParenR"/>
            </a:pPr>
            <a:r>
              <a:rPr lang="ru-RU" sz="3600" dirty="0" smtClean="0"/>
              <a:t>Это электрод сравнения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r>
              <a:rPr lang="ru-RU" sz="3600" dirty="0" smtClean="0"/>
              <a:t>Это мембранный ион-селективный электрод</a:t>
            </a:r>
          </a:p>
          <a:p>
            <a:pPr marL="457200" indent="-457200">
              <a:spcBef>
                <a:spcPts val="600"/>
              </a:spcBef>
              <a:buFontTx/>
              <a:buAutoNum type="arabicParenR"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22326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187624" y="1196752"/>
            <a:ext cx="2337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 smtClean="0"/>
              <a:t>Синяя линия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Красная линия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Зеленая линия</a:t>
            </a:r>
          </a:p>
          <a:p>
            <a:pPr marL="342900" indent="-342900">
              <a:buAutoNum type="arabicParenR"/>
            </a:pPr>
            <a:r>
              <a:rPr lang="ru-RU" dirty="0" smtClean="0"/>
              <a:t>Фиолетовая линия</a:t>
            </a:r>
            <a:endParaRPr lang="ru-RU" dirty="0"/>
          </a:p>
        </p:txBody>
      </p:sp>
      <p:pic>
        <p:nvPicPr>
          <p:cNvPr id="1026" name="Picture 2" descr="D:\САИТ\VB 6.0\Тестовик (для других компов)\Вопросы\ПТ\1.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84"/>
          <a:stretch/>
        </p:blipFill>
        <p:spPr bwMode="auto">
          <a:xfrm>
            <a:off x="1202844" y="908719"/>
            <a:ext cx="4161244" cy="2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975887" y="866884"/>
            <a:ext cx="30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1</a:t>
            </a:r>
            <a:endParaRPr lang="ru-RU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2499177" y="911681"/>
            <a:ext cx="30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2</a:t>
            </a:r>
            <a:endParaRPr lang="ru-RU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2609300" y="909746"/>
            <a:ext cx="30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3</a:t>
            </a:r>
            <a:endParaRPr lang="ru-RU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2714074" y="914511"/>
            <a:ext cx="304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943621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260</Words>
  <Application>Microsoft Office PowerPoint</Application>
  <PresentationFormat>Экран (4:3)</PresentationFormat>
  <Paragraphs>74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А-343</dc:creator>
  <cp:lastModifiedBy>А-343</cp:lastModifiedBy>
  <cp:revision>24</cp:revision>
  <dcterms:created xsi:type="dcterms:W3CDTF">2017-03-16T06:24:58Z</dcterms:created>
  <dcterms:modified xsi:type="dcterms:W3CDTF">2017-03-16T08:32:56Z</dcterms:modified>
</cp:coreProperties>
</file>