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61" r:id="rId6"/>
    <p:sldId id="258" r:id="rId7"/>
    <p:sldId id="263" r:id="rId8"/>
    <p:sldId id="264" r:id="rId9"/>
    <p:sldId id="266" r:id="rId10"/>
    <p:sldId id="267" r:id="rId11"/>
    <p:sldId id="268" r:id="rId12"/>
    <p:sldId id="269" r:id="rId13"/>
    <p:sldId id="262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33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0" name="Подзаголовок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с одним скругленным углом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19.05.2023</a:t>
            </a:fld>
            <a:endParaRPr 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836712"/>
            <a:ext cx="7772400" cy="1084102"/>
          </a:xfrm>
        </p:spPr>
        <p:txBody>
          <a:bodyPr>
            <a:normAutofit/>
          </a:bodyPr>
          <a:lstStyle/>
          <a:p>
            <a:pPr algn="ctr"/>
            <a:r>
              <a:rPr lang="ru-RU" sz="5400" dirty="0" smtClean="0">
                <a:solidFill>
                  <a:srgbClr val="002060"/>
                </a:solidFill>
              </a:rPr>
              <a:t>ТЕОРИЯ ИГР</a:t>
            </a:r>
            <a:endParaRPr lang="ru-RU" sz="5400" dirty="0">
              <a:solidFill>
                <a:srgbClr val="00206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2276872"/>
            <a:ext cx="7772400" cy="1080120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Решение задач в смешанных стратегиях</a:t>
            </a:r>
            <a:endParaRPr lang="ru-RU" sz="3600" b="1" dirty="0">
              <a:solidFill>
                <a:schemeClr val="tx1"/>
              </a:solidFill>
            </a:endParaRPr>
          </a:p>
        </p:txBody>
      </p:sp>
      <p:pic>
        <p:nvPicPr>
          <p:cNvPr id="5" name="Рисунок 4" descr="books-a-million-images-1024x76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3573016"/>
            <a:ext cx="2736304" cy="2041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15616" y="764704"/>
            <a:ext cx="70567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1) Теорема и максимине.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В конечной игре двух игроков (коалиций) с нулевой суммой (матричной игре) при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= b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имеет место равенство: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flipH="1">
            <a:off x="5364088" y="1700808"/>
            <a:ext cx="72008" cy="36004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43608" y="4149080"/>
            <a:ext cx="73448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Теорема о максимине указывает на существование равновесия для случая 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= V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при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a = b</a:t>
            </a: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, и, следовательно, существования оптимальных смешанных стратегий.</a:t>
            </a:r>
            <a:endParaRPr lang="ru-RU" sz="28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H="1">
            <a:off x="2339752" y="5085184"/>
            <a:ext cx="72008" cy="36004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Рисунок 10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15816" y="2132857"/>
            <a:ext cx="3302894" cy="1512168"/>
          </a:xfrm>
          <a:prstGeom prst="rect">
            <a:avLst/>
          </a:prstGeom>
        </p:spPr>
      </p:pic>
      <p:sp>
        <p:nvSpPr>
          <p:cNvPr id="12" name="Стрелка вниз 11"/>
          <p:cNvSpPr/>
          <p:nvPr/>
        </p:nvSpPr>
        <p:spPr>
          <a:xfrm>
            <a:off x="4067944" y="3717032"/>
            <a:ext cx="1368152" cy="432048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87624" y="692697"/>
            <a:ext cx="691276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b="1" dirty="0" smtClean="0">
                <a:latin typeface="Times New Roman" pitchFamily="18" charset="0"/>
                <a:cs typeface="Times New Roman" pitchFamily="18" charset="0"/>
              </a:rPr>
              <a:t>2) Основная теорема матричных игр. </a:t>
            </a:r>
          </a:p>
          <a:p>
            <a:pPr algn="ctr"/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Любая матричная игра имеет, по крайней мере, одно оптимальное решение, в общем случае, в смешанных стратегиях и соответствующую цену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3212976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Цена игры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V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– средний выигрыш, приходящийся на одну партию, - всегда удовлетворяет условию: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5085184"/>
            <a:ext cx="77048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т.е. лежит между нижней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и верхней 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в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ценами игры.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Рисунок 7" descr="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63888" y="4077072"/>
            <a:ext cx="2631728" cy="903826"/>
          </a:xfrm>
          <a:prstGeom prst="rect">
            <a:avLst/>
          </a:prstGeom>
        </p:spPr>
      </p:pic>
      <p:sp>
        <p:nvSpPr>
          <p:cNvPr id="9" name="Стрелка вниз 8"/>
          <p:cNvSpPr/>
          <p:nvPr/>
        </p:nvSpPr>
        <p:spPr>
          <a:xfrm>
            <a:off x="3635896" y="2780928"/>
            <a:ext cx="2088232" cy="504056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265176" algn="just">
              <a:buNone/>
            </a:pPr>
            <a:r>
              <a:rPr lang="ru-RU" dirty="0" smtClean="0"/>
              <a:t>Те из чистых стратегий игроков А и В, которые входят в их оптимальные смешанные стратегии с вероятностями, не равными нулю, называются </a:t>
            </a:r>
            <a:r>
              <a:rPr lang="ru-RU" b="1" i="1" dirty="0" smtClean="0">
                <a:solidFill>
                  <a:srgbClr val="FF0000"/>
                </a:solidFill>
              </a:rPr>
              <a:t>активными стратегиями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6" name="Рисунок 5" descr="79719758c7424c767192f8b1abe1542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2852936"/>
            <a:ext cx="5868144" cy="35208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183880" cy="105156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1. Решение задач в смешанных стратегиях размерностью 2х2</a:t>
            </a:r>
            <a:endParaRPr lang="ru-RU" dirty="0">
              <a:solidFill>
                <a:srgbClr val="002060"/>
              </a:solidFill>
            </a:endParaRPr>
          </a:p>
        </p:txBody>
      </p:sp>
      <p:cxnSp>
        <p:nvCxnSpPr>
          <p:cNvPr id="5" name="Прямая со стрелкой 4"/>
          <p:cNvCxnSpPr/>
          <p:nvPr/>
        </p:nvCxnSpPr>
        <p:spPr>
          <a:xfrm flipH="1">
            <a:off x="2123728" y="2348880"/>
            <a:ext cx="1656184" cy="1080120"/>
          </a:xfrm>
          <a:prstGeom prst="straightConnector1">
            <a:avLst/>
          </a:prstGeom>
          <a:ln w="762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>
            <a:off x="4716016" y="2348880"/>
            <a:ext cx="1728192" cy="1080120"/>
          </a:xfrm>
          <a:prstGeom prst="straightConnector1">
            <a:avLst/>
          </a:prstGeom>
          <a:ln w="762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Скругленный прямоугольник 7"/>
          <p:cNvSpPr/>
          <p:nvPr/>
        </p:nvSpPr>
        <p:spPr>
          <a:xfrm>
            <a:off x="827584" y="3573016"/>
            <a:ext cx="3744416" cy="1224136"/>
          </a:xfrm>
          <a:prstGeom prst="roundRect">
            <a:avLst/>
          </a:prstGeom>
          <a:gradFill>
            <a:gsLst>
              <a:gs pos="0">
                <a:srgbClr val="DDEBCF">
                  <a:alpha val="94000"/>
                </a:srgbClr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043608" y="3717032"/>
            <a:ext cx="3240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Аналитический метод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644008" y="3573016"/>
            <a:ext cx="3744416" cy="1224136"/>
          </a:xfrm>
          <a:prstGeom prst="roundRect">
            <a:avLst/>
          </a:prstGeom>
          <a:gradFill>
            <a:gsLst>
              <a:gs pos="0">
                <a:srgbClr val="DDEBCF">
                  <a:alpha val="94000"/>
                </a:srgbClr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4860032" y="3717032"/>
            <a:ext cx="3240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Графический метод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68144" y="1484784"/>
            <a:ext cx="864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FF0000"/>
                </a:solidFill>
              </a:rPr>
              <a:t>р</a:t>
            </a:r>
            <a:r>
              <a:rPr lang="ru-RU" sz="2400" b="1" baseline="-25000" dirty="0" smtClean="0">
                <a:solidFill>
                  <a:srgbClr val="FF0000"/>
                </a:solidFill>
              </a:rPr>
              <a:t>1</a:t>
            </a:r>
          </a:p>
          <a:p>
            <a:endParaRPr lang="ru-RU" sz="2400" b="1" dirty="0" smtClean="0">
              <a:solidFill>
                <a:srgbClr val="FF0000"/>
              </a:solidFill>
            </a:endParaRPr>
          </a:p>
          <a:p>
            <a:r>
              <a:rPr lang="ru-RU" sz="2400" b="1" dirty="0" smtClean="0">
                <a:solidFill>
                  <a:srgbClr val="FF0000"/>
                </a:solidFill>
              </a:rPr>
              <a:t>р</a:t>
            </a:r>
            <a:r>
              <a:rPr lang="ru-RU" sz="2400" b="1" baseline="-25000" dirty="0" smtClean="0">
                <a:solidFill>
                  <a:srgbClr val="FF0000"/>
                </a:solidFill>
              </a:rPr>
              <a:t>2</a:t>
            </a:r>
            <a:endParaRPr lang="ru-RU" sz="2400" b="1" baseline="-250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23928" y="2852936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q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1</a:t>
            </a:r>
            <a:r>
              <a:rPr lang="en-US" sz="2400" b="1" dirty="0" smtClean="0">
                <a:solidFill>
                  <a:srgbClr val="FF0000"/>
                </a:solidFill>
              </a:rPr>
              <a:t>     q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2</a:t>
            </a:r>
            <a:r>
              <a:rPr lang="en-US" sz="2400" b="1" dirty="0" smtClean="0">
                <a:solidFill>
                  <a:srgbClr val="FF0000"/>
                </a:solidFill>
              </a:rPr>
              <a:t>   </a:t>
            </a:r>
            <a:endParaRPr lang="ru-RU" sz="24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620688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u="sng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Аналитический метод решения игры 2х2</a:t>
            </a:r>
            <a:endParaRPr lang="ru-RU" sz="3200" b="1" u="sng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3284984"/>
            <a:ext cx="806489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AutoNum type="arabicParenR"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Оптимальное решение в смешанных стратегиях: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b="1" baseline="-25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= | p</a:t>
            </a:r>
            <a:r>
              <a:rPr lang="en-US" sz="28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, p</a:t>
            </a:r>
            <a:r>
              <a:rPr lang="en-US" sz="28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|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b="1" baseline="-250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= | q</a:t>
            </a:r>
            <a:r>
              <a:rPr lang="en-US" sz="28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, q</a:t>
            </a:r>
            <a:r>
              <a:rPr lang="en-US" sz="28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|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AutoNum type="arabicParenR"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Вероятности применения (относительные частоты применения) чистых стратегий удовлетворяют соотношениям:</a:t>
            </a:r>
          </a:p>
          <a:p>
            <a:pPr marL="457200" indent="-457200"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+ p</a:t>
            </a:r>
            <a:r>
              <a:rPr lang="en-US" sz="28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= 1</a:t>
            </a:r>
          </a:p>
          <a:p>
            <a:pPr marL="457200" indent="-457200"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8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+ q</a:t>
            </a:r>
            <a:r>
              <a:rPr lang="en-US" sz="28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= 1</a:t>
            </a:r>
            <a:endParaRPr lang="ru-RU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Рисунок 9" descr="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15816" y="1268760"/>
            <a:ext cx="2808312" cy="16594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692696"/>
            <a:ext cx="39604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Если игрок А использует свою оптимальную смешанную стратегию, а игрок В – свою чистую активную стратегию В1, то цена игры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равна:</a:t>
            </a:r>
          </a:p>
          <a:p>
            <a:pPr marL="457200" indent="-457200">
              <a:buAutoNum type="arabicParenR"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b="1" baseline="-25000" dirty="0" smtClean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32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+ a</a:t>
            </a:r>
            <a:r>
              <a:rPr lang="en-US" sz="3200" b="1" baseline="-25000" dirty="0" smtClean="0"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32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= v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0" y="620688"/>
            <a:ext cx="396044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2)   Если игрок А использует свою оптимальную смешанную стратегию, а игрок В – свою чистую активную стратегию В2, то цена игры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равна:</a:t>
            </a:r>
          </a:p>
          <a:p>
            <a:pPr marL="457200" indent="-457200">
              <a:buAutoNum type="arabicParenR"/>
            </a:pP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32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32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+ a</a:t>
            </a:r>
            <a:r>
              <a:rPr lang="en-US" sz="32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32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32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= v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Рисунок 6" descr="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9832" y="4005064"/>
            <a:ext cx="2808312" cy="16594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9592" y="836712"/>
            <a:ext cx="5112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u="sng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ЗАДАНИЕ:</a:t>
            </a:r>
            <a:endParaRPr lang="ru-RU" sz="3200" b="1" u="sng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1600" y="1700808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Найти, чему равны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p1, p2, v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, если: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15816" y="2708920"/>
            <a:ext cx="36724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600" b="1" baseline="-25000" dirty="0" smtClean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36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+ a</a:t>
            </a:r>
            <a:r>
              <a:rPr lang="en-US" sz="3600" b="1" baseline="-25000" dirty="0" smtClean="0"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36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= v</a:t>
            </a:r>
            <a:endParaRPr lang="ru-RU" sz="36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36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6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36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36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+ a</a:t>
            </a:r>
            <a:r>
              <a:rPr lang="en-US" sz="36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36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36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= v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Содержимое 7" descr="55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55776" y="1484784"/>
            <a:ext cx="4390380" cy="4452655"/>
          </a:xfrm>
        </p:spPr>
      </p:pic>
      <p:sp>
        <p:nvSpPr>
          <p:cNvPr id="5" name="TextBox 4"/>
          <p:cNvSpPr txBox="1"/>
          <p:nvPr/>
        </p:nvSpPr>
        <p:spPr>
          <a:xfrm>
            <a:off x="3131840" y="1844824"/>
            <a:ext cx="21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=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691680" y="764704"/>
            <a:ext cx="6264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Получаем решение матричной игры: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31640" y="692696"/>
            <a:ext cx="6624736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Вычислив оптимальное значение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, можно вычислить и оптимальную смешанную стратегию второго игрока из условия:</a:t>
            </a:r>
          </a:p>
          <a:p>
            <a:pPr algn="ctr"/>
            <a:endParaRPr lang="ru-RU" sz="11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b="1" baseline="-25000" dirty="0" smtClean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+ a</a:t>
            </a:r>
            <a:r>
              <a:rPr lang="en-US" sz="2800" b="1" baseline="-25000" dirty="0" smtClean="0"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= v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     и      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8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+ a</a:t>
            </a:r>
            <a:r>
              <a:rPr lang="en-US" sz="28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8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= v</a:t>
            </a:r>
            <a:endParaRPr lang="ru-RU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Содержимое 5" descr="556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47664" y="3284984"/>
            <a:ext cx="6437432" cy="273630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568" y="764704"/>
            <a:ext cx="77768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i="1" u="sng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Пример</a:t>
            </a:r>
          </a:p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Платежная матрица имеет следующий вид: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437112"/>
            <a:ext cx="68407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i="1" dirty="0" smtClean="0">
                <a:latin typeface="Times New Roman" pitchFamily="18" charset="0"/>
                <a:cs typeface="Times New Roman" pitchFamily="18" charset="0"/>
              </a:rPr>
              <a:t>Найти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решение игры аналитическим методом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Содержимое 6" descr="557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59832" y="2276872"/>
            <a:ext cx="3135567" cy="180898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183880" cy="979552"/>
          </a:xfrm>
        </p:spPr>
        <p:txBody>
          <a:bodyPr>
            <a:normAutofit/>
          </a:bodyPr>
          <a:lstStyle/>
          <a:p>
            <a:pPr algn="ctr"/>
            <a:r>
              <a:rPr lang="ru-RU" sz="4800" dirty="0" smtClean="0">
                <a:solidFill>
                  <a:srgbClr val="002060"/>
                </a:solidFill>
              </a:rPr>
              <a:t>ПЛАН ЛЕКЦИИ</a:t>
            </a:r>
            <a:endParaRPr lang="ru-RU" sz="4800" dirty="0">
              <a:solidFill>
                <a:srgbClr val="00206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2060848"/>
            <a:ext cx="8183880" cy="4187952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1) Решение задач в смешанных стратегиях размерностью 2х2;</a:t>
            </a:r>
          </a:p>
          <a:p>
            <a:pPr algn="ctr"/>
            <a:endParaRPr lang="ru-RU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2) Решение задач в смешанных стратегиях размерностью </a:t>
            </a:r>
          </a:p>
          <a:p>
            <a:pPr algn="ctr">
              <a:buNone/>
            </a:pP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2хn и 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х2.</a:t>
            </a:r>
            <a:endParaRPr lang="ru-RU" sz="4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568" y="548680"/>
            <a:ext cx="777686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i="1" u="sng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Решение:</a:t>
            </a: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Сначала необходимо определить, решается ли данная игра в чистых стратегиях, то есть существует ли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седловая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точка или нет.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581128"/>
            <a:ext cx="6624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b="1" dirty="0" smtClean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&lt; </a:t>
            </a:r>
            <a:r>
              <a:rPr lang="el-GR" sz="2800" b="1" dirty="0" smtClean="0"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, при этом цена игры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el-GR" sz="2800" b="1" dirty="0" smtClean="0">
                <a:latin typeface="Times New Roman" pitchFamily="18" charset="0"/>
                <a:cs typeface="Times New Roman" pitchFamily="18" charset="0"/>
              </a:rPr>
              <a:t>ϵ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[4;7]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584" y="5157192"/>
            <a:ext cx="7309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Игра не имеет </a:t>
            </a:r>
            <a:r>
              <a:rPr lang="ru-RU" sz="2400" i="1" dirty="0" err="1" smtClean="0">
                <a:latin typeface="Times New Roman" pitchFamily="18" charset="0"/>
                <a:cs typeface="Times New Roman" pitchFamily="18" charset="0"/>
              </a:rPr>
              <a:t>седловой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 точки, следовательно, не решается в чистых стратегиях</a:t>
            </a:r>
            <a:endParaRPr lang="ru-RU" sz="2400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Содержимое 7" descr="55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71600" y="2420888"/>
            <a:ext cx="5256584" cy="1935928"/>
          </a:xfrm>
        </p:spPr>
      </p:pic>
      <p:pic>
        <p:nvPicPr>
          <p:cNvPr id="9" name="Рисунок 8" descr="55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00192" y="3284984"/>
            <a:ext cx="2232248" cy="609904"/>
          </a:xfrm>
          <a:prstGeom prst="rect">
            <a:avLst/>
          </a:prstGeom>
        </p:spPr>
      </p:pic>
      <p:pic>
        <p:nvPicPr>
          <p:cNvPr id="10" name="Рисунок 9" descr="56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00192" y="2492896"/>
            <a:ext cx="2304256" cy="513520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6588224" y="2420888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=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1170456"/>
          </a:xfrm>
        </p:spPr>
        <p:txBody>
          <a:bodyPr>
            <a:normAutofit lnSpcReduction="10000"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Обозначим: р</a:t>
            </a:r>
            <a:r>
              <a:rPr lang="ru-RU" sz="36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=р, то р</a:t>
            </a:r>
            <a:r>
              <a:rPr lang="ru-RU" sz="3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=1-р</a:t>
            </a:r>
          </a:p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                   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36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=1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, то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3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=1-q</a:t>
            </a:r>
          </a:p>
          <a:p>
            <a:endParaRPr lang="en-US" dirty="0" smtClean="0"/>
          </a:p>
          <a:p>
            <a:pPr>
              <a:buNone/>
            </a:pPr>
            <a:endParaRPr lang="ru-RU" dirty="0"/>
          </a:p>
        </p:txBody>
      </p:sp>
      <p:pic>
        <p:nvPicPr>
          <p:cNvPr id="4" name="Рисунок 3" descr="img2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91880" y="1844824"/>
            <a:ext cx="2774203" cy="17281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44208" y="1988840"/>
            <a:ext cx="9361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р</a:t>
            </a:r>
          </a:p>
          <a:p>
            <a:endParaRPr lang="ru-RU" sz="2800" b="1" dirty="0" smtClean="0"/>
          </a:p>
          <a:p>
            <a:r>
              <a:rPr lang="ru-RU" sz="2800" b="1" dirty="0" smtClean="0"/>
              <a:t>1-р</a:t>
            </a:r>
            <a:endParaRPr lang="ru-RU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355976" y="3645024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q    1-q</a:t>
            </a:r>
            <a:endParaRPr lang="ru-RU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763688" y="4653136"/>
            <a:ext cx="25922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3p+7(1-p)=V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8p+4(1-p)=V</a:t>
            </a:r>
          </a:p>
        </p:txBody>
      </p:sp>
      <p:sp>
        <p:nvSpPr>
          <p:cNvPr id="10" name="Левая фигурная скобка 9"/>
          <p:cNvSpPr/>
          <p:nvPr/>
        </p:nvSpPr>
        <p:spPr>
          <a:xfrm>
            <a:off x="1547664" y="4797152"/>
            <a:ext cx="216024" cy="792088"/>
          </a:xfrm>
          <a:prstGeom prst="leftBrac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Левая фигурная скобка 10"/>
          <p:cNvSpPr/>
          <p:nvPr/>
        </p:nvSpPr>
        <p:spPr>
          <a:xfrm>
            <a:off x="4716016" y="4797152"/>
            <a:ext cx="216024" cy="792088"/>
          </a:xfrm>
          <a:prstGeom prst="leftBrac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932040" y="4653136"/>
            <a:ext cx="23762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3q+8(1-q)=V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7q+4(1-q)=V</a:t>
            </a:r>
          </a:p>
        </p:txBody>
      </p:sp>
      <p:cxnSp>
        <p:nvCxnSpPr>
          <p:cNvPr id="14" name="Прямая со стрелкой 13"/>
          <p:cNvCxnSpPr/>
          <p:nvPr/>
        </p:nvCxnSpPr>
        <p:spPr>
          <a:xfrm flipH="1">
            <a:off x="3419872" y="3717032"/>
            <a:ext cx="1008112" cy="576064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5292080" y="3789040"/>
            <a:ext cx="432048" cy="72008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55576" y="1196752"/>
            <a:ext cx="3744416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3p+7(1-p)=V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8p+4(1-p)=V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3p+7-7p=8p+4-4p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-4p+7=4p+4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8p=3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p1=3/8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p2=1-3/8=5/8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(3/8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;5/8) – вектор вероятности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3*3/8+7*5/8=5,5 – среднее значение выигрыша А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  <p:sp>
        <p:nvSpPr>
          <p:cNvPr id="10" name="Левая фигурная скобка 9"/>
          <p:cNvSpPr/>
          <p:nvPr/>
        </p:nvSpPr>
        <p:spPr>
          <a:xfrm>
            <a:off x="4716016" y="1196752"/>
            <a:ext cx="216024" cy="792088"/>
          </a:xfrm>
          <a:prstGeom prst="leftBrac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Левая фигурная скобка 10"/>
          <p:cNvSpPr/>
          <p:nvPr/>
        </p:nvSpPr>
        <p:spPr>
          <a:xfrm>
            <a:off x="611560" y="1268760"/>
            <a:ext cx="216024" cy="792088"/>
          </a:xfrm>
          <a:prstGeom prst="leftBrac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932040" y="1124744"/>
            <a:ext cx="374441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3q+8(1-q)=V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7q+4(1-q)=V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3q+8-8q=7q+4-4q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-5q+8=3q+4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q1=1/2, q2=1/2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(1/2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;1/2)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=3*1/2+8*1/2=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5,5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Содержимое 1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738408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Решим системы уравнений: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55976" y="4437112"/>
            <a:ext cx="45365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ОТВЕТ: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оптимальная смешанная стратегия игрока А – </a:t>
            </a:r>
            <a:r>
              <a:rPr lang="en-US" sz="2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Sa=(</a:t>
            </a:r>
            <a:r>
              <a:rPr lang="ru-RU" sz="2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0,375</a:t>
            </a:r>
            <a:r>
              <a:rPr lang="en-US" sz="2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ru-RU" sz="2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0,625</a:t>
            </a:r>
            <a:r>
              <a:rPr lang="en-US" sz="2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endParaRPr lang="ru-RU" sz="28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игрока В – </a:t>
            </a:r>
            <a:r>
              <a:rPr lang="en-US" sz="28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Sb</a:t>
            </a:r>
            <a:r>
              <a:rPr lang="en-US" sz="2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ru-RU" sz="2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(0,5;0,5)</a:t>
            </a:r>
            <a:endParaRPr lang="ru-RU" sz="28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404664"/>
            <a:ext cx="82089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u="sng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Графический метод решения 2х2</a:t>
            </a:r>
          </a:p>
          <a:p>
            <a:pPr marL="457200" indent="-457200">
              <a:buAutoNum type="arabicPeriod"/>
            </a:pPr>
            <a:r>
              <a:rPr lang="ru-RU" sz="2400" u="sng" dirty="0" smtClean="0">
                <a:latin typeface="Times New Roman" pitchFamily="18" charset="0"/>
                <a:cs typeface="Times New Roman" pitchFamily="18" charset="0"/>
              </a:rPr>
              <a:t>Найдем оптимальную стратегию для первого игрока (А):</a:t>
            </a:r>
          </a:p>
          <a:p>
            <a:pPr marL="457200" indent="-457200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а) построим систему координат: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4221088"/>
            <a:ext cx="78488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б) по оси абсцисс откладывается вероятность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ϵ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[0,1]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равная 1.</a:t>
            </a: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в) по оси ординат – выигрыши игрока А при стратегии А</a:t>
            </a:r>
            <a:r>
              <a:rPr lang="ru-RU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а на прямой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р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= 1 – выигрыши при стратегии А</a:t>
            </a:r>
            <a:r>
              <a:rPr lang="ru-RU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г) находим точку пересечения прямых, которая и дает оптимальное решение матричной игры игрока А (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р</a:t>
            </a:r>
            <a:r>
              <a:rPr lang="ru-RU" sz="2400" baseline="-25000" dirty="0" err="1" smtClean="0">
                <a:latin typeface="Times New Roman" pitchFamily="18" charset="0"/>
                <a:cs typeface="Times New Roman" pitchFamily="18" charset="0"/>
              </a:rPr>
              <a:t>опт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v)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Содержимое 6" descr="56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23728" y="1685126"/>
            <a:ext cx="4968552" cy="2578832"/>
          </a:xfrm>
        </p:spPr>
      </p:pic>
      <p:sp>
        <p:nvSpPr>
          <p:cNvPr id="8" name="Овал 7"/>
          <p:cNvSpPr/>
          <p:nvPr/>
        </p:nvSpPr>
        <p:spPr>
          <a:xfrm>
            <a:off x="4067944" y="2564904"/>
            <a:ext cx="432048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568" y="548680"/>
            <a:ext cx="78488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ru-RU" sz="2400" u="sng" dirty="0" smtClean="0">
                <a:latin typeface="Times New Roman" pitchFamily="18" charset="0"/>
                <a:cs typeface="Times New Roman" pitchFamily="18" charset="0"/>
              </a:rPr>
              <a:t>Найдем оптимальную стратегию для второго игрока В:</a:t>
            </a: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а) по оси абсцисс откладывается вероятность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ϵ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[0,1]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равная 1.</a:t>
            </a: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в) по оси ординат – выигрыши игрока В при стратегии В</a:t>
            </a:r>
            <a:r>
              <a:rPr lang="ru-RU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а на прямой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= 1 – выигрыши при стратегии В</a:t>
            </a:r>
            <a:r>
              <a:rPr lang="ru-RU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г) находим точку пересечения прямых, которая и дает оптимальное решение матричной игры игрока В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ru-RU" sz="2400" baseline="-25000" dirty="0" smtClean="0">
                <a:latin typeface="Times New Roman" pitchFamily="18" charset="0"/>
                <a:cs typeface="Times New Roman" pitchFamily="18" charset="0"/>
              </a:rPr>
              <a:t>опт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v)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Содержимое 5" descr="66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7704" y="3212976"/>
            <a:ext cx="5419700" cy="3109197"/>
          </a:xfrm>
        </p:spPr>
      </p:pic>
      <p:sp>
        <p:nvSpPr>
          <p:cNvPr id="7" name="Овал 6"/>
          <p:cNvSpPr/>
          <p:nvPr/>
        </p:nvSpPr>
        <p:spPr>
          <a:xfrm>
            <a:off x="4067944" y="4437112"/>
            <a:ext cx="432048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692696"/>
            <a:ext cx="77768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i="1" u="sng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Пример.</a:t>
            </a:r>
          </a:p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Матричная игра 2х2 задана следующей матрицей: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3648" y="4293096"/>
            <a:ext cx="68407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i="1" dirty="0" smtClean="0">
                <a:latin typeface="Times New Roman" pitchFamily="18" charset="0"/>
                <a:cs typeface="Times New Roman" pitchFamily="18" charset="0"/>
              </a:rPr>
              <a:t>Найти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решение игры графическим методом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Содержимое 7" descr="66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131840" y="2060848"/>
            <a:ext cx="3429124" cy="193579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548680"/>
            <a:ext cx="777686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i="1" u="sng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Решение:</a:t>
            </a:r>
          </a:p>
          <a:p>
            <a:pPr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Сначала необходимо определить, решается ли данная игра в чистых стратегиях, то есть существует ли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седловая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точка или нет.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584" y="2492896"/>
            <a:ext cx="71287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3200" dirty="0" smtClean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= 4, </a:t>
            </a:r>
            <a:r>
              <a:rPr lang="el-GR" sz="3200" dirty="0" smtClean="0"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= 7,</a:t>
            </a:r>
          </a:p>
          <a:p>
            <a:pPr algn="ctr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при этом цена игры 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ⱱ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3200" dirty="0" smtClean="0">
                <a:latin typeface="Times New Roman" pitchFamily="18" charset="0"/>
                <a:cs typeface="Times New Roman" pitchFamily="18" charset="0"/>
              </a:rPr>
              <a:t>ϵ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[4,7]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5576" y="4005064"/>
            <a:ext cx="74168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3200" dirty="0" smtClean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&lt; </a:t>
            </a:r>
            <a:r>
              <a:rPr lang="el-GR" sz="3200" dirty="0" smtClean="0"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– игра не имеет 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седловой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точки, </a:t>
            </a:r>
          </a:p>
          <a:p>
            <a:pPr algn="ctr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и поэтому имеет решение </a:t>
            </a:r>
          </a:p>
          <a:p>
            <a:pPr algn="ctr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в смешанных стратегиях.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img36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5" name="TextBox 4"/>
          <p:cNvSpPr txBox="1"/>
          <p:nvPr/>
        </p:nvSpPr>
        <p:spPr>
          <a:xfrm>
            <a:off x="467544" y="404664"/>
            <a:ext cx="51125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rgbClr val="FF0000"/>
                </a:solidFill>
              </a:rPr>
              <a:t>Для </a:t>
            </a:r>
            <a:r>
              <a:rPr lang="en-US" sz="2800" b="1" dirty="0" smtClean="0">
                <a:solidFill>
                  <a:srgbClr val="FF0000"/>
                </a:solidFill>
              </a:rPr>
              <a:t>q </a:t>
            </a:r>
            <a:r>
              <a:rPr lang="ru-RU" sz="2800" b="1" dirty="0" smtClean="0">
                <a:solidFill>
                  <a:srgbClr val="FF0000"/>
                </a:solidFill>
              </a:rPr>
              <a:t>построим график самостоятельно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3635896" y="2636912"/>
            <a:ext cx="1080120" cy="86409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105156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2. Решение задач в смешанных стратегиях размерностью 2х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ru-RU" dirty="0">
              <a:solidFill>
                <a:srgbClr val="002060"/>
              </a:solidFill>
            </a:endParaRPr>
          </a:p>
        </p:txBody>
      </p:sp>
      <p:pic>
        <p:nvPicPr>
          <p:cNvPr id="7" name="Содержимое 6" descr="Рисунок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9552" y="1844824"/>
            <a:ext cx="7992888" cy="454926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Содержимое 7" descr="1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404664"/>
            <a:ext cx="8352928" cy="554461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img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427984" y="2060848"/>
            <a:ext cx="4320480" cy="4320480"/>
          </a:xfrm>
        </p:spPr>
      </p:pic>
      <p:sp>
        <p:nvSpPr>
          <p:cNvPr id="5" name="Прямоугольник 4"/>
          <p:cNvSpPr/>
          <p:nvPr/>
        </p:nvSpPr>
        <p:spPr>
          <a:xfrm>
            <a:off x="467544" y="548680"/>
            <a:ext cx="799288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ТЕОРИЯ ИГР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– это раздел математики, изучающий математические модели принятия решений в конфликтных ситуациях.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39552" y="2564904"/>
            <a:ext cx="381642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ИГРА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– это упрощенная математическая модель конфликтной ситуации, сторонами которой являются 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ИГРОКИ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Содержимое 5" descr="1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3529" y="404664"/>
            <a:ext cx="8424936" cy="570708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548680"/>
            <a:ext cx="8183880" cy="792088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ГРАФИК</a:t>
            </a:r>
            <a:endParaRPr lang="ru-RU" sz="4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Содержимое 3" descr="Безымянный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1412776"/>
            <a:ext cx="8352928" cy="4784865"/>
          </a:xfrm>
        </p:spPr>
      </p:pic>
      <p:sp>
        <p:nvSpPr>
          <p:cNvPr id="5" name="Овал 4"/>
          <p:cNvSpPr/>
          <p:nvPr/>
        </p:nvSpPr>
        <p:spPr>
          <a:xfrm>
            <a:off x="4932040" y="3068960"/>
            <a:ext cx="648072" cy="57606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720080"/>
          </a:xfrm>
        </p:spPr>
        <p:txBody>
          <a:bodyPr/>
          <a:lstStyle/>
          <a:p>
            <a:r>
              <a:rPr lang="ru-RU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ПРИМЕР:</a:t>
            </a:r>
            <a:endParaRPr lang="ru-RU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Содержимое 3" descr="Безымянный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1340768"/>
            <a:ext cx="8424936" cy="471228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332656"/>
            <a:ext cx="8352928" cy="561662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3528" y="332656"/>
            <a:ext cx="8424936" cy="5759994"/>
          </a:xfrm>
        </p:spPr>
      </p:pic>
      <p:sp>
        <p:nvSpPr>
          <p:cNvPr id="3" name="Овал 2"/>
          <p:cNvSpPr/>
          <p:nvPr/>
        </p:nvSpPr>
        <p:spPr>
          <a:xfrm>
            <a:off x="3491880" y="2996952"/>
            <a:ext cx="792088" cy="57606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7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3528" y="332656"/>
            <a:ext cx="8424936" cy="587585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1170456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Используя алгебраический метод решения этой игры, получаем: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Рисунок 5" descr="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556792"/>
            <a:ext cx="7839617" cy="31358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1560" y="4869160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ОТВЕТ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: оптимальные смешанные стратегии игроков: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Sa = (0,5; 0,5);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= (0,17; 0,83) 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при цене игры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v =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4,5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052736"/>
            <a:ext cx="8183880" cy="418795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Решение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игры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mx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осуществляется аналогично. Но в этом случае строится графическое изображение игры для </a:t>
            </a:r>
            <a:r>
              <a:rPr lang="ru-RU" sz="3600" u="sng" dirty="0" smtClean="0">
                <a:latin typeface="Times New Roman" pitchFamily="18" charset="0"/>
                <a:cs typeface="Times New Roman" pitchFamily="18" charset="0"/>
              </a:rPr>
              <a:t>игрока В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и выделяется не нижняя, а </a:t>
            </a:r>
            <a:r>
              <a:rPr lang="ru-RU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верхняя граница выигрыша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, и на ней находятся точка оптимума с </a:t>
            </a:r>
            <a:r>
              <a:rPr lang="ru-RU" sz="3600" u="sng" dirty="0" smtClean="0">
                <a:latin typeface="Times New Roman" pitchFamily="18" charset="0"/>
                <a:cs typeface="Times New Roman" pitchFamily="18" charset="0"/>
              </a:rPr>
              <a:t>наименьшей ординатой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(минимакс).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9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1340768"/>
            <a:ext cx="8413056" cy="5203031"/>
          </a:xfrm>
        </p:spPr>
      </p:pic>
      <p:sp>
        <p:nvSpPr>
          <p:cNvPr id="5" name="TextBox 4"/>
          <p:cNvSpPr txBox="1"/>
          <p:nvPr/>
        </p:nvSpPr>
        <p:spPr>
          <a:xfrm>
            <a:off x="611560" y="620688"/>
            <a:ext cx="367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ПРИМЕР:</a:t>
            </a:r>
            <a:endParaRPr lang="ru-RU" sz="32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10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3528" y="404665"/>
            <a:ext cx="8526167" cy="561662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34692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Пусть в игре участвуют два игрока А и В</a:t>
            </a:r>
          </a:p>
          <a:p>
            <a:pPr algn="ctr">
              <a:buNone/>
            </a:pP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Выигрыш игрока А –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baseline="-25000" dirty="0" err="1" smtClean="0">
                <a:latin typeface="Times New Roman" pitchFamily="18" charset="0"/>
                <a:cs typeface="Times New Roman" pitchFamily="18" charset="0"/>
              </a:rPr>
              <a:t>ij</a:t>
            </a:r>
            <a:endParaRPr lang="en-US" sz="32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Выигрыш игрока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3200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endParaRPr lang="en-US" sz="32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32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32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32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32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32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ru-RU" sz="4000" u="sng" baseline="-25000" dirty="0" smtClean="0">
                <a:latin typeface="Times New Roman" pitchFamily="18" charset="0"/>
                <a:cs typeface="Times New Roman" pitchFamily="18" charset="0"/>
              </a:rPr>
              <a:t>Задача  игрока А </a:t>
            </a:r>
            <a:r>
              <a:rPr lang="ru-RU" sz="4000" baseline="-25000" dirty="0" smtClean="0">
                <a:latin typeface="Times New Roman" pitchFamily="18" charset="0"/>
                <a:cs typeface="Times New Roman" pitchFamily="18" charset="0"/>
              </a:rPr>
              <a:t>– максимизировать свой выигрыш</a:t>
            </a:r>
          </a:p>
          <a:p>
            <a:pPr algn="ctr">
              <a:buNone/>
            </a:pPr>
            <a:r>
              <a:rPr lang="ru-RU" sz="4000" u="sng" baseline="-25000" dirty="0" smtClean="0">
                <a:latin typeface="Times New Roman" pitchFamily="18" charset="0"/>
                <a:cs typeface="Times New Roman" pitchFamily="18" charset="0"/>
              </a:rPr>
              <a:t>Задача игрока В </a:t>
            </a:r>
            <a:r>
              <a:rPr lang="ru-RU" sz="4000" baseline="-25000" dirty="0" smtClean="0">
                <a:latin typeface="Times New Roman" pitchFamily="18" charset="0"/>
                <a:cs typeface="Times New Roman" pitchFamily="18" charset="0"/>
              </a:rPr>
              <a:t>– минимизировать свой проигрыш</a:t>
            </a:r>
            <a:endParaRPr lang="en-US" sz="4000" baseline="-25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авая фигурная скобка 3"/>
          <p:cNvSpPr/>
          <p:nvPr/>
        </p:nvSpPr>
        <p:spPr>
          <a:xfrm>
            <a:off x="4932040" y="1772816"/>
            <a:ext cx="432048" cy="936104"/>
          </a:xfrm>
          <a:prstGeom prst="rightBrace">
            <a:avLst/>
          </a:prstGeom>
          <a:noFill/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868144" y="1772816"/>
            <a:ext cx="2016224" cy="79208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b="1" baseline="-25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sz="3200" b="1" dirty="0" smtClean="0">
                <a:solidFill>
                  <a:srgbClr val="002060"/>
                </a:solidFill>
              </a:rPr>
              <a:t> = - </a:t>
            </a:r>
            <a:r>
              <a:rPr lang="en-US" sz="32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3200" b="1" baseline="-25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3200" b="1" dirty="0" smtClean="0">
                <a:solidFill>
                  <a:srgbClr val="002060"/>
                </a:solidFill>
              </a:rPr>
              <a:t>  </a:t>
            </a:r>
            <a:endParaRPr lang="ru-RU" sz="3200" b="1" baseline="-250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Стрелка вниз 5"/>
          <p:cNvSpPr/>
          <p:nvPr/>
        </p:nvSpPr>
        <p:spPr>
          <a:xfrm>
            <a:off x="3995936" y="3068960"/>
            <a:ext cx="1872208" cy="12241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183880" cy="792088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ГРАФИК</a:t>
            </a:r>
            <a:endParaRPr lang="ru-RU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Содержимое 3" descr="1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60561" y="1340768"/>
            <a:ext cx="8387903" cy="4752528"/>
          </a:xfrm>
        </p:spPr>
      </p:pic>
      <p:sp>
        <p:nvSpPr>
          <p:cNvPr id="5" name="Овал 4"/>
          <p:cNvSpPr/>
          <p:nvPr/>
        </p:nvSpPr>
        <p:spPr>
          <a:xfrm>
            <a:off x="3635896" y="4149080"/>
            <a:ext cx="648072" cy="50405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1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47664" y="764704"/>
            <a:ext cx="6683613" cy="3192517"/>
          </a:xfrm>
        </p:spPr>
      </p:pic>
      <p:sp>
        <p:nvSpPr>
          <p:cNvPr id="6" name="TextBox 5"/>
          <p:cNvSpPr txBox="1"/>
          <p:nvPr/>
        </p:nvSpPr>
        <p:spPr>
          <a:xfrm>
            <a:off x="611560" y="4293096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ОТВЕТ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: оптимальные смешанные стратегии игроков: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Sa = (0,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62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5; 0,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37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5);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= (0,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; 0,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 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при цене игры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v =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2,5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1124744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ru-RU" sz="4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СПАСИБО ЗА ВНИМАНИЕ!</a:t>
            </a:r>
            <a:endParaRPr lang="ru-RU" sz="4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Содержимое 5" descr="1fadacefa96815cb7eec00b63ed98c6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83768" y="2564904"/>
            <a:ext cx="4431639" cy="332372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183880" cy="576064"/>
          </a:xfrm>
        </p:spPr>
        <p:txBody>
          <a:bodyPr>
            <a:noAutofit/>
          </a:bodyPr>
          <a:lstStyle/>
          <a:p>
            <a:pPr algn="ctr"/>
            <a:r>
              <a:rPr lang="ru-RU" sz="3200" b="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Игру можно представить в виде матрицы</a:t>
            </a:r>
            <a:endParaRPr lang="ru-RU" sz="3200" b="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Содержимое 3" descr="802934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03648" y="1916832"/>
            <a:ext cx="4177085" cy="2280245"/>
          </a:xfrm>
          <a:solidFill>
            <a:schemeClr val="bg1"/>
          </a:solidFill>
        </p:spPr>
      </p:pic>
      <p:sp>
        <p:nvSpPr>
          <p:cNvPr id="6" name="TextBox 5"/>
          <p:cNvSpPr txBox="1"/>
          <p:nvPr/>
        </p:nvSpPr>
        <p:spPr>
          <a:xfrm>
            <a:off x="1547664" y="1268760"/>
            <a:ext cx="6408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Столбцы – стратегии игрока В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84168" y="2204864"/>
            <a:ext cx="20882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Строки – стратегии игрока А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2555776" y="1700808"/>
            <a:ext cx="936104" cy="36004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H="1">
            <a:off x="5292080" y="2636912"/>
            <a:ext cx="720080" cy="72008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899592" y="4509120"/>
            <a:ext cx="74888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Матрица называется </a:t>
            </a:r>
            <a:r>
              <a:rPr lang="ru-RU" sz="3200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ПЛАТЕЖНОЙ МАТРИЦЕЙ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, где элементы этой матрицы это выигрыши игрока 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620688"/>
            <a:ext cx="8183880" cy="5412088"/>
          </a:xfrm>
        </p:spPr>
        <p:txBody>
          <a:bodyPr>
            <a:normAutofit/>
          </a:bodyPr>
          <a:lstStyle/>
          <a:p>
            <a:pPr algn="just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Выигрыш зависит от 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СТРАТЕГИИ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, последовательности действий игрока в конкретной ситуации.</a:t>
            </a:r>
          </a:p>
          <a:p>
            <a:pPr algn="just"/>
            <a:endParaRPr lang="ru-RU" dirty="0" smtClean="0"/>
          </a:p>
          <a:p>
            <a:pPr algn="just"/>
            <a:endParaRPr lang="ru-RU" dirty="0" smtClean="0"/>
          </a:p>
          <a:p>
            <a:pPr algn="just"/>
            <a:endParaRPr lang="ru-RU" dirty="0" smtClean="0"/>
          </a:p>
          <a:p>
            <a:pPr algn="just"/>
            <a:endParaRPr lang="ru-RU" dirty="0" smtClean="0"/>
          </a:p>
          <a:p>
            <a:pPr algn="just"/>
            <a:endParaRPr lang="ru-RU" dirty="0" smtClean="0"/>
          </a:p>
          <a:p>
            <a:pPr algn="just">
              <a:buNone/>
            </a:pPr>
            <a:endParaRPr lang="ru-RU" dirty="0" smtClean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611560" y="2276872"/>
            <a:ext cx="3600400" cy="15841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ОПТИМАЛЬНАЯ СТРАТЕГИЯ ИГРОКА</a:t>
            </a:r>
            <a:endParaRPr lang="ru-RU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3707904" y="3429000"/>
            <a:ext cx="5040560" cy="30243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МАКСИМАЛЬНЫЙ ВЫИГРЫШ</a:t>
            </a:r>
          </a:p>
          <a:p>
            <a:pPr algn="ctr"/>
            <a:endParaRPr lang="ru-RU" dirty="0"/>
          </a:p>
        </p:txBody>
      </p:sp>
      <p:sp>
        <p:nvSpPr>
          <p:cNvPr id="6" name="Стрелка вниз 5"/>
          <p:cNvSpPr/>
          <p:nvPr/>
        </p:nvSpPr>
        <p:spPr>
          <a:xfrm rot="17903294">
            <a:off x="3049624" y="3299322"/>
            <a:ext cx="2520280" cy="115212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 descr="shutterstock__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4869160"/>
            <a:ext cx="3208500" cy="14323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67544" y="692696"/>
            <a:ext cx="7704856" cy="3600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u-RU" sz="2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РЕШИМ ЗАДАЧУ:</a:t>
            </a:r>
          </a:p>
          <a:p>
            <a:pPr indent="457200"/>
            <a:r>
              <a:rPr lang="ru-RU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Два игрока, не глядя друг на друга, кладут на стол по картонному кружку красного (К), зеленого (З) или синего (с) цветов.</a:t>
            </a:r>
          </a:p>
          <a:p>
            <a:pPr indent="457200"/>
            <a:r>
              <a:rPr lang="ru-RU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Сравнивают цвета и расплачиваются друг с другом так как показано в матрице игры.</a:t>
            </a:r>
          </a:p>
          <a:p>
            <a:pPr indent="457200"/>
            <a:r>
              <a:rPr lang="ru-RU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Считая, что игра повторяется многократно, определить оптимальные стратегии каждого игрока.</a:t>
            </a:r>
            <a:endParaRPr lang="ru-RU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339752" y="4077072"/>
            <a:ext cx="4392488" cy="18722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ru-RU" sz="2800" b="1" dirty="0" smtClean="0">
                <a:solidFill>
                  <a:schemeClr val="tx1"/>
                </a:solidFill>
              </a:rPr>
              <a:t>      </a:t>
            </a:r>
          </a:p>
          <a:p>
            <a:pPr algn="ctr"/>
            <a:endParaRPr lang="ru-RU" sz="2800" b="1" dirty="0" smtClean="0">
              <a:solidFill>
                <a:schemeClr val="tx1"/>
              </a:solidFill>
            </a:endParaRPr>
          </a:p>
          <a:p>
            <a:pPr algn="ctr"/>
            <a:r>
              <a:rPr lang="ru-RU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ru-RU" sz="3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Вк</a:t>
            </a:r>
            <a:r>
              <a:rPr lang="ru-RU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ru-RU" sz="3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Вз</a:t>
            </a:r>
            <a:r>
              <a:rPr lang="ru-RU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ru-RU" sz="3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Вс</a:t>
            </a:r>
            <a:endParaRPr lang="ru-RU" sz="32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3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Ак</a:t>
            </a:r>
            <a:r>
              <a:rPr lang="ru-RU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-2     2     -1</a:t>
            </a:r>
          </a:p>
          <a:p>
            <a:pPr algn="ctr"/>
            <a:r>
              <a:rPr lang="ru-RU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Аз        2     1      1</a:t>
            </a:r>
          </a:p>
          <a:p>
            <a:pPr marL="342900" indent="-342900" algn="ctr"/>
            <a:r>
              <a:rPr lang="ru-RU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Ас        3     -3     1   </a:t>
            </a:r>
          </a:p>
          <a:p>
            <a:pPr marL="342900" indent="-342900" algn="ctr"/>
            <a:endParaRPr lang="ru-RU" sz="2800" dirty="0" smtClean="0">
              <a:solidFill>
                <a:schemeClr val="tx1"/>
              </a:solidFill>
            </a:endParaRPr>
          </a:p>
          <a:p>
            <a:pPr algn="ctr"/>
            <a:r>
              <a:rPr lang="ru-RU" sz="2800" dirty="0" smtClean="0">
                <a:solidFill>
                  <a:schemeClr val="tx1"/>
                </a:solidFill>
              </a:rPr>
              <a:t>   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7" name="Двойные круглые скобки 6"/>
          <p:cNvSpPr/>
          <p:nvPr/>
        </p:nvSpPr>
        <p:spPr>
          <a:xfrm>
            <a:off x="3635896" y="4581128"/>
            <a:ext cx="2808312" cy="1296144"/>
          </a:xfrm>
          <a:prstGeom prst="bracketPair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692696"/>
            <a:ext cx="8147248" cy="2106560"/>
          </a:xfrm>
        </p:spPr>
        <p:txBody>
          <a:bodyPr/>
          <a:lstStyle/>
          <a:p>
            <a:r>
              <a:rPr lang="ru-RU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Принцип МАКСИМИНА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– выбрать ту стратегию, чтобы при наихудшем поведении противника получить максимальный выигрыш.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3568" y="2420888"/>
            <a:ext cx="4392488" cy="19442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ru-RU" sz="2800" b="1" dirty="0" smtClean="0">
                <a:solidFill>
                  <a:schemeClr val="tx1"/>
                </a:solidFill>
              </a:rPr>
              <a:t>      </a:t>
            </a:r>
          </a:p>
          <a:p>
            <a:pPr algn="ctr"/>
            <a:endParaRPr lang="ru-RU" sz="2800" b="1" dirty="0" smtClean="0">
              <a:solidFill>
                <a:schemeClr val="tx1"/>
              </a:solidFill>
            </a:endParaRPr>
          </a:p>
          <a:p>
            <a:pPr algn="ctr"/>
            <a:r>
              <a:rPr lang="ru-RU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ru-RU" sz="3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Вк</a:t>
            </a:r>
            <a:r>
              <a:rPr lang="ru-RU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ru-RU" sz="3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Вз</a:t>
            </a:r>
            <a:r>
              <a:rPr lang="ru-RU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ru-RU" sz="3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Вс</a:t>
            </a:r>
            <a:endParaRPr lang="ru-RU" sz="32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32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Ак</a:t>
            </a:r>
            <a:r>
              <a:rPr lang="ru-RU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-2     2     -1</a:t>
            </a:r>
          </a:p>
          <a:p>
            <a:pPr algn="ctr"/>
            <a:r>
              <a:rPr lang="ru-RU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Аз        2     1      1</a:t>
            </a:r>
          </a:p>
          <a:p>
            <a:pPr marL="342900" indent="-342900" algn="ctr"/>
            <a:r>
              <a:rPr lang="ru-RU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Ас        3     -3     1   </a:t>
            </a:r>
          </a:p>
          <a:p>
            <a:pPr marL="342900" indent="-342900" algn="ctr"/>
            <a:endParaRPr lang="ru-RU" sz="2800" dirty="0" smtClean="0">
              <a:solidFill>
                <a:schemeClr val="tx1"/>
              </a:solidFill>
            </a:endParaRPr>
          </a:p>
          <a:p>
            <a:pPr algn="ctr"/>
            <a:r>
              <a:rPr lang="ru-RU" sz="2800" dirty="0" smtClean="0">
                <a:solidFill>
                  <a:schemeClr val="tx1"/>
                </a:solidFill>
              </a:rPr>
              <a:t>   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2348880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Min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выигрыша А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2852936"/>
            <a:ext cx="20882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rgbClr val="FF0000"/>
                </a:solidFill>
              </a:rPr>
              <a:t>-2</a:t>
            </a:r>
          </a:p>
          <a:p>
            <a:r>
              <a:rPr lang="ru-RU" sz="2800" b="1" dirty="0" smtClean="0">
                <a:solidFill>
                  <a:srgbClr val="FF0000"/>
                </a:solidFill>
              </a:rPr>
              <a:t>1</a:t>
            </a:r>
          </a:p>
          <a:p>
            <a:r>
              <a:rPr lang="ru-RU" sz="2800" b="1" dirty="0" smtClean="0">
                <a:solidFill>
                  <a:srgbClr val="FF0000"/>
                </a:solidFill>
              </a:rPr>
              <a:t>-3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7" name="Двойные круглые скобки 6"/>
          <p:cNvSpPr/>
          <p:nvPr/>
        </p:nvSpPr>
        <p:spPr>
          <a:xfrm>
            <a:off x="1979712" y="2996952"/>
            <a:ext cx="2808312" cy="1296144"/>
          </a:xfrm>
          <a:prstGeom prst="bracketPair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323528" y="4797152"/>
            <a:ext cx="29523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Max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выигрыша А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Min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проигрыша В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95736" y="4365104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rgbClr val="FF0000"/>
                </a:solidFill>
              </a:rPr>
              <a:t>3      2      1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860032" y="4437112"/>
            <a:ext cx="3888432" cy="187220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5004048" y="4509120"/>
            <a:ext cx="39604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b="1" dirty="0" smtClean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max  -2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-3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  = 1</a:t>
            </a:r>
          </a:p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- нижняя цена игры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Левая фигурная скобка 12"/>
          <p:cNvSpPr/>
          <p:nvPr/>
        </p:nvSpPr>
        <p:spPr>
          <a:xfrm>
            <a:off x="6300192" y="4581128"/>
            <a:ext cx="144016" cy="432048"/>
          </a:xfrm>
          <a:prstGeom prst="leftBrac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авая фигурная скобка 13"/>
          <p:cNvSpPr/>
          <p:nvPr/>
        </p:nvSpPr>
        <p:spPr>
          <a:xfrm>
            <a:off x="7380312" y="4509120"/>
            <a:ext cx="216024" cy="432048"/>
          </a:xfrm>
          <a:prstGeom prst="rightBrac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5004048" y="5373216"/>
            <a:ext cx="37444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min   3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2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1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  = 1</a:t>
            </a:r>
          </a:p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- верхняя цена игры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Левая фигурная скобка 15"/>
          <p:cNvSpPr/>
          <p:nvPr/>
        </p:nvSpPr>
        <p:spPr>
          <a:xfrm>
            <a:off x="6300192" y="5373216"/>
            <a:ext cx="144016" cy="432048"/>
          </a:xfrm>
          <a:prstGeom prst="leftBrac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авая фигурная скобка 16"/>
          <p:cNvSpPr/>
          <p:nvPr/>
        </p:nvSpPr>
        <p:spPr>
          <a:xfrm>
            <a:off x="7380312" y="5445224"/>
            <a:ext cx="216024" cy="432048"/>
          </a:xfrm>
          <a:prstGeom prst="rightBrac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5868144" y="2996952"/>
            <a:ext cx="2771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b = ⱱ = 1 – </a:t>
            </a:r>
            <a:r>
              <a:rPr lang="ru-RU" sz="28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седловая</a:t>
            </a:r>
            <a:r>
              <a:rPr lang="ru-RU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точка</a:t>
            </a:r>
            <a:r>
              <a:rPr lang="en-US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u-RU" sz="2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Овал 18"/>
          <p:cNvSpPr/>
          <p:nvPr/>
        </p:nvSpPr>
        <p:spPr>
          <a:xfrm>
            <a:off x="3923928" y="3429000"/>
            <a:ext cx="648072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971600" y="5661248"/>
            <a:ext cx="3240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8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Аз;Вс</a:t>
            </a:r>
            <a:r>
              <a:rPr lang="ru-RU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 – пара </a:t>
            </a:r>
            <a:r>
              <a:rPr lang="ru-RU" sz="28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оптим</a:t>
            </a:r>
            <a:r>
              <a:rPr lang="ru-RU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стратегий</a:t>
            </a:r>
            <a:endParaRPr lang="ru-RU" sz="2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611560" y="530352"/>
            <a:ext cx="7848872" cy="66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Autofit/>
          </a:bodyPr>
          <a:lstStyle/>
          <a:p>
            <a:pPr algn="ctr">
              <a:buNone/>
            </a:pPr>
            <a:r>
              <a:rPr lang="ru-RU" sz="3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СМЕШАННЫЕ СТРАТЕГИИ</a:t>
            </a:r>
            <a:endParaRPr lang="ru-RU" sz="32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1484784"/>
            <a:ext cx="73448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Если в игре 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нет </a:t>
            </a:r>
            <a:r>
              <a:rPr lang="ru-RU" sz="2800" b="1" i="1" dirty="0" err="1" smtClean="0">
                <a:latin typeface="Times New Roman" pitchFamily="18" charset="0"/>
                <a:cs typeface="Times New Roman" pitchFamily="18" charset="0"/>
              </a:rPr>
              <a:t>седловой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 точки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, то можно найти нижнюю и верхнюю цены игры, которые указывают, что игрок 1 не должен надеяться на выигрыш больший, чем верхняя цена игры, и может быть уверен в получении выигрыша не меньше нижней цены игры.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4293096"/>
            <a:ext cx="7200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Поиск такого решения приводит к необходимости применять смешанные стратегии, то есть чередовать чистые стратегии с какими-то частотами.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спект">
  <a:themeElements>
    <a:clrScheme name="Другая 2">
      <a:dk1>
        <a:sysClr val="windowText" lastClr="000000"/>
      </a:dk1>
      <a:lt1>
        <a:sysClr val="window" lastClr="FFFFFF"/>
      </a:lt1>
      <a:dk2>
        <a:srgbClr val="FFFFFF"/>
      </a:dk2>
      <a:lt2>
        <a:srgbClr val="92D050"/>
      </a:lt2>
      <a:accent1>
        <a:srgbClr val="92D050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Аспект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433</TotalTime>
  <Words>1251</Words>
  <Application>Microsoft Office PowerPoint</Application>
  <PresentationFormat>Экран (4:3)</PresentationFormat>
  <Paragraphs>174</Paragraphs>
  <Slides>42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46" baseType="lpstr">
      <vt:lpstr>Times New Roman</vt:lpstr>
      <vt:lpstr>Verdana</vt:lpstr>
      <vt:lpstr>Wingdings 2</vt:lpstr>
      <vt:lpstr>Аспект</vt:lpstr>
      <vt:lpstr>ТЕОРИЯ ИГР</vt:lpstr>
      <vt:lpstr>ПЛАН ЛЕКЦИИ</vt:lpstr>
      <vt:lpstr>Презентация PowerPoint</vt:lpstr>
      <vt:lpstr>Презентация PowerPoint</vt:lpstr>
      <vt:lpstr>Игру можно представить в виде матрицы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1. Решение задач в смешанных стратегиях размерностью 2х2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2. Решение задач в смешанных стратегиях размерностью 2хn</vt:lpstr>
      <vt:lpstr>Презентация PowerPoint</vt:lpstr>
      <vt:lpstr>Презентация PowerPoint</vt:lpstr>
      <vt:lpstr>ГРАФИК</vt:lpstr>
      <vt:lpstr>ПРИМЕР: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ГРАФИК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ТЕОРИЯ ИГР</dc:title>
  <dc:creator>Ольга Шелыганова</dc:creator>
  <cp:lastModifiedBy>Анжелика</cp:lastModifiedBy>
  <cp:revision>62</cp:revision>
  <dcterms:created xsi:type="dcterms:W3CDTF">2018-03-12T18:41:02Z</dcterms:created>
  <dcterms:modified xsi:type="dcterms:W3CDTF">2023-05-19T18:27:50Z</dcterms:modified>
</cp:coreProperties>
</file>