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1" r:id="rId5"/>
    <p:sldId id="312" r:id="rId6"/>
    <p:sldId id="323" r:id="rId7"/>
    <p:sldId id="325" r:id="rId8"/>
    <p:sldId id="327" r:id="rId9"/>
    <p:sldId id="328" r:id="rId10"/>
    <p:sldId id="342" r:id="rId11"/>
    <p:sldId id="343" r:id="rId12"/>
    <p:sldId id="344" r:id="rId13"/>
    <p:sldId id="329" r:id="rId14"/>
    <p:sldId id="334" r:id="rId15"/>
    <p:sldId id="335" r:id="rId16"/>
    <p:sldId id="337" r:id="rId17"/>
    <p:sldId id="341" r:id="rId18"/>
    <p:sldId id="339" r:id="rId19"/>
    <p:sldId id="336" r:id="rId20"/>
    <p:sldId id="340" r:id="rId21"/>
    <p:sldId id="330" r:id="rId22"/>
    <p:sldId id="331" r:id="rId23"/>
    <p:sldId id="332" r:id="rId24"/>
    <p:sldId id="357" r:id="rId25"/>
    <p:sldId id="30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A4B88-E50E-4954-A264-AF48B75F59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46DC6-0BC9-4E94-B5BE-97590AAF37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1" dirty="0">
              <a:solidFill>
                <a:schemeClr val="bg1"/>
              </a:solidFill>
            </a:endParaRPr>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页">
    <p:spTree>
      <p:nvGrpSpPr>
        <p:cNvPr id="1" name=""/>
        <p:cNvGrpSpPr/>
        <p:nvPr/>
      </p:nvGrpSpPr>
      <p:grpSpPr>
        <a:xfrm>
          <a:off x="0" y="0"/>
          <a:ext cx="0" cy="0"/>
          <a:chOff x="0" y="0"/>
          <a:chExt cx="0" cy="0"/>
        </a:xfrm>
      </p:grpSpPr>
      <p:sp>
        <p:nvSpPr>
          <p:cNvPr id="9" name="矩形 8"/>
          <p:cNvSpPr/>
          <p:nvPr userDrawn="1"/>
        </p:nvSpPr>
        <p:spPr>
          <a:xfrm>
            <a:off x="11126957" y="6320412"/>
            <a:ext cx="739436"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10801349" y="6406644"/>
            <a:ext cx="1390651"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a:p>
        </p:txBody>
      </p:sp>
      <p:grpSp>
        <p:nvGrpSpPr>
          <p:cNvPr id="13" name="组合 12"/>
          <p:cNvGrpSpPr/>
          <p:nvPr userDrawn="1"/>
        </p:nvGrpSpPr>
        <p:grpSpPr>
          <a:xfrm>
            <a:off x="160768" y="120576"/>
            <a:ext cx="871416" cy="653562"/>
            <a:chOff x="10920675" y="2008140"/>
            <a:chExt cx="576000" cy="576000"/>
          </a:xfrm>
        </p:grpSpPr>
        <p:sp>
          <p:nvSpPr>
            <p:cNvPr id="14" name="矩形 13"/>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占位符 16"/>
          <p:cNvSpPr>
            <a:spLocks noGrp="1"/>
          </p:cNvSpPr>
          <p:nvPr>
            <p:ph type="body" sz="quarter" idx="13"/>
          </p:nvPr>
        </p:nvSpPr>
        <p:spPr>
          <a:xfrm>
            <a:off x="1032184" y="328713"/>
            <a:ext cx="10834208" cy="523220"/>
          </a:xfrm>
        </p:spPr>
        <p:txBody>
          <a:bodyPr wrap="square" anchor="t" anchorCtr="0">
            <a:spAutoFit/>
          </a:bodyPr>
          <a:lstStyle>
            <a:lvl1pPr marL="0" indent="0">
              <a:lnSpc>
                <a:spcPct val="100000"/>
              </a:lnSpc>
              <a:spcBef>
                <a:spcPts val="0"/>
              </a:spcBef>
              <a:buNone/>
              <a:defRPr b="1" i="0" baseline="0"/>
            </a:lvl1pPr>
          </a:lstStyle>
          <a:p>
            <a:pPr lvl="0"/>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76" y="6406643"/>
            <a:ext cx="1148151" cy="3651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A4E6-531C-42E0-AE5A-34AE82E9773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C0B94-979E-4663-A8C5-408A25545C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40"/>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2695184"/>
            <a:ext cx="12192000" cy="97245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30914" y="2928685"/>
            <a:ext cx="9732071" cy="953135"/>
          </a:xfrm>
          <a:prstGeom prst="rect">
            <a:avLst/>
          </a:prstGeom>
          <a:noFill/>
        </p:spPr>
        <p:txBody>
          <a:bodyPr wrap="square" rtlCol="0">
            <a:spAutoFit/>
          </a:bodyPr>
          <a:lstStyle/>
          <a:p>
            <a:pPr algn="ctr"/>
            <a:r>
              <a:rPr lang="zh-CN" altLang="en-US" sz="2800" b="1" dirty="0">
                <a:solidFill>
                  <a:schemeClr val="bg1"/>
                </a:solidFill>
                <a:latin typeface="+mj-ea"/>
                <a:ea typeface="+mj-ea"/>
              </a:rPr>
              <a:t>ReCDroid: Automatically Reproducing Android</a:t>
            </a:r>
            <a:endParaRPr lang="zh-CN" altLang="en-US" sz="2800" b="1" dirty="0">
              <a:solidFill>
                <a:schemeClr val="bg1"/>
              </a:solidFill>
              <a:latin typeface="+mj-ea"/>
              <a:ea typeface="+mj-ea"/>
            </a:endParaRPr>
          </a:p>
          <a:p>
            <a:pPr algn="ctr"/>
            <a:r>
              <a:rPr lang="zh-CN" altLang="en-US" sz="2800" b="1" dirty="0">
                <a:solidFill>
                  <a:schemeClr val="bg1"/>
                </a:solidFill>
                <a:latin typeface="+mj-ea"/>
                <a:ea typeface="+mj-ea"/>
              </a:rPr>
              <a:t>Application Crashes from Bug Reports</a:t>
            </a:r>
            <a:endParaRPr lang="zh-CN" altLang="en-US" sz="2800" b="1" dirty="0">
              <a:solidFill>
                <a:schemeClr val="bg1"/>
              </a:solidFill>
              <a:latin typeface="+mj-ea"/>
              <a:ea typeface="+mj-ea"/>
            </a:endParaRPr>
          </a:p>
        </p:txBody>
      </p:sp>
      <p:grpSp>
        <p:nvGrpSpPr>
          <p:cNvPr id="3" name="组合 2"/>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Freeform 5"/>
          <p:cNvSpPr>
            <a:spLocks noEditPoints="1"/>
          </p:cNvSpPr>
          <p:nvPr/>
        </p:nvSpPr>
        <p:spPr bwMode="auto">
          <a:xfrm>
            <a:off x="11486985" y="2931147"/>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
        <p:nvSpPr>
          <p:cNvPr id="2" name="矩形 1"/>
          <p:cNvSpPr/>
          <p:nvPr/>
        </p:nvSpPr>
        <p:spPr>
          <a:xfrm>
            <a:off x="8255000" y="4615180"/>
            <a:ext cx="3039745" cy="829945"/>
          </a:xfrm>
          <a:prstGeom prst="rect">
            <a:avLst/>
          </a:prstGeom>
        </p:spPr>
        <p:txBody>
          <a:bodyPr wrap="square">
            <a:spAutoFit/>
          </a:bodyPr>
          <a:lstStyle/>
          <a:p>
            <a:pPr algn="ctr"/>
            <a:r>
              <a:rPr lang="en-US" altLang="zh-CN" sz="2400" dirty="0"/>
              <a:t>19250123</a:t>
            </a:r>
            <a:r>
              <a:rPr lang="zh-CN" altLang="en-US" sz="2400" dirty="0"/>
              <a:t>孙浩峰</a:t>
            </a:r>
            <a:endParaRPr lang="en-US" altLang="zh-CN" sz="2400" dirty="0"/>
          </a:p>
          <a:p>
            <a:pPr algn="ctr"/>
            <a:r>
              <a:rPr lang="en-US" altLang="zh-CN" sz="2400" dirty="0"/>
              <a:t>2021.11.26</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1——</a:t>
            </a:r>
            <a:r>
              <a:rPr lang="zh-CN" altLang="en-US" dirty="0">
                <a:solidFill>
                  <a:srgbClr val="760068"/>
                </a:solidFill>
                <a:latin typeface="Franklin Gothic Medium" panose="020B0603020102020204" pitchFamily="34" charset="0"/>
                <a:cs typeface="Calibri" panose="020F0502020204030204" charset="0"/>
              </a:rPr>
              <a:t>语法解析（语法模式的缺陷）</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28478"/>
            <a:ext cx="10547636" cy="2676525"/>
          </a:xfrm>
          <a:prstGeom prst="rect">
            <a:avLst/>
          </a:prstGeom>
          <a:noFill/>
        </p:spPr>
        <p:txBody>
          <a:bodyPr wrap="square" rtlCol="0">
            <a:spAutoFit/>
          </a:bodyPr>
          <a:lstStyle/>
          <a:p>
            <a:pPr lvl="1" indent="0" fontAlgn="auto">
              <a:lnSpc>
                <a:spcPct val="150000"/>
              </a:lnSpc>
              <a:buFont typeface="+mj-lt"/>
              <a:buNone/>
            </a:pPr>
            <a:r>
              <a:rPr lang="en-US" altLang="zh-CN" sz="2800" dirty="0">
                <a:solidFill>
                  <a:schemeClr val="tx1"/>
                </a:solidFill>
                <a:latin typeface="Franklin Gothic Medium" panose="020B0603020102020204" pitchFamily="34" charset="0"/>
                <a:sym typeface="+mn-ea"/>
              </a:rPr>
              <a:t>	</a:t>
            </a:r>
            <a:r>
              <a:rPr lang="zh-CN" altLang="en-US" sz="2800" dirty="0">
                <a:solidFill>
                  <a:schemeClr val="tx1"/>
                </a:solidFill>
                <a:latin typeface="Franklin Gothic Medium" panose="020B0603020102020204" pitchFamily="34" charset="0"/>
                <a:sym typeface="+mn-ea"/>
              </a:rPr>
              <a:t>只能解析结构良好的句子，然而，在复杂或歧义句子的情况下往往无法正确解析。在核心算法理解3——动态匹配部分会阐述</a:t>
            </a:r>
            <a:r>
              <a:rPr lang="en-US" altLang="zh-CN" sz="2800" dirty="0">
                <a:solidFill>
                  <a:schemeClr val="tx1"/>
                </a:solidFill>
                <a:latin typeface="Franklin Gothic Medium" panose="020B0603020102020204" pitchFamily="34" charset="0"/>
                <a:sym typeface="+mn-ea"/>
              </a:rPr>
              <a:t>ReCDroid</a:t>
            </a:r>
            <a:r>
              <a:rPr lang="zh-CN" altLang="en-US" sz="2800" dirty="0">
                <a:solidFill>
                  <a:schemeClr val="tx1"/>
                </a:solidFill>
                <a:latin typeface="Franklin Gothic Medium" panose="020B0603020102020204" pitchFamily="34" charset="0"/>
                <a:sym typeface="+mn-ea"/>
              </a:rPr>
              <a:t>将</a:t>
            </a:r>
            <a:r>
              <a:rPr lang="en-US" altLang="zh-CN" sz="2800" dirty="0">
                <a:solidFill>
                  <a:schemeClr val="tx1"/>
                </a:solidFill>
                <a:latin typeface="Franklin Gothic Medium" panose="020B0603020102020204" pitchFamily="34" charset="0"/>
                <a:sym typeface="+mn-ea"/>
              </a:rPr>
              <a:t>GUI</a:t>
            </a:r>
            <a:r>
              <a:rPr lang="zh-CN" altLang="en-US" sz="2800" dirty="0">
                <a:solidFill>
                  <a:schemeClr val="tx1"/>
                </a:solidFill>
                <a:latin typeface="Franklin Gothic Medium" panose="020B0603020102020204" pitchFamily="34" charset="0"/>
                <a:sym typeface="+mn-ea"/>
              </a:rPr>
              <a:t>组件与无法解析的非结构化文本进行匹配的算法。</a:t>
            </a:r>
            <a:endParaRPr lang="zh-CN" altLang="en-US" sz="28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动态有序事件树（数据结构）</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6231255"/>
          </a:xfrm>
          <a:prstGeom prst="rect">
            <a:avLst/>
          </a:prstGeom>
          <a:noFill/>
        </p:spPr>
        <p:txBody>
          <a:bodyPr wrap="square" rtlCol="0">
            <a:spAutoFit/>
          </a:bodyPr>
          <a:lstStyle/>
          <a:p>
            <a:pPr lvl="1" indent="0" fontAlgn="auto">
              <a:lnSpc>
                <a:spcPct val="150000"/>
              </a:lnSpc>
              <a:buFont typeface="+mj-lt"/>
              <a:buNone/>
            </a:pPr>
            <a:r>
              <a:rPr lang="en-US" altLang="zh-CN" sz="1900" b="1" dirty="0">
                <a:solidFill>
                  <a:srgbClr val="6A005F"/>
                </a:solidFill>
                <a:latin typeface="Franklin Gothic Medium" panose="020B0603020102020204" pitchFamily="34" charset="0"/>
              </a:rPr>
              <a:t>1.</a:t>
            </a:r>
            <a:r>
              <a:rPr lang="zh-CN" altLang="en-US" sz="1900" b="1" dirty="0">
                <a:solidFill>
                  <a:srgbClr val="6A005F"/>
                </a:solidFill>
                <a:latin typeface="Franklin Gothic Medium" panose="020B0603020102020204" pitchFamily="34" charset="0"/>
              </a:rPr>
              <a:t>组成部分：</a:t>
            </a:r>
            <a:r>
              <a:rPr lang="zh-CN" altLang="en-US" sz="1900" dirty="0">
                <a:solidFill>
                  <a:schemeClr val="tx1"/>
                </a:solidFill>
                <a:latin typeface="Franklin Gothic Medium" panose="020B0603020102020204" pitchFamily="34" charset="0"/>
              </a:rPr>
              <a:t>动态有序事件树T=</a:t>
            </a:r>
            <a:r>
              <a:rPr lang="en-US" altLang="zh-CN" sz="1900" dirty="0">
                <a:solidFill>
                  <a:schemeClr val="tx1"/>
                </a:solidFill>
                <a:latin typeface="Franklin Gothic Medium" panose="020B0603020102020204" pitchFamily="34" charset="0"/>
              </a:rPr>
              <a:t>(V,E)</a:t>
            </a:r>
            <a:r>
              <a:rPr lang="zh-CN" altLang="en-US" sz="1900" dirty="0">
                <a:solidFill>
                  <a:schemeClr val="tx1"/>
                </a:solidFill>
                <a:latin typeface="Franklin Gothic Medium" panose="020B0603020102020204" pitchFamily="34" charset="0"/>
              </a:rPr>
              <a:t>，其中节点集</a:t>
            </a:r>
            <a:r>
              <a:rPr lang="en-US" altLang="zh-CN" sz="1900" dirty="0">
                <a:solidFill>
                  <a:schemeClr val="tx1"/>
                </a:solidFill>
                <a:latin typeface="Franklin Gothic Medium" panose="020B0603020102020204" pitchFamily="34" charset="0"/>
              </a:rPr>
              <a:t>V</a:t>
            </a:r>
            <a:r>
              <a:rPr lang="zh-CN" altLang="en-US" sz="1900" dirty="0">
                <a:solidFill>
                  <a:schemeClr val="tx1"/>
                </a:solidFill>
                <a:latin typeface="Franklin Gothic Medium" panose="020B0603020102020204" pitchFamily="34" charset="0"/>
              </a:rPr>
              <a:t>表示</a:t>
            </a:r>
            <a:r>
              <a:rPr lang="en-US" altLang="zh-CN" sz="1900" dirty="0">
                <a:solidFill>
                  <a:schemeClr val="tx1"/>
                </a:solidFill>
                <a:latin typeface="Franklin Gothic Medium" panose="020B0603020102020204" pitchFamily="34" charset="0"/>
              </a:rPr>
              <a:t>app</a:t>
            </a:r>
            <a:r>
              <a:rPr lang="zh-CN" altLang="en-US" sz="1900" dirty="0">
                <a:solidFill>
                  <a:schemeClr val="tx1"/>
                </a:solidFill>
                <a:latin typeface="Franklin Gothic Medium" panose="020B0603020102020204" pitchFamily="34" charset="0"/>
              </a:rPr>
              <a:t>的</a:t>
            </a:r>
            <a:r>
              <a:rPr lang="en-US" altLang="zh-CN" sz="1900" dirty="0">
                <a:solidFill>
                  <a:schemeClr val="tx1"/>
                </a:solidFill>
                <a:latin typeface="Franklin Gothic Medium" panose="020B0603020102020204" pitchFamily="34" charset="0"/>
              </a:rPr>
              <a:t>GUI</a:t>
            </a:r>
            <a:r>
              <a:rPr lang="zh-CN" altLang="en-US" sz="1900" dirty="0">
                <a:solidFill>
                  <a:schemeClr val="tx1"/>
                </a:solidFill>
                <a:latin typeface="Franklin Gothic Medium" panose="020B0603020102020204" pitchFamily="34" charset="0"/>
              </a:rPr>
              <a:t>组件，边集</a:t>
            </a:r>
            <a:r>
              <a:rPr lang="en-US" altLang="zh-CN" sz="1900" dirty="0">
                <a:solidFill>
                  <a:schemeClr val="tx1"/>
                </a:solidFill>
                <a:latin typeface="Franklin Gothic Medium" panose="020B0603020102020204" pitchFamily="34" charset="0"/>
              </a:rPr>
              <a:t>E</a:t>
            </a:r>
            <a:r>
              <a:rPr lang="zh-CN" altLang="en-US" sz="1900" dirty="0">
                <a:solidFill>
                  <a:schemeClr val="tx1"/>
                </a:solidFill>
                <a:latin typeface="Franklin Gothic Medium" panose="020B0603020102020204" pitchFamily="34" charset="0"/>
              </a:rPr>
              <a:t>表示运行时捕获到的</a:t>
            </a:r>
            <a:r>
              <a:rPr lang="en-US" altLang="zh-CN" sz="1900" dirty="0">
                <a:solidFill>
                  <a:schemeClr val="tx1"/>
                </a:solidFill>
                <a:latin typeface="Franklin Gothic Medium" panose="020B0603020102020204" pitchFamily="34" charset="0"/>
              </a:rPr>
              <a:t>GUI</a:t>
            </a:r>
            <a:r>
              <a:rPr lang="zh-CN" altLang="en-US" sz="1900" dirty="0">
                <a:solidFill>
                  <a:schemeClr val="tx1"/>
                </a:solidFill>
                <a:latin typeface="Franklin Gothic Medium" panose="020B0603020102020204" pitchFamily="34" charset="0"/>
              </a:rPr>
              <a:t>事件转移（即操作</a:t>
            </a:r>
            <a:r>
              <a:rPr lang="en-US" altLang="zh-CN" sz="1900" dirty="0">
                <a:solidFill>
                  <a:schemeClr val="tx1"/>
                </a:solidFill>
                <a:latin typeface="Franklin Gothic Medium" panose="020B0603020102020204" pitchFamily="34" charset="0"/>
              </a:rPr>
              <a:t>GUI</a:t>
            </a:r>
            <a:r>
              <a:rPr lang="zh-CN" altLang="en-US" sz="1900" dirty="0">
                <a:solidFill>
                  <a:schemeClr val="tx1"/>
                </a:solidFill>
                <a:latin typeface="Franklin Gothic Medium" panose="020B0603020102020204" pitchFamily="34" charset="0"/>
              </a:rPr>
              <a:t>组件从一个屏幕跳转到另一个屏幕）。每一层级内的节点（</a:t>
            </a:r>
            <a:r>
              <a:rPr lang="zh-CN" altLang="en-US" sz="1900" u="sng" dirty="0">
                <a:solidFill>
                  <a:schemeClr val="tx1"/>
                </a:solidFill>
                <a:latin typeface="Franklin Gothic Medium" panose="020B0603020102020204" pitchFamily="34" charset="0"/>
              </a:rPr>
              <a:t>即某个屏幕内包含的</a:t>
            </a:r>
            <a:r>
              <a:rPr lang="en-US" altLang="zh-CN" sz="1900" u="sng" dirty="0">
                <a:solidFill>
                  <a:schemeClr val="tx1"/>
                </a:solidFill>
                <a:latin typeface="Franklin Gothic Medium" panose="020B0603020102020204" pitchFamily="34" charset="0"/>
              </a:rPr>
              <a:t>GUI</a:t>
            </a:r>
            <a:r>
              <a:rPr lang="zh-CN" altLang="en-US" sz="1900" u="sng" dirty="0">
                <a:solidFill>
                  <a:schemeClr val="tx1"/>
                </a:solidFill>
                <a:latin typeface="Franklin Gothic Medium" panose="020B0603020102020204" pitchFamily="34" charset="0"/>
              </a:rPr>
              <a:t>组件，在动态有序事件树内为某个节点</a:t>
            </a:r>
            <a:r>
              <a:rPr lang="en-US" altLang="zh-CN" sz="1900" u="sng" dirty="0">
                <a:solidFill>
                  <a:schemeClr val="tx1"/>
                </a:solidFill>
                <a:latin typeface="Franklin Gothic Medium" panose="020B0603020102020204" pitchFamily="34" charset="0"/>
              </a:rPr>
              <a:t>v</a:t>
            </a:r>
            <a:r>
              <a:rPr lang="zh-CN" altLang="en-US" sz="1900" u="sng" dirty="0">
                <a:solidFill>
                  <a:schemeClr val="tx1"/>
                </a:solidFill>
                <a:latin typeface="Franklin Gothic Medium" panose="020B0603020102020204" pitchFamily="34" charset="0"/>
              </a:rPr>
              <a:t>的所有子节点</a:t>
            </a:r>
            <a:r>
              <a:rPr lang="en-US" altLang="zh-CN" sz="1900" u="sng" dirty="0">
                <a:solidFill>
                  <a:schemeClr val="tx1"/>
                </a:solidFill>
                <a:latin typeface="Franklin Gothic Medium" panose="020B0603020102020204" pitchFamily="34" charset="0"/>
              </a:rPr>
              <a:t>Ev</a:t>
            </a:r>
            <a:r>
              <a:rPr lang="zh-CN" altLang="en-US" sz="1900" u="sng" dirty="0">
                <a:solidFill>
                  <a:schemeClr val="tx1"/>
                </a:solidFill>
                <a:latin typeface="Franklin Gothic Medium" panose="020B0603020102020204" pitchFamily="34" charset="0"/>
              </a:rPr>
              <a:t>，即对</a:t>
            </a:r>
            <a:r>
              <a:rPr lang="en-US" altLang="zh-CN" sz="1900" u="sng" dirty="0">
                <a:solidFill>
                  <a:schemeClr val="tx1"/>
                </a:solidFill>
                <a:latin typeface="Franklin Gothic Medium" panose="020B0603020102020204" pitchFamily="34" charset="0"/>
              </a:rPr>
              <a:t>v</a:t>
            </a:r>
            <a:r>
              <a:rPr lang="zh-CN" altLang="en-US" sz="1900" u="sng" dirty="0">
                <a:solidFill>
                  <a:schemeClr val="tx1"/>
                </a:solidFill>
                <a:latin typeface="Franklin Gothic Medium" panose="020B0603020102020204" pitchFamily="34" charset="0"/>
              </a:rPr>
              <a:t>进行操作后跳转到的页面中所有的</a:t>
            </a:r>
            <a:r>
              <a:rPr lang="en-US" altLang="zh-CN" sz="1900" u="sng" dirty="0">
                <a:solidFill>
                  <a:schemeClr val="tx1"/>
                </a:solidFill>
                <a:latin typeface="Franklin Gothic Medium" panose="020B0603020102020204" pitchFamily="34" charset="0"/>
              </a:rPr>
              <a:t>GUI</a:t>
            </a:r>
            <a:r>
              <a:rPr lang="zh-CN" altLang="en-US" sz="1900" u="sng" dirty="0">
                <a:solidFill>
                  <a:schemeClr val="tx1"/>
                </a:solidFill>
                <a:latin typeface="Franklin Gothic Medium" panose="020B0603020102020204" pitchFamily="34" charset="0"/>
              </a:rPr>
              <a:t>组件</a:t>
            </a:r>
            <a:r>
              <a:rPr lang="zh-CN" altLang="en-US" sz="1900" dirty="0">
                <a:solidFill>
                  <a:schemeClr val="tx1"/>
                </a:solidFill>
                <a:latin typeface="Franklin Gothic Medium" panose="020B0603020102020204" pitchFamily="34" charset="0"/>
              </a:rPr>
              <a:t>）从左到右按降序排列（排序规则见</a:t>
            </a:r>
            <a:r>
              <a:rPr lang="en-US" altLang="zh-CN" sz="1900" dirty="0">
                <a:solidFill>
                  <a:schemeClr val="tx1"/>
                </a:solidFill>
                <a:latin typeface="Franklin Gothic Medium" panose="020B0603020102020204" pitchFamily="34" charset="0"/>
              </a:rPr>
              <a:t>page-11</a:t>
            </a:r>
            <a:r>
              <a:rPr lang="zh-CN" altLang="en-US" sz="1900" dirty="0">
                <a:solidFill>
                  <a:schemeClr val="tx1"/>
                </a:solidFill>
                <a:latin typeface="Franklin Gothic Medium" panose="020B0603020102020204" pitchFamily="34" charset="0"/>
              </a:rPr>
              <a:t>）。</a:t>
            </a:r>
            <a:endParaRPr lang="zh-CN" altLang="en-US" sz="1900" dirty="0">
              <a:solidFill>
                <a:schemeClr val="tx1"/>
              </a:solidFill>
              <a:latin typeface="Franklin Gothic Medium" panose="020B0603020102020204" pitchFamily="34" charset="0"/>
            </a:endParaRPr>
          </a:p>
          <a:p>
            <a:pPr lvl="1" indent="0" fontAlgn="auto">
              <a:lnSpc>
                <a:spcPct val="150000"/>
              </a:lnSpc>
              <a:buFont typeface="+mj-lt"/>
              <a:buNone/>
            </a:pPr>
            <a:r>
              <a:rPr lang="en-US" altLang="zh-CN" sz="1900" b="1" dirty="0">
                <a:solidFill>
                  <a:srgbClr val="6A005F"/>
                </a:solidFill>
                <a:latin typeface="Franklin Gothic Medium" panose="020B0603020102020204" pitchFamily="34" charset="0"/>
                <a:sym typeface="+mn-ea"/>
              </a:rPr>
              <a:t>2.</a:t>
            </a:r>
            <a:r>
              <a:rPr lang="zh-CN" altLang="en-US" sz="1900" b="1" dirty="0">
                <a:solidFill>
                  <a:srgbClr val="6A005F"/>
                </a:solidFill>
                <a:latin typeface="Franklin Gothic Medium" panose="020B0603020102020204" pitchFamily="34" charset="0"/>
                <a:sym typeface="+mn-ea"/>
              </a:rPr>
              <a:t>探索过程：</a:t>
            </a:r>
            <a:r>
              <a:rPr lang="zh-CN" altLang="en-US" sz="1900" dirty="0">
                <a:solidFill>
                  <a:schemeClr val="tx1"/>
                </a:solidFill>
                <a:latin typeface="Franklin Gothic Medium" panose="020B0603020102020204" pitchFamily="34" charset="0"/>
                <a:sym typeface="+mn-ea"/>
              </a:rPr>
              <a:t>在探索过程中，ReCDroid会为每个屏幕迭代选择最相关的组件来执行。如果该屏幕内没有一个GUI组件与故障报告相关，那么</a:t>
            </a:r>
            <a:r>
              <a:rPr lang="en-US" altLang="zh-CN" sz="1900" dirty="0">
                <a:solidFill>
                  <a:schemeClr val="tx1"/>
                </a:solidFill>
                <a:latin typeface="Franklin Gothic Medium" panose="020B0603020102020204" pitchFamily="34" charset="0"/>
                <a:sym typeface="+mn-ea"/>
              </a:rPr>
              <a:t>ReCDroid</a:t>
            </a:r>
            <a:r>
              <a:rPr lang="zh-CN" altLang="en-US" sz="1900" dirty="0">
                <a:solidFill>
                  <a:schemeClr val="tx1"/>
                </a:solidFill>
                <a:latin typeface="Franklin Gothic Medium" panose="020B0603020102020204" pitchFamily="34" charset="0"/>
                <a:sym typeface="+mn-ea"/>
              </a:rPr>
              <a:t>会遍历当前树的所有叶节点，选择一个与故障报告匹配但还没被探索过的GUI组件来执行。此过程将会一直持续，直到</a:t>
            </a:r>
            <a:r>
              <a:rPr lang="zh-CN" altLang="en-US" sz="1900" dirty="0">
                <a:latin typeface="Franklin Gothic Medium" panose="020B0603020102020204" pitchFamily="34" charset="0"/>
                <a:sym typeface="+mn-ea"/>
              </a:rPr>
              <a:t>引导构建后续屏幕的事件树前，</a:t>
            </a:r>
            <a:r>
              <a:rPr lang="zh-CN" altLang="en-US" sz="1900" dirty="0">
                <a:solidFill>
                  <a:schemeClr val="tx1"/>
                </a:solidFill>
                <a:latin typeface="Franklin Gothic Medium" panose="020B0603020102020204" pitchFamily="34" charset="0"/>
                <a:sym typeface="+mn-ea"/>
              </a:rPr>
              <a:t>所有现有层的节点都被探索过的时候，此过程才会停止。之所以被称为动态有序事件树，是因为树的搜索和树的生成是一起进行的。</a:t>
            </a:r>
            <a:endParaRPr lang="zh-CN" altLang="en-US" sz="1900" dirty="0">
              <a:solidFill>
                <a:schemeClr val="tx1"/>
              </a:solidFill>
              <a:latin typeface="Franklin Gothic Medium" panose="020B0603020102020204" pitchFamily="34" charset="0"/>
              <a:sym typeface="+mn-ea"/>
            </a:endParaRPr>
          </a:p>
          <a:p>
            <a:pPr lvl="1" indent="0" fontAlgn="auto">
              <a:lnSpc>
                <a:spcPct val="150000"/>
              </a:lnSpc>
              <a:buFont typeface="+mj-lt"/>
              <a:buNone/>
            </a:pPr>
            <a:r>
              <a:rPr lang="en-US" altLang="zh-CN" sz="1900" b="1" dirty="0">
                <a:solidFill>
                  <a:srgbClr val="6A005F"/>
                </a:solidFill>
                <a:latin typeface="Franklin Gothic Medium" panose="020B0603020102020204" pitchFamily="34" charset="0"/>
                <a:sym typeface="+mn-ea"/>
              </a:rPr>
              <a:t>3.</a:t>
            </a:r>
            <a:r>
              <a:rPr lang="zh-CN" altLang="en-US" sz="1900" b="1" dirty="0">
                <a:solidFill>
                  <a:srgbClr val="6A005F"/>
                </a:solidFill>
                <a:latin typeface="Franklin Gothic Medium" panose="020B0603020102020204" pitchFamily="34" charset="0"/>
                <a:sym typeface="+mn-ea"/>
              </a:rPr>
              <a:t>优点</a:t>
            </a:r>
            <a:r>
              <a:rPr lang="zh-CN" altLang="en-US" sz="1900" dirty="0">
                <a:solidFill>
                  <a:srgbClr val="6A005F"/>
                </a:solidFill>
                <a:latin typeface="Franklin Gothic Medium" panose="020B0603020102020204" pitchFamily="34" charset="0"/>
                <a:sym typeface="+mn-ea"/>
              </a:rPr>
              <a:t>：</a:t>
            </a:r>
            <a:r>
              <a:rPr lang="zh-CN" altLang="en-US" sz="1900" dirty="0">
                <a:solidFill>
                  <a:schemeClr val="tx1"/>
                </a:solidFill>
                <a:latin typeface="Franklin Gothic Medium" panose="020B0603020102020204" pitchFamily="34" charset="0"/>
                <a:sym typeface="+mn-ea"/>
              </a:rPr>
              <a:t>有效地剪枝、贪心策略。与具有类似功能的工具所采取的普通</a:t>
            </a:r>
            <a:r>
              <a:rPr lang="en-US" altLang="zh-CN" sz="1900" dirty="0">
                <a:solidFill>
                  <a:schemeClr val="tx1"/>
                </a:solidFill>
                <a:latin typeface="Franklin Gothic Medium" panose="020B0603020102020204" pitchFamily="34" charset="0"/>
                <a:sym typeface="+mn-ea"/>
              </a:rPr>
              <a:t>DFS</a:t>
            </a:r>
            <a:r>
              <a:rPr lang="zh-CN" altLang="en-US" sz="1900" dirty="0">
                <a:solidFill>
                  <a:schemeClr val="tx1"/>
                </a:solidFill>
                <a:latin typeface="Franklin Gothic Medium" panose="020B0603020102020204" pitchFamily="34" charset="0"/>
                <a:sym typeface="+mn-ea"/>
              </a:rPr>
              <a:t>相比，动态有序事件树（</a:t>
            </a:r>
            <a:r>
              <a:rPr lang="en-US" altLang="zh-CN" sz="1900" dirty="0">
                <a:solidFill>
                  <a:schemeClr val="tx1"/>
                </a:solidFill>
                <a:latin typeface="Franklin Gothic Medium" panose="020B0603020102020204" pitchFamily="34" charset="0"/>
                <a:sym typeface="+mn-ea"/>
              </a:rPr>
              <a:t>DOET</a:t>
            </a:r>
            <a:r>
              <a:rPr lang="zh-CN" altLang="en-US" sz="1900" dirty="0">
                <a:solidFill>
                  <a:schemeClr val="tx1"/>
                </a:solidFill>
                <a:latin typeface="Franklin Gothic Medium" panose="020B0603020102020204" pitchFamily="34" charset="0"/>
                <a:sym typeface="+mn-ea"/>
              </a:rPr>
              <a:t>）引导的深搜将优先搜索每一层级最左边的节点，一方面可以有效避免自陷（详见</a:t>
            </a:r>
            <a:r>
              <a:rPr lang="en-US" altLang="zh-CN" sz="1900" dirty="0">
                <a:solidFill>
                  <a:schemeClr val="tx1"/>
                </a:solidFill>
                <a:latin typeface="Franklin Gothic Medium" panose="020B0603020102020204" pitchFamily="34" charset="0"/>
                <a:sym typeface="+mn-ea"/>
              </a:rPr>
              <a:t>page-12</a:t>
            </a:r>
            <a:r>
              <a:rPr lang="zh-CN" altLang="en-US" sz="1900" dirty="0">
                <a:solidFill>
                  <a:schemeClr val="tx1"/>
                </a:solidFill>
                <a:latin typeface="Franklin Gothic Medium" panose="020B0603020102020204" pitchFamily="34" charset="0"/>
                <a:sym typeface="+mn-ea"/>
              </a:rPr>
              <a:t>），另一方面往往可以避免对全部节点的遍历（包括无关节点、低优先级节点等），相比之下提高了算法效率。</a:t>
            </a: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动态有序事件树（例图）</a:t>
            </a:r>
            <a:endParaRPr lang="zh-CN" altLang="en-US" dirty="0">
              <a:solidFill>
                <a:srgbClr val="760068"/>
              </a:solidFill>
              <a:latin typeface="Franklin Gothic Medium" panose="020B0603020102020204" pitchFamily="34" charset="0"/>
              <a:cs typeface="Calibri" panose="020F0502020204030204" charset="0"/>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rcRect l="50428" t="27649" r="15045" b="13175"/>
          <a:stretch>
            <a:fillRect/>
          </a:stretch>
        </p:blipFill>
        <p:spPr>
          <a:xfrm>
            <a:off x="885825" y="860425"/>
            <a:ext cx="5826125" cy="5617210"/>
          </a:xfrm>
          <a:prstGeom prst="rect">
            <a:avLst/>
          </a:prstGeom>
        </p:spPr>
      </p:pic>
      <p:sp>
        <p:nvSpPr>
          <p:cNvPr id="3" name="上箭头 2"/>
          <p:cNvSpPr/>
          <p:nvPr/>
        </p:nvSpPr>
        <p:spPr>
          <a:xfrm rot="15180000">
            <a:off x="6050280" y="2962910"/>
            <a:ext cx="190500" cy="1640205"/>
          </a:xfrm>
          <a:prstGeom prst="upArrow">
            <a:avLst>
              <a:gd name="adj1" fmla="val 50000"/>
              <a:gd name="adj2" fmla="val 1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7078980" y="3121025"/>
            <a:ext cx="3275330" cy="829945"/>
          </a:xfrm>
          <a:prstGeom prst="rect">
            <a:avLst/>
          </a:prstGeom>
          <a:noFill/>
        </p:spPr>
        <p:txBody>
          <a:bodyPr wrap="square" rtlCol="0">
            <a:spAutoFit/>
          </a:bodyPr>
          <a:p>
            <a:r>
              <a:rPr lang="zh-CN" altLang="en-US" sz="1600"/>
              <a:t>组件</a:t>
            </a:r>
            <a:r>
              <a:rPr lang="en-US" altLang="zh-CN" sz="1600"/>
              <a:t>A</a:t>
            </a:r>
            <a:r>
              <a:rPr lang="zh-CN" altLang="en-US" sz="1600"/>
              <a:t>与组件</a:t>
            </a:r>
            <a:r>
              <a:rPr lang="en-US" altLang="zh-CN" sz="1600"/>
              <a:t>W</a:t>
            </a:r>
            <a:r>
              <a:rPr lang="zh-CN" altLang="en-US" sz="1600"/>
              <a:t>虽然与报告相关，可是已经在</a:t>
            </a:r>
            <a:r>
              <a:rPr lang="en-US" altLang="zh-CN" sz="1600"/>
              <a:t>Fig.1.b</a:t>
            </a:r>
            <a:r>
              <a:rPr lang="zh-CN" altLang="en-US" sz="1600"/>
              <a:t>层中被探索过，所以被放在该层级的右侧。</a:t>
            </a:r>
            <a:endParaRPr lang="zh-CN" altLang="en-US" sz="1600"/>
          </a:p>
        </p:txBody>
      </p:sp>
      <p:sp>
        <p:nvSpPr>
          <p:cNvPr id="5" name="上箭头 4"/>
          <p:cNvSpPr/>
          <p:nvPr/>
        </p:nvSpPr>
        <p:spPr>
          <a:xfrm rot="17100000">
            <a:off x="4819015" y="4236085"/>
            <a:ext cx="190500" cy="1640205"/>
          </a:xfrm>
          <a:prstGeom prst="upArrow">
            <a:avLst>
              <a:gd name="adj1" fmla="val 50000"/>
              <a:gd name="adj2" fmla="val 1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078980" y="1087120"/>
            <a:ext cx="3275330" cy="1076325"/>
          </a:xfrm>
          <a:prstGeom prst="rect">
            <a:avLst/>
          </a:prstGeom>
          <a:noFill/>
        </p:spPr>
        <p:txBody>
          <a:bodyPr wrap="square" rtlCol="0">
            <a:spAutoFit/>
          </a:bodyPr>
          <a:p>
            <a:r>
              <a:rPr lang="en-US" sz="1600"/>
              <a:t>*</a:t>
            </a:r>
            <a:r>
              <a:rPr lang="zh-CN" altLang="en-US" sz="1600"/>
              <a:t>灰色的节点表示与引发崩溃有关的</a:t>
            </a:r>
            <a:r>
              <a:rPr lang="en-US" altLang="zh-CN" sz="1600"/>
              <a:t>GUI</a:t>
            </a:r>
            <a:r>
              <a:rPr lang="zh-CN" altLang="en-US" sz="1600"/>
              <a:t>组件，白色的节点表示无关组件。</a:t>
            </a:r>
            <a:endParaRPr lang="zh-CN" altLang="en-US" sz="1600"/>
          </a:p>
          <a:p>
            <a:r>
              <a:rPr lang="en-US" altLang="zh-CN" sz="1600"/>
              <a:t>*</a:t>
            </a:r>
            <a:r>
              <a:rPr lang="zh-CN" altLang="en-US" sz="1600"/>
              <a:t>此处</a:t>
            </a:r>
            <a:r>
              <a:rPr lang="en-US" altLang="zh-CN" sz="1600"/>
              <a:t>Server</a:t>
            </a:r>
            <a:r>
              <a:rPr lang="zh-CN" altLang="en-US" sz="1600"/>
              <a:t>是一个可编辑的组件。</a:t>
            </a:r>
            <a:endParaRPr lang="zh-CN" altLang="en-US" sz="1600"/>
          </a:p>
        </p:txBody>
      </p:sp>
      <p:sp>
        <p:nvSpPr>
          <p:cNvPr id="11" name="文本框 10"/>
          <p:cNvSpPr txBox="1"/>
          <p:nvPr/>
        </p:nvSpPr>
        <p:spPr>
          <a:xfrm>
            <a:off x="5836285" y="5043170"/>
            <a:ext cx="3458210" cy="829945"/>
          </a:xfrm>
          <a:prstGeom prst="rect">
            <a:avLst/>
          </a:prstGeom>
          <a:noFill/>
        </p:spPr>
        <p:txBody>
          <a:bodyPr wrap="square" rtlCol="0">
            <a:spAutoFit/>
          </a:bodyPr>
          <a:p>
            <a:r>
              <a:rPr lang="en-US" altLang="zh-CN" sz="1600"/>
              <a:t>O</a:t>
            </a:r>
            <a:r>
              <a:rPr lang="zh-CN" altLang="en-US" sz="1600"/>
              <a:t>组件（表示</a:t>
            </a:r>
            <a:r>
              <a:rPr lang="en-US" altLang="zh-CN" sz="1600"/>
              <a:t>OK</a:t>
            </a:r>
            <a:r>
              <a:rPr lang="zh-CN" altLang="en-US" sz="1600"/>
              <a:t>按钮）比</a:t>
            </a:r>
            <a:r>
              <a:rPr lang="en-US" altLang="zh-CN" sz="1600"/>
              <a:t>C</a:t>
            </a:r>
            <a:r>
              <a:rPr lang="zh-CN" altLang="en-US" sz="1600"/>
              <a:t>组件（表示</a:t>
            </a:r>
            <a:r>
              <a:rPr lang="en-US" altLang="zh-CN" sz="1600"/>
              <a:t>Cancel</a:t>
            </a:r>
            <a:r>
              <a:rPr lang="zh-CN" altLang="en-US" sz="1600"/>
              <a:t>按钮）更容易跳转到一个新的页面，所以</a:t>
            </a:r>
            <a:r>
              <a:rPr lang="en-US" altLang="zh-CN" sz="1600"/>
              <a:t>o</a:t>
            </a:r>
            <a:r>
              <a:rPr lang="zh-CN" altLang="en-US" sz="1600"/>
              <a:t>的执行优先级比</a:t>
            </a:r>
            <a:r>
              <a:rPr lang="en-US" altLang="zh-CN" sz="1600"/>
              <a:t>c</a:t>
            </a:r>
            <a:r>
              <a:rPr lang="zh-CN" altLang="en-US" sz="1600"/>
              <a:t>要高。</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动态有序事件树（动态引导探索算法）</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968375"/>
          </a:xfrm>
          <a:prstGeom prst="rect">
            <a:avLst/>
          </a:prstGeom>
          <a:noFill/>
        </p:spPr>
        <p:txBody>
          <a:bodyPr wrap="square" rtlCol="0">
            <a:spAutoFit/>
          </a:bodyPr>
          <a:lstStyle/>
          <a:p>
            <a:pPr lvl="1" indent="0" fontAlgn="auto">
              <a:lnSpc>
                <a:spcPct val="150000"/>
              </a:lnSpc>
              <a:buFont typeface="+mj-lt"/>
              <a:buNone/>
            </a:pP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sp>
        <p:nvSpPr>
          <p:cNvPr id="2" name="文本框 1"/>
          <p:cNvSpPr txBox="1"/>
          <p:nvPr/>
        </p:nvSpPr>
        <p:spPr>
          <a:xfrm>
            <a:off x="822182" y="1028478"/>
            <a:ext cx="10547636" cy="5584825"/>
          </a:xfrm>
          <a:prstGeom prst="rect">
            <a:avLst/>
          </a:prstGeom>
          <a:noFill/>
        </p:spPr>
        <p:txBody>
          <a:bodyPr wrap="square" rtlCol="0">
            <a:spAutoFit/>
          </a:bodyPr>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1. </a:t>
            </a:r>
            <a:r>
              <a:rPr lang="zh-CN" sz="2100" dirty="0">
                <a:solidFill>
                  <a:srgbClr val="6A005F"/>
                </a:solidFill>
                <a:latin typeface="Franklin Gothic Medium" panose="020B0603020102020204" pitchFamily="34" charset="0"/>
                <a:sym typeface="+mn-ea"/>
              </a:rPr>
              <a:t>方法概述</a:t>
            </a:r>
            <a:endParaRPr lang="zh-CN"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1.1 </a:t>
            </a:r>
            <a:r>
              <a:rPr lang="zh-CN" altLang="en-US" sz="2100" dirty="0">
                <a:solidFill>
                  <a:schemeClr val="tx1"/>
                </a:solidFill>
                <a:latin typeface="Franklin Gothic Medium" panose="020B0603020102020204" pitchFamily="34" charset="0"/>
                <a:sym typeface="+mn-ea"/>
              </a:rPr>
              <a:t>启动应用程序。随后</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会循环迭代构建动态有序事件树。每轮迭代结</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束后，</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都会更新下一轮迭代需要执行的</a:t>
            </a:r>
            <a:r>
              <a:rPr lang="en-US" altLang="zh-CN" sz="2100" b="1" dirty="0">
                <a:solidFill>
                  <a:srgbClr val="7030A0"/>
                </a:solidFill>
                <a:latin typeface="Franklin Gothic Medium" panose="020B0603020102020204" pitchFamily="34" charset="0"/>
                <a:sym typeface="+mn-ea"/>
              </a:rPr>
              <a:t>GUI</a:t>
            </a:r>
            <a:r>
              <a:rPr lang="zh-CN" altLang="en-US" sz="2100" b="1" dirty="0">
                <a:solidFill>
                  <a:srgbClr val="7030A0"/>
                </a:solidFill>
                <a:latin typeface="Franklin Gothic Medium" panose="020B0603020102020204" pitchFamily="34" charset="0"/>
                <a:sym typeface="+mn-ea"/>
              </a:rPr>
              <a:t>执行序列</a:t>
            </a:r>
            <a:r>
              <a:rPr lang="en-US" altLang="zh-CN" sz="2100" b="1" dirty="0">
                <a:solidFill>
                  <a:srgbClr val="7030A0"/>
                </a:solidFill>
                <a:latin typeface="Franklin Gothic Medium" panose="020B0603020102020204" pitchFamily="34" charset="0"/>
                <a:sym typeface="+mn-ea"/>
              </a:rPr>
              <a:t>S</a:t>
            </a:r>
            <a:r>
              <a:rPr lang="zh-CN" altLang="en-US" sz="2100" dirty="0">
                <a:solidFill>
                  <a:schemeClr val="tx1"/>
                </a:solidFill>
                <a:latin typeface="Franklin Gothic Medium" panose="020B0603020102020204" pitchFamily="34" charset="0"/>
                <a:sym typeface="+mn-ea"/>
              </a:rPr>
              <a:t>。</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en-US" altLang="zh-CN" sz="2100" dirty="0">
                <a:solidFill>
                  <a:srgbClr val="6A005F"/>
                </a:solidFill>
                <a:latin typeface="Franklin Gothic Medium" panose="020B0603020102020204" pitchFamily="34" charset="0"/>
                <a:sym typeface="+mn-ea"/>
              </a:rPr>
              <a:t>1.2 </a:t>
            </a:r>
            <a:r>
              <a:rPr lang="zh-CN" altLang="en-US" sz="2100" dirty="0">
                <a:solidFill>
                  <a:schemeClr val="tx1"/>
                </a:solidFill>
                <a:latin typeface="Franklin Gothic Medium" panose="020B0603020102020204" pitchFamily="34" charset="0"/>
                <a:sym typeface="+mn-ea"/>
              </a:rPr>
              <a:t>算法会在遇到以下情况时结束：</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1</a:t>
            </a:r>
            <a:r>
              <a:rPr lang="zh-CN" altLang="en-US" sz="2100" dirty="0">
                <a:solidFill>
                  <a:schemeClr val="tx1"/>
                </a:solidFill>
                <a:latin typeface="Franklin Gothic Medium" panose="020B0603020102020204" pitchFamily="34" charset="0"/>
                <a:sym typeface="+mn-ea"/>
              </a:rPr>
              <a:t>）故障重现成功</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2</a:t>
            </a:r>
            <a:r>
              <a:rPr lang="zh-CN" altLang="en-US" sz="2100" dirty="0">
                <a:solidFill>
                  <a:schemeClr val="tx1"/>
                </a:solidFill>
                <a:latin typeface="Franklin Gothic Medium" panose="020B0603020102020204" pitchFamily="34" charset="0"/>
                <a:sym typeface="+mn-ea"/>
              </a:rPr>
              <a:t>）树中的所有路径都被执行完毕</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3</a:t>
            </a:r>
            <a:r>
              <a:rPr lang="zh-CN" altLang="en-US" sz="2100" dirty="0">
                <a:solidFill>
                  <a:schemeClr val="tx1"/>
                </a:solidFill>
                <a:latin typeface="Franklin Gothic Medium" panose="020B0603020102020204" pitchFamily="34" charset="0"/>
                <a:sym typeface="+mn-ea"/>
              </a:rPr>
              <a:t>）发生超时。</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en-US" altLang="zh-CN" sz="2100" dirty="0">
                <a:solidFill>
                  <a:srgbClr val="6A005F"/>
                </a:solidFill>
                <a:latin typeface="Franklin Gothic Medium" panose="020B0603020102020204" pitchFamily="34" charset="0"/>
                <a:sym typeface="+mn-ea"/>
              </a:rPr>
              <a:t>1.3 </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可能会在探索过程中触发与故障报告的描述不符的崩溃。因此每当</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触发崩溃时，</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向用户询问捕获到的故障是否符合预期。</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2. </a:t>
            </a:r>
            <a:r>
              <a:rPr lang="zh-CN" altLang="en-US" sz="2100" dirty="0">
                <a:solidFill>
                  <a:srgbClr val="6A005F"/>
                </a:solidFill>
                <a:latin typeface="Franklin Gothic Medium" panose="020B0603020102020204" pitchFamily="34" charset="0"/>
                <a:sym typeface="+mn-ea"/>
              </a:rPr>
              <a:t>动态有序事件树（</a:t>
            </a:r>
            <a:r>
              <a:rPr lang="en-US" altLang="zh-CN" sz="2100" dirty="0">
                <a:solidFill>
                  <a:srgbClr val="6A005F"/>
                </a:solidFill>
                <a:latin typeface="Franklin Gothic Medium" panose="020B0603020102020204" pitchFamily="34" charset="0"/>
                <a:sym typeface="+mn-ea"/>
              </a:rPr>
              <a:t>DOET</a:t>
            </a:r>
            <a:r>
              <a:rPr lang="zh-CN" altLang="en-US" sz="2100" dirty="0">
                <a:solidFill>
                  <a:srgbClr val="6A005F"/>
                </a:solidFill>
                <a:latin typeface="Franklin Gothic Medium" panose="020B0603020102020204" pitchFamily="34" charset="0"/>
                <a:sym typeface="+mn-ea"/>
              </a:rPr>
              <a:t>）的扩展</a:t>
            </a:r>
            <a:endParaRPr lang="zh-CN" altLang="en-US"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2.1 </a:t>
            </a:r>
            <a:r>
              <a:rPr lang="zh-CN" altLang="en-US" sz="2100" dirty="0">
                <a:solidFill>
                  <a:srgbClr val="6A005F"/>
                </a:solidFill>
                <a:latin typeface="Franklin Gothic Medium" panose="020B0603020102020204" pitchFamily="34" charset="0"/>
                <a:sym typeface="+mn-ea"/>
              </a:rPr>
              <a:t>方法概述：</a:t>
            </a:r>
            <a:r>
              <a:rPr lang="zh-CN" altLang="en-US" sz="2100" dirty="0">
                <a:solidFill>
                  <a:schemeClr val="tx1"/>
                </a:solidFill>
                <a:latin typeface="Franklin Gothic Medium" panose="020B0603020102020204" pitchFamily="34" charset="0"/>
                <a:sym typeface="+mn-ea"/>
              </a:rPr>
              <a:t>在执行完</a:t>
            </a:r>
            <a:r>
              <a:rPr lang="en-US" altLang="zh-CN" sz="2100" b="1" dirty="0">
                <a:solidFill>
                  <a:srgbClr val="7030A0"/>
                </a:solidFill>
                <a:latin typeface="Franklin Gothic Medium" panose="020B0603020102020204" pitchFamily="34" charset="0"/>
                <a:sym typeface="+mn-ea"/>
              </a:rPr>
              <a:t>GUI</a:t>
            </a:r>
            <a:r>
              <a:rPr lang="zh-CN" altLang="en-US" sz="2100" b="1" dirty="0">
                <a:solidFill>
                  <a:srgbClr val="7030A0"/>
                </a:solidFill>
                <a:latin typeface="Franklin Gothic Medium" panose="020B0603020102020204" pitchFamily="34" charset="0"/>
                <a:sym typeface="+mn-ea"/>
              </a:rPr>
              <a:t>执行序列S</a:t>
            </a:r>
            <a:r>
              <a:rPr lang="zh-CN" altLang="en-US" sz="2100" dirty="0">
                <a:solidFill>
                  <a:schemeClr val="tx1"/>
                </a:solidFill>
                <a:latin typeface="Franklin Gothic Medium" panose="020B0603020102020204" pitchFamily="34" charset="0"/>
                <a:sym typeface="+mn-ea"/>
              </a:rPr>
              <a:t>中的最后一个</a:t>
            </a:r>
            <a:r>
              <a:rPr lang="zh-CN" altLang="en-US" sz="2100" b="1" dirty="0">
                <a:solidFill>
                  <a:srgbClr val="7030A0"/>
                </a:solidFill>
                <a:latin typeface="Franklin Gothic Medium" panose="020B0603020102020204" pitchFamily="34" charset="0"/>
                <a:sym typeface="+mn-ea"/>
              </a:rPr>
              <a:t>GUI组件</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后，</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会决定是否扩展</a:t>
            </a:r>
            <a:r>
              <a:rPr lang="en-US" altLang="zh-CN" sz="2100" dirty="0">
                <a:solidFill>
                  <a:schemeClr val="tx1"/>
                </a:solidFill>
                <a:latin typeface="Franklin Gothic Medium" panose="020B0603020102020204" pitchFamily="34" charset="0"/>
                <a:sym typeface="+mn-ea"/>
              </a:rPr>
              <a:t>DOET</a:t>
            </a:r>
            <a:r>
              <a:rPr lang="zh-CN" altLang="en-US" sz="2100" dirty="0">
                <a:solidFill>
                  <a:schemeClr val="tx1"/>
                </a:solidFill>
                <a:latin typeface="Franklin Gothic Medium" panose="020B0603020102020204" pitchFamily="34" charset="0"/>
                <a:sym typeface="+mn-ea"/>
              </a:rPr>
              <a:t>。如果检测到循环或等效屏幕，</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将会放弃对当前屏幕的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组件的探索；否则，</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会从当前屏幕所有</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组件中获取与故障报告相匹配的组件，按照</a:t>
            </a:r>
            <a:r>
              <a:rPr lang="en-US" altLang="zh-CN" sz="2100" dirty="0">
                <a:solidFill>
                  <a:schemeClr val="tx1"/>
                </a:solidFill>
                <a:latin typeface="Franklin Gothic Medium" panose="020B0603020102020204" pitchFamily="34" charset="0"/>
                <a:sym typeface="+mn-ea"/>
              </a:rPr>
              <a:t>2.2</a:t>
            </a:r>
            <a:r>
              <a:rPr lang="zh-CN" altLang="en-US" sz="2100" dirty="0">
                <a:solidFill>
                  <a:schemeClr val="tx1"/>
                </a:solidFill>
                <a:latin typeface="Franklin Gothic Medium" panose="020B0603020102020204" pitchFamily="34" charset="0"/>
                <a:sym typeface="+mn-ea"/>
              </a:rPr>
              <a:t>中的排序规则把它们添加为</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的子节点，从左到右降序排列。（判断组件与故障报告是否匹配的方法将会在核心算法理解</a:t>
            </a:r>
            <a:r>
              <a:rPr lang="en-US" altLang="zh-CN" sz="2100" dirty="0">
                <a:solidFill>
                  <a:schemeClr val="tx1"/>
                </a:solidFill>
                <a:latin typeface="Franklin Gothic Medium" panose="020B0603020102020204" pitchFamily="34" charset="0"/>
                <a:sym typeface="+mn-ea"/>
              </a:rPr>
              <a:t>3——</a:t>
            </a:r>
            <a:r>
              <a:rPr lang="zh-CN" altLang="en-US" sz="2100" dirty="0">
                <a:solidFill>
                  <a:schemeClr val="tx1"/>
                </a:solidFill>
                <a:latin typeface="Franklin Gothic Medium" panose="020B0603020102020204" pitchFamily="34" charset="0"/>
                <a:sym typeface="+mn-ea"/>
              </a:rPr>
              <a:t>动态匹配部分讨论）</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en-US" altLang="zh-CN" sz="2100" dirty="0">
                <a:solidFill>
                  <a:srgbClr val="6A005F"/>
                </a:solidFill>
                <a:latin typeface="Franklin Gothic Medium" panose="020B0603020102020204" pitchFamily="34" charset="0"/>
                <a:sym typeface="+mn-ea"/>
              </a:rPr>
              <a:t>2.2 </a:t>
            </a:r>
            <a:r>
              <a:rPr lang="zh-CN" altLang="en-US" sz="2100" dirty="0">
                <a:solidFill>
                  <a:srgbClr val="6A005F"/>
                </a:solidFill>
                <a:latin typeface="Franklin Gothic Medium" panose="020B0603020102020204" pitchFamily="34" charset="0"/>
                <a:sym typeface="+mn-ea"/>
              </a:rPr>
              <a:t>排序规则：见</a:t>
            </a:r>
            <a:r>
              <a:rPr lang="en-US" altLang="zh-CN" sz="2100" dirty="0">
                <a:solidFill>
                  <a:srgbClr val="6A005F"/>
                </a:solidFill>
                <a:latin typeface="Franklin Gothic Medium" panose="020B0603020102020204" pitchFamily="34" charset="0"/>
                <a:sym typeface="+mn-ea"/>
              </a:rPr>
              <a:t>ppt</a:t>
            </a:r>
            <a:r>
              <a:rPr lang="zh-CN" altLang="en-US" sz="2100" dirty="0">
                <a:solidFill>
                  <a:srgbClr val="6A005F"/>
                </a:solidFill>
                <a:latin typeface="Franklin Gothic Medium" panose="020B0603020102020204" pitchFamily="34" charset="0"/>
                <a:sym typeface="+mn-ea"/>
              </a:rPr>
              <a:t>下一页</a:t>
            </a:r>
            <a:endParaRPr lang="zh-CN" altLang="en-US" sz="2100" dirty="0">
              <a:solidFill>
                <a:srgbClr val="6A005F"/>
              </a:solidFill>
              <a:latin typeface="Franklin Gothic Medium" panose="020B0603020102020204" pitchFamily="34" charset="0"/>
              <a:sym typeface="+mn-ea"/>
            </a:endParaRPr>
          </a:p>
          <a:p>
            <a:pPr lvl="1" indent="0" fontAlgn="auto">
              <a:lnSpc>
                <a:spcPct val="100000"/>
              </a:lnSpc>
              <a:buFont typeface="+mj-lt"/>
              <a:buNone/>
            </a:pPr>
            <a:endParaRPr lang="en-US" altLang="zh-CN" sz="21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动态有序事件树（动态引导探索算法）</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968375"/>
          </a:xfrm>
          <a:prstGeom prst="rect">
            <a:avLst/>
          </a:prstGeom>
          <a:noFill/>
        </p:spPr>
        <p:txBody>
          <a:bodyPr wrap="square" rtlCol="0">
            <a:spAutoFit/>
          </a:bodyPr>
          <a:lstStyle/>
          <a:p>
            <a:pPr lvl="1" indent="0" fontAlgn="auto">
              <a:lnSpc>
                <a:spcPct val="150000"/>
              </a:lnSpc>
              <a:buFont typeface="+mj-lt"/>
              <a:buNone/>
            </a:pP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sp>
        <p:nvSpPr>
          <p:cNvPr id="2" name="文本框 1"/>
          <p:cNvSpPr txBox="1"/>
          <p:nvPr/>
        </p:nvSpPr>
        <p:spPr>
          <a:xfrm>
            <a:off x="822182" y="1028478"/>
            <a:ext cx="10547636" cy="5908040"/>
          </a:xfrm>
          <a:prstGeom prst="rect">
            <a:avLst/>
          </a:prstGeom>
          <a:noFill/>
        </p:spPr>
        <p:txBody>
          <a:bodyPr wrap="square" rtlCol="0">
            <a:spAutoFit/>
          </a:bodyPr>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en-US" altLang="zh-CN" sz="2100" dirty="0">
                <a:solidFill>
                  <a:srgbClr val="6A005F"/>
                </a:solidFill>
                <a:latin typeface="Franklin Gothic Medium" panose="020B0603020102020204" pitchFamily="34" charset="0"/>
                <a:sym typeface="+mn-ea"/>
              </a:rPr>
              <a:t>2.2 </a:t>
            </a:r>
            <a:r>
              <a:rPr lang="zh-CN" altLang="en-US" sz="2100" dirty="0">
                <a:solidFill>
                  <a:srgbClr val="6A005F"/>
                </a:solidFill>
                <a:latin typeface="Franklin Gothic Medium" panose="020B0603020102020204" pitchFamily="34" charset="0"/>
                <a:sym typeface="+mn-ea"/>
              </a:rPr>
              <a:t>排序规则：</a:t>
            </a:r>
            <a:endParaRPr lang="zh-CN" altLang="en-US"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1</a:t>
            </a:r>
            <a:r>
              <a:rPr lang="zh-CN" altLang="en-US" sz="2100" dirty="0">
                <a:solidFill>
                  <a:schemeClr val="tx1"/>
                </a:solidFill>
                <a:latin typeface="Franklin Gothic Medium" panose="020B0603020102020204" pitchFamily="34" charset="0"/>
                <a:sym typeface="+mn-ea"/>
              </a:rPr>
              <a:t>）若组件与故障报告匹配而且未被探索过，则其优先级高于与故障报告匹</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配且已被探索过的组件。</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2</a:t>
            </a:r>
            <a:r>
              <a:rPr lang="zh-CN" altLang="en-US" sz="2100" dirty="0">
                <a:solidFill>
                  <a:schemeClr val="tx1"/>
                </a:solidFill>
                <a:latin typeface="Franklin Gothic Medium" panose="020B0603020102020204" pitchFamily="34" charset="0"/>
                <a:sym typeface="+mn-ea"/>
              </a:rPr>
              <a:t>）若组件在故障报告中对应的句子在报告中出现的位置更靠前，那么该组</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件的优先级也更高，因为它更可能先被执行。</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3</a:t>
            </a:r>
            <a:r>
              <a:rPr lang="zh-CN" altLang="en-US" sz="2100" dirty="0">
                <a:solidFill>
                  <a:schemeClr val="tx1"/>
                </a:solidFill>
                <a:latin typeface="Franklin Gothic Medium" panose="020B0603020102020204" pitchFamily="34" charset="0"/>
                <a:sym typeface="+mn-ea"/>
              </a:rPr>
              <a:t>）若该组件是不满足规则</a:t>
            </a:r>
            <a:r>
              <a:rPr lang="en-US" altLang="zh-CN" sz="2100" dirty="0">
                <a:solidFill>
                  <a:schemeClr val="tx1"/>
                </a:solidFill>
                <a:latin typeface="Franklin Gothic Medium" panose="020B0603020102020204" pitchFamily="34" charset="0"/>
                <a:sym typeface="+mn-ea"/>
              </a:rPr>
              <a:t>(1)</a:t>
            </a:r>
            <a:r>
              <a:rPr lang="zh-CN" altLang="en-US" sz="2100" dirty="0">
                <a:solidFill>
                  <a:schemeClr val="tx1"/>
                </a:solidFill>
                <a:latin typeface="Franklin Gothic Medium" panose="020B0603020102020204" pitchFamily="34" charset="0"/>
                <a:sym typeface="+mn-ea"/>
              </a:rPr>
              <a:t>的可点击组件，可是与它相关的可编辑组件与</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故障报告匹配，那么也应该将它加入</a:t>
            </a:r>
            <a:r>
              <a:rPr lang="en-US" altLang="zh-CN" sz="2100" dirty="0">
                <a:solidFill>
                  <a:schemeClr val="tx1"/>
                </a:solidFill>
                <a:latin typeface="Franklin Gothic Medium" panose="020B0603020102020204" pitchFamily="34" charset="0"/>
                <a:sym typeface="+mn-ea"/>
              </a:rPr>
              <a:t>DOET</a:t>
            </a:r>
            <a:r>
              <a:rPr lang="zh-CN" altLang="en-US" sz="2100" dirty="0">
                <a:solidFill>
                  <a:schemeClr val="tx1"/>
                </a:solidFill>
                <a:latin typeface="Franklin Gothic Medium" panose="020B0603020102020204" pitchFamily="34" charset="0"/>
                <a:sym typeface="+mn-ea"/>
              </a:rPr>
              <a:t>。（需要通过它触发）</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4</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OK</a:t>
            </a:r>
            <a:r>
              <a:rPr lang="zh-CN" altLang="en-US" sz="2100" dirty="0">
                <a:solidFill>
                  <a:schemeClr val="tx1"/>
                </a:solidFill>
                <a:latin typeface="Franklin Gothic Medium" panose="020B0603020102020204" pitchFamily="34" charset="0"/>
                <a:sym typeface="+mn-ea"/>
              </a:rPr>
              <a:t>和</a:t>
            </a:r>
            <a:r>
              <a:rPr lang="en-US" altLang="zh-CN" sz="2100" dirty="0">
                <a:solidFill>
                  <a:schemeClr val="tx1"/>
                </a:solidFill>
                <a:latin typeface="Franklin Gothic Medium" panose="020B0603020102020204" pitchFamily="34" charset="0"/>
                <a:sym typeface="+mn-ea"/>
              </a:rPr>
              <a:t>DONE</a:t>
            </a:r>
            <a:r>
              <a:rPr lang="zh-CN" altLang="en-US" sz="2100" dirty="0">
                <a:solidFill>
                  <a:schemeClr val="tx1"/>
                </a:solidFill>
                <a:latin typeface="Franklin Gothic Medium" panose="020B0603020102020204" pitchFamily="34" charset="0"/>
                <a:sym typeface="+mn-ea"/>
              </a:rPr>
              <a:t>被认为是比</a:t>
            </a:r>
            <a:r>
              <a:rPr lang="en-US" altLang="zh-CN" sz="2100" dirty="0">
                <a:solidFill>
                  <a:schemeClr val="tx1"/>
                </a:solidFill>
                <a:latin typeface="Franklin Gothic Medium" panose="020B0603020102020204" pitchFamily="34" charset="0"/>
                <a:sym typeface="+mn-ea"/>
              </a:rPr>
              <a:t>Cancel</a:t>
            </a:r>
            <a:r>
              <a:rPr lang="zh-CN" altLang="en-US" sz="2100" dirty="0">
                <a:solidFill>
                  <a:schemeClr val="tx1"/>
                </a:solidFill>
                <a:latin typeface="Franklin Gothic Medium" panose="020B0603020102020204" pitchFamily="34" charset="0"/>
                <a:sym typeface="+mn-ea"/>
              </a:rPr>
              <a:t>更加危险的组件（优先级更高），因为它们</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更可能唤起新的屏幕。</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en-US" altLang="zh-CN" sz="2100" dirty="0">
                <a:solidFill>
                  <a:srgbClr val="6A005F"/>
                </a:solidFill>
                <a:latin typeface="Franklin Gothic Medium" panose="020B0603020102020204" pitchFamily="34" charset="0"/>
                <a:sym typeface="+mn-ea"/>
              </a:rPr>
              <a:t>2.3 </a:t>
            </a:r>
            <a:r>
              <a:rPr lang="zh-CN" altLang="en-US" sz="2100" dirty="0">
                <a:solidFill>
                  <a:srgbClr val="6A005F"/>
                </a:solidFill>
                <a:latin typeface="Franklin Gothic Medium" panose="020B0603020102020204" pitchFamily="34" charset="0"/>
                <a:sym typeface="+mn-ea"/>
              </a:rPr>
              <a:t>检测回路与等效屏幕</a:t>
            </a:r>
            <a:r>
              <a:rPr lang="zh-CN" altLang="en-US" sz="2100" dirty="0">
                <a:solidFill>
                  <a:srgbClr val="6A005F"/>
                </a:solidFill>
                <a:latin typeface="Franklin Gothic Medium" panose="020B0603020102020204" pitchFamily="34" charset="0"/>
                <a:sym typeface="+mn-ea"/>
              </a:rPr>
              <a:t>：</a:t>
            </a:r>
            <a:endParaRPr lang="zh-CN" altLang="en-US"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1</a:t>
            </a:r>
            <a:r>
              <a:rPr lang="zh-CN" altLang="en-US" sz="2100" dirty="0">
                <a:solidFill>
                  <a:schemeClr val="tx1"/>
                </a:solidFill>
                <a:latin typeface="Franklin Gothic Medium" panose="020B0603020102020204" pitchFamily="34" charset="0"/>
                <a:sym typeface="+mn-ea"/>
              </a:rPr>
              <a:t>）检测循环：若在</a:t>
            </a:r>
            <a:r>
              <a:rPr lang="en-US" altLang="zh-CN" sz="2100" b="1" dirty="0">
                <a:solidFill>
                  <a:srgbClr val="7030A0"/>
                </a:solidFill>
                <a:latin typeface="Franklin Gothic Medium" panose="020B0603020102020204" pitchFamily="34" charset="0"/>
                <a:sym typeface="+mn-ea"/>
              </a:rPr>
              <a:t>GUI</a:t>
            </a:r>
            <a:r>
              <a:rPr lang="zh-CN" altLang="en-US" sz="2100" b="1" dirty="0">
                <a:solidFill>
                  <a:srgbClr val="7030A0"/>
                </a:solidFill>
                <a:latin typeface="Franklin Gothic Medium" panose="020B0603020102020204" pitchFamily="34" charset="0"/>
                <a:sym typeface="+mn-ea"/>
              </a:rPr>
              <a:t>执行</a:t>
            </a:r>
            <a:r>
              <a:rPr lang="zh-CN" altLang="en-US" sz="2100" b="1" dirty="0">
                <a:solidFill>
                  <a:srgbClr val="7030A0"/>
                </a:solidFill>
                <a:latin typeface="Franklin Gothic Medium" panose="020B0603020102020204" pitchFamily="34" charset="0"/>
                <a:sym typeface="+mn-ea"/>
              </a:rPr>
              <a:t>序列</a:t>
            </a:r>
            <a:r>
              <a:rPr lang="en-US" altLang="zh-CN" sz="2100" b="1" dirty="0">
                <a:solidFill>
                  <a:srgbClr val="7030A0"/>
                </a:solidFill>
                <a:latin typeface="Franklin Gothic Medium" panose="020B0603020102020204" pitchFamily="34" charset="0"/>
                <a:sym typeface="+mn-ea"/>
              </a:rPr>
              <a:t>S</a:t>
            </a:r>
            <a:r>
              <a:rPr lang="zh-CN" altLang="en-US" sz="2100" b="1" dirty="0">
                <a:solidFill>
                  <a:schemeClr val="tx1"/>
                </a:solidFill>
                <a:latin typeface="Franklin Gothic Medium" panose="020B0603020102020204" pitchFamily="34" charset="0"/>
                <a:sym typeface="+mn-ea"/>
              </a:rPr>
              <a:t>中，</a:t>
            </a:r>
            <a:r>
              <a:rPr lang="zh-CN" altLang="en-US" sz="2100" dirty="0">
                <a:solidFill>
                  <a:schemeClr val="tx1"/>
                </a:solidFill>
                <a:latin typeface="Franklin Gothic Medium" panose="020B0603020102020204" pitchFamily="34" charset="0"/>
                <a:sym typeface="+mn-ea"/>
              </a:rPr>
              <a:t>若某一子序列连续出现</a:t>
            </a:r>
            <a:r>
              <a:rPr lang="en-US" altLang="zh-CN" sz="2100" dirty="0">
                <a:solidFill>
                  <a:schemeClr val="tx1"/>
                </a:solidFill>
                <a:latin typeface="Franklin Gothic Medium" panose="020B0603020102020204" pitchFamily="34" charset="0"/>
                <a:sym typeface="+mn-ea"/>
              </a:rPr>
              <a:t>3</a:t>
            </a:r>
            <a:r>
              <a:rPr lang="zh-CN" altLang="en-US" sz="2100" dirty="0">
                <a:solidFill>
                  <a:schemeClr val="tx1"/>
                </a:solidFill>
                <a:latin typeface="Franklin Gothic Medium" panose="020B0603020102020204" pitchFamily="34" charset="0"/>
                <a:sym typeface="+mn-ea"/>
              </a:rPr>
              <a:t>次，那么认为</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存在循环通路。</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会仅保留一个子序列并将叶节点的状态设为</a:t>
            </a:r>
            <a:r>
              <a:rPr lang="en-US" altLang="zh-CN" sz="2100" dirty="0">
                <a:solidFill>
                  <a:schemeClr val="tx1"/>
                </a:solidFill>
                <a:latin typeface="Franklin Gothic Medium" panose="020B0603020102020204" pitchFamily="34" charset="0"/>
                <a:sym typeface="+mn-ea"/>
              </a:rPr>
              <a:t>			  dead</a:t>
            </a:r>
            <a:r>
              <a:rPr lang="zh-CN" altLang="en-US" sz="2100" dirty="0">
                <a:solidFill>
                  <a:schemeClr val="tx1"/>
                </a:solidFill>
                <a:latin typeface="Franklin Gothic Medium" panose="020B0603020102020204" pitchFamily="34" charset="0"/>
                <a:sym typeface="+mn-ea"/>
              </a:rPr>
              <a:t>，那么该循环通路将不会再被访问到。</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2</a:t>
            </a:r>
            <a:r>
              <a:rPr lang="zh-CN" altLang="en-US" sz="2100" dirty="0">
                <a:solidFill>
                  <a:schemeClr val="tx1"/>
                </a:solidFill>
                <a:latin typeface="Franklin Gothic Medium" panose="020B0603020102020204" pitchFamily="34" charset="0"/>
                <a:sym typeface="+mn-ea"/>
              </a:rPr>
              <a:t>）等效屏幕：连续出现等效屏幕可能是由操作无效组件或该组件始终引导</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向该屏幕导致的。为</a:t>
            </a:r>
            <a:r>
              <a:rPr lang="zh-CN" altLang="en-US" sz="2100" b="1" dirty="0">
                <a:solidFill>
                  <a:srgbClr val="7030A0"/>
                </a:solidFill>
                <a:latin typeface="Franklin Gothic Medium" panose="020B0603020102020204" pitchFamily="34" charset="0"/>
                <a:sym typeface="+mn-ea"/>
              </a:rPr>
              <a:t>最后一个操作的</a:t>
            </a:r>
            <a:r>
              <a:rPr lang="en-US" altLang="zh-CN" sz="2100" b="1" dirty="0">
                <a:solidFill>
                  <a:srgbClr val="7030A0"/>
                </a:solidFill>
                <a:latin typeface="Franklin Gothic Medium" panose="020B0603020102020204" pitchFamily="34" charset="0"/>
                <a:sym typeface="+mn-ea"/>
              </a:rPr>
              <a:t>GUI</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G</a:t>
            </a:r>
            <a:r>
              <a:rPr lang="zh-CN" altLang="en-US" sz="2100" dirty="0">
                <a:solidFill>
                  <a:schemeClr val="tx1"/>
                </a:solidFill>
                <a:latin typeface="Franklin Gothic Medium" panose="020B0603020102020204" pitchFamily="34" charset="0"/>
                <a:sym typeface="+mn-ea"/>
              </a:rPr>
              <a:t>创建唤起当前屏幕的子节</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点可能是导致这一问题的原因。因此</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会禁止在</a:t>
            </a:r>
            <a:r>
              <a:rPr lang="en-US" altLang="zh-CN" sz="2100" dirty="0">
                <a:solidFill>
                  <a:schemeClr val="tx1"/>
                </a:solidFill>
                <a:latin typeface="Franklin Gothic Medium" panose="020B0603020102020204" pitchFamily="34" charset="0"/>
                <a:sym typeface="+mn-ea"/>
              </a:rPr>
              <a:t>G</a:t>
            </a:r>
            <a:r>
              <a:rPr lang="zh-CN" altLang="en-US" sz="2100" dirty="0">
                <a:solidFill>
                  <a:schemeClr val="tx1"/>
                </a:solidFill>
                <a:latin typeface="Franklin Gothic Medium" panose="020B0603020102020204" pitchFamily="34" charset="0"/>
                <a:sym typeface="+mn-ea"/>
              </a:rPr>
              <a:t>下构造有序事件</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树，即把</a:t>
            </a:r>
            <a:r>
              <a:rPr lang="en-US" altLang="zh-CN" sz="2100" b="1" dirty="0">
                <a:solidFill>
                  <a:srgbClr val="7030A0"/>
                </a:solidFill>
                <a:latin typeface="Franklin Gothic Medium" panose="020B0603020102020204" pitchFamily="34" charset="0"/>
                <a:sym typeface="+mn-ea"/>
              </a:rPr>
              <a:t>G</a:t>
            </a:r>
            <a:r>
              <a:rPr lang="zh-CN" altLang="en-US" sz="2100" dirty="0">
                <a:solidFill>
                  <a:schemeClr val="tx1"/>
                </a:solidFill>
                <a:latin typeface="Franklin Gothic Medium" panose="020B0603020102020204" pitchFamily="34" charset="0"/>
                <a:sym typeface="+mn-ea"/>
              </a:rPr>
              <a:t>的状态设为</a:t>
            </a:r>
            <a:r>
              <a:rPr lang="en-US" altLang="zh-CN" sz="2100" dirty="0">
                <a:solidFill>
                  <a:schemeClr val="tx1"/>
                </a:solidFill>
                <a:latin typeface="Franklin Gothic Medium" panose="020B0603020102020204" pitchFamily="34" charset="0"/>
                <a:sym typeface="+mn-ea"/>
              </a:rPr>
              <a:t>dead</a:t>
            </a:r>
            <a:r>
              <a:rPr lang="zh-CN" altLang="en-US" sz="2100" dirty="0">
                <a:solidFill>
                  <a:schemeClr val="tx1"/>
                </a:solidFill>
                <a:latin typeface="Franklin Gothic Medium" panose="020B0603020102020204" pitchFamily="34" charset="0"/>
                <a:sym typeface="+mn-ea"/>
              </a:rPr>
              <a:t>。</a:t>
            </a:r>
            <a:endParaRPr lang="zh-CN" sz="2100" b="1" dirty="0">
              <a:solidFill>
                <a:srgbClr val="7030A0"/>
              </a:solidFill>
              <a:latin typeface="Franklin Gothic Medium" panose="020B0603020102020204" pitchFamily="34" charset="0"/>
              <a:sym typeface="+mn-ea"/>
            </a:endParaRPr>
          </a:p>
          <a:p>
            <a:pPr marL="0" lvl="1" indent="0" fontAlgn="auto">
              <a:lnSpc>
                <a:spcPct val="100000"/>
              </a:lnSpc>
              <a:buFont typeface="+mj-lt"/>
              <a:buNone/>
            </a:pPr>
            <a:endParaRPr lang="zh-CN" altLang="zh-CN" sz="2100" b="1" dirty="0">
              <a:solidFill>
                <a:srgbClr val="7030A0"/>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a:t>
            </a:r>
            <a:r>
              <a:rPr lang="zh-CN" altLang="en-US" dirty="0">
                <a:solidFill>
                  <a:srgbClr val="760068"/>
                </a:solidFill>
                <a:latin typeface="Franklin Gothic Medium" panose="020B0603020102020204" pitchFamily="34" charset="0"/>
                <a:cs typeface="Calibri" panose="020F0502020204030204" charset="0"/>
                <a:sym typeface="+mn-ea"/>
              </a:rPr>
              <a:t>动态引导探索算法</a:t>
            </a:r>
            <a:r>
              <a:rPr lang="zh-CN" altLang="en-US" dirty="0">
                <a:solidFill>
                  <a:srgbClr val="760068"/>
                </a:solidFill>
                <a:latin typeface="Franklin Gothic Medium" panose="020B0603020102020204" pitchFamily="34" charset="0"/>
                <a:cs typeface="Calibri" panose="020F0502020204030204" charset="0"/>
              </a:rPr>
              <a:t>）</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968375"/>
          </a:xfrm>
          <a:prstGeom prst="rect">
            <a:avLst/>
          </a:prstGeom>
          <a:noFill/>
        </p:spPr>
        <p:txBody>
          <a:bodyPr wrap="square" rtlCol="0">
            <a:spAutoFit/>
          </a:bodyPr>
          <a:lstStyle/>
          <a:p>
            <a:pPr lvl="1" indent="0" fontAlgn="auto">
              <a:lnSpc>
                <a:spcPct val="150000"/>
              </a:lnSpc>
              <a:buFont typeface="+mj-lt"/>
              <a:buNone/>
            </a:pP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sp>
        <p:nvSpPr>
          <p:cNvPr id="3" name="文本框 2"/>
          <p:cNvSpPr txBox="1"/>
          <p:nvPr/>
        </p:nvSpPr>
        <p:spPr>
          <a:xfrm>
            <a:off x="822182" y="1028478"/>
            <a:ext cx="10547636" cy="5584825"/>
          </a:xfrm>
          <a:prstGeom prst="rect">
            <a:avLst/>
          </a:prstGeom>
          <a:noFill/>
        </p:spPr>
        <p:txBody>
          <a:bodyPr wrap="square" rtlCol="0">
            <a:spAutoFit/>
          </a:bodyPr>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3.</a:t>
            </a:r>
            <a:r>
              <a:rPr lang="zh-CN" sz="2100" dirty="0">
                <a:solidFill>
                  <a:srgbClr val="6A005F"/>
                </a:solidFill>
                <a:latin typeface="Franklin Gothic Medium" panose="020B0603020102020204" pitchFamily="34" charset="0"/>
                <a:sym typeface="+mn-ea"/>
              </a:rPr>
              <a:t>更新执行序列序列（</a:t>
            </a:r>
            <a:r>
              <a:rPr lang="en-US" altLang="zh-CN" sz="2100" dirty="0">
                <a:solidFill>
                  <a:srgbClr val="6A005F"/>
                </a:solidFill>
                <a:latin typeface="Franklin Gothic Medium" panose="020B0603020102020204" pitchFamily="34" charset="0"/>
                <a:sym typeface="+mn-ea"/>
              </a:rPr>
              <a:t>FindSequence</a:t>
            </a:r>
            <a:r>
              <a:rPr lang="zh-CN" sz="2100" dirty="0">
                <a:solidFill>
                  <a:srgbClr val="6A005F"/>
                </a:solidFill>
                <a:latin typeface="Franklin Gothic Medium" panose="020B0603020102020204" pitchFamily="34" charset="0"/>
                <a:sym typeface="+mn-ea"/>
              </a:rPr>
              <a:t>）</a:t>
            </a:r>
            <a:endParaRPr lang="zh-CN"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3.1 </a:t>
            </a:r>
            <a:r>
              <a:rPr lang="zh-CN" altLang="en-US" sz="2100" dirty="0">
                <a:solidFill>
                  <a:srgbClr val="6A005F"/>
                </a:solidFill>
                <a:latin typeface="Franklin Gothic Medium" panose="020B0603020102020204" pitchFamily="34" charset="0"/>
                <a:sym typeface="+mn-ea"/>
              </a:rPr>
              <a:t>方法概述</a:t>
            </a:r>
            <a:r>
              <a:rPr lang="zh-CN" sz="2100" dirty="0">
                <a:solidFill>
                  <a:schemeClr val="tx1"/>
                </a:solidFill>
                <a:latin typeface="Franklin Gothic Medium" panose="020B0603020102020204" pitchFamily="34" charset="0"/>
                <a:sym typeface="+mn-ea"/>
              </a:rPr>
              <a:t>：确定下一轮迭代需要探索的</a:t>
            </a:r>
            <a:r>
              <a:rPr lang="en-US" altLang="zh-CN" sz="2100" dirty="0">
                <a:solidFill>
                  <a:schemeClr val="tx1"/>
                </a:solidFill>
                <a:latin typeface="Franklin Gothic Medium" panose="020B0603020102020204" pitchFamily="34" charset="0"/>
                <a:sym typeface="+mn-ea"/>
              </a:rPr>
              <a:t>GUI</a:t>
            </a:r>
            <a:r>
              <a:rPr lang="zh-CN" sz="2100" dirty="0">
                <a:solidFill>
                  <a:schemeClr val="tx1"/>
                </a:solidFill>
                <a:latin typeface="Franklin Gothic Medium" panose="020B0603020102020204" pitchFamily="34" charset="0"/>
                <a:sym typeface="+mn-ea"/>
              </a:rPr>
              <a:t>组件，并生成对应执行序列。</a:t>
            </a:r>
            <a:endParaRPr lang="zh-CN"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en-US" altLang="zh-CN" sz="2100" dirty="0">
                <a:solidFill>
                  <a:srgbClr val="6A005F"/>
                </a:solidFill>
                <a:latin typeface="Franklin Gothic Medium" panose="020B0603020102020204" pitchFamily="34" charset="0"/>
                <a:sym typeface="+mn-ea"/>
              </a:rPr>
              <a:t>3.2 </a:t>
            </a:r>
            <a:r>
              <a:rPr lang="zh-CN" altLang="en-US" sz="2100" dirty="0">
                <a:solidFill>
                  <a:srgbClr val="6A005F"/>
                </a:solidFill>
                <a:latin typeface="Franklin Gothic Medium" panose="020B0603020102020204" pitchFamily="34" charset="0"/>
                <a:sym typeface="+mn-ea"/>
              </a:rPr>
              <a:t>确定组件</a:t>
            </a:r>
            <a:endParaRPr lang="zh-CN" altLang="en-US"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1</a:t>
            </a:r>
            <a:r>
              <a:rPr lang="zh-CN" altLang="en-US" sz="2100" dirty="0">
                <a:solidFill>
                  <a:schemeClr val="tx1"/>
                </a:solidFill>
                <a:latin typeface="Franklin Gothic Medium" panose="020B0603020102020204" pitchFamily="34" charset="0"/>
                <a:sym typeface="+mn-ea"/>
              </a:rPr>
              <a:t>）如果本轮迭代相关层级的叶节点中存在与故障报告相关的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组件，</a:t>
            </a:r>
            <a:r>
              <a:rPr lang="en-US" altLang="zh-CN" sz="2100" dirty="0">
                <a:solidFill>
                  <a:schemeClr val="tx1"/>
                </a:solidFill>
                <a:latin typeface="Franklin Gothic Medium" panose="020B0603020102020204" pitchFamily="34" charset="0"/>
                <a:sym typeface="+mn-ea"/>
              </a:rPr>
              <a:t>			  ReCDroid</a:t>
            </a:r>
            <a:r>
              <a:rPr lang="zh-CN" altLang="en-US" sz="2100" dirty="0">
                <a:solidFill>
                  <a:schemeClr val="tx1"/>
                </a:solidFill>
                <a:latin typeface="Franklin Gothic Medium" panose="020B0603020102020204" pitchFamily="34" charset="0"/>
                <a:sym typeface="+mn-ea"/>
              </a:rPr>
              <a:t>将选择最左边的叶节点作为下一轮迭代需要探索的组件。</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2</a:t>
            </a:r>
            <a:r>
              <a:rPr lang="zh-CN" altLang="en-US" sz="2100" dirty="0">
                <a:solidFill>
                  <a:schemeClr val="tx1"/>
                </a:solidFill>
                <a:latin typeface="Franklin Gothic Medium" panose="020B0603020102020204" pitchFamily="34" charset="0"/>
                <a:sym typeface="+mn-ea"/>
              </a:rPr>
              <a:t>）如果本轮迭代相关层级的叶节点中不存在与故障报告相关的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组件，那</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么ReCDroid将从左到右遍历所有叶节点，直到找到与故障报告相关的叶</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节点，并将确定为其下一轮迭代需要探索的组件。</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a:t>
            </a:r>
            <a:r>
              <a:rPr lang="en-US" altLang="zh-CN" sz="2100" dirty="0">
                <a:solidFill>
                  <a:schemeClr val="tx1"/>
                </a:solidFill>
                <a:latin typeface="Franklin Gothic Medium" panose="020B0603020102020204" pitchFamily="34" charset="0"/>
                <a:sym typeface="+mn-ea"/>
              </a:rPr>
              <a:t>3</a:t>
            </a:r>
            <a:r>
              <a:rPr lang="zh-CN" altLang="en-US" sz="2100" dirty="0">
                <a:solidFill>
                  <a:schemeClr val="tx1"/>
                </a:solidFill>
                <a:latin typeface="Franklin Gothic Medium" panose="020B0603020102020204" pitchFamily="34" charset="0"/>
                <a:sym typeface="+mn-ea"/>
              </a:rPr>
              <a:t>）如果所有的叶节点都与故障报告不相关，那么故障报告中可能会存在步</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骤缺失。那么</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将会对所有的叶节点都进行探索，通过深化探索</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在后续迭代中继续寻找相关组件。该方法可以解决信息缺失带来的问题。</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	3.3 </a:t>
            </a:r>
            <a:r>
              <a:rPr lang="zh-CN" altLang="en-US" sz="2100" dirty="0">
                <a:solidFill>
                  <a:srgbClr val="6A005F"/>
                </a:solidFill>
                <a:latin typeface="Franklin Gothic Medium" panose="020B0603020102020204" pitchFamily="34" charset="0"/>
                <a:sym typeface="+mn-ea"/>
              </a:rPr>
              <a:t>确定执行序列：</a:t>
            </a:r>
            <a:r>
              <a:rPr lang="zh-CN" altLang="en-US" sz="2100" dirty="0">
                <a:solidFill>
                  <a:schemeClr val="tx1"/>
                </a:solidFill>
                <a:latin typeface="Franklin Gothic Medium" panose="020B0603020102020204" pitchFamily="34" charset="0"/>
                <a:sym typeface="+mn-ea"/>
              </a:rPr>
              <a:t>如果满足</a:t>
            </a:r>
            <a:r>
              <a:rPr lang="zh-CN" altLang="en-US" sz="2100" b="1" dirty="0">
                <a:solidFill>
                  <a:srgbClr val="7030A0"/>
                </a:solidFill>
                <a:latin typeface="Franklin Gothic Medium" panose="020B0603020102020204" pitchFamily="34" charset="0"/>
                <a:sym typeface="+mn-ea"/>
              </a:rPr>
              <a:t>确定组件（</a:t>
            </a:r>
            <a:r>
              <a:rPr lang="en-US" altLang="zh-CN" sz="2100" b="1" dirty="0">
                <a:solidFill>
                  <a:srgbClr val="7030A0"/>
                </a:solidFill>
                <a:latin typeface="Franklin Gothic Medium" panose="020B0603020102020204" pitchFamily="34" charset="0"/>
                <a:sym typeface="+mn-ea"/>
              </a:rPr>
              <a:t>1</a:t>
            </a:r>
            <a:r>
              <a:rPr lang="zh-CN" altLang="en-US" sz="2100" b="1" dirty="0">
                <a:solidFill>
                  <a:srgbClr val="7030A0"/>
                </a:solidFill>
                <a:latin typeface="Franklin Gothic Medium" panose="020B0603020102020204" pitchFamily="34" charset="0"/>
                <a:sym typeface="+mn-ea"/>
              </a:rPr>
              <a:t>）</a:t>
            </a:r>
            <a:r>
              <a:rPr lang="zh-CN" altLang="en-US" sz="2100" dirty="0">
                <a:solidFill>
                  <a:schemeClr val="tx1"/>
                </a:solidFill>
                <a:latin typeface="Franklin Gothic Medium" panose="020B0603020102020204" pitchFamily="34" charset="0"/>
                <a:sym typeface="+mn-ea"/>
              </a:rPr>
              <a:t>，那么直接在原执行序列尾部添加即</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可。如果不满足</a:t>
            </a:r>
            <a:r>
              <a:rPr lang="zh-CN" altLang="en-US" sz="2100" b="1" dirty="0">
                <a:solidFill>
                  <a:srgbClr val="7030A0"/>
                </a:solidFill>
                <a:latin typeface="Franklin Gothic Medium" panose="020B0603020102020204" pitchFamily="34" charset="0"/>
                <a:sym typeface="+mn-ea"/>
              </a:rPr>
              <a:t>确定组件（</a:t>
            </a:r>
            <a:r>
              <a:rPr lang="en-US" altLang="zh-CN" sz="2100" b="1" dirty="0">
                <a:solidFill>
                  <a:srgbClr val="7030A0"/>
                </a:solidFill>
                <a:latin typeface="Franklin Gothic Medium" panose="020B0603020102020204" pitchFamily="34" charset="0"/>
                <a:sym typeface="+mn-ea"/>
              </a:rPr>
              <a:t>1</a:t>
            </a:r>
            <a:r>
              <a:rPr lang="zh-CN" altLang="en-US" sz="2100" b="1" dirty="0">
                <a:solidFill>
                  <a:srgbClr val="7030A0"/>
                </a:solidFill>
                <a:latin typeface="Franklin Gothic Medium" panose="020B0603020102020204" pitchFamily="34" charset="0"/>
                <a:sym typeface="+mn-ea"/>
              </a:rPr>
              <a:t>）</a:t>
            </a:r>
            <a:r>
              <a:rPr lang="zh-CN" altLang="en-US" sz="2100" dirty="0">
                <a:solidFill>
                  <a:schemeClr val="tx1"/>
                </a:solidFill>
                <a:latin typeface="Franklin Gothic Medium" panose="020B0603020102020204" pitchFamily="34" charset="0"/>
                <a:sym typeface="+mn-ea"/>
              </a:rPr>
              <a:t>，即需要</a:t>
            </a:r>
            <a:r>
              <a:rPr lang="zh-CN" altLang="en-US" sz="2100" b="1" dirty="0">
                <a:solidFill>
                  <a:srgbClr val="7030A0"/>
                </a:solidFill>
                <a:latin typeface="Franklin Gothic Medium" panose="020B0603020102020204" pitchFamily="34" charset="0"/>
                <a:sym typeface="+mn-ea"/>
              </a:rPr>
              <a:t>回溯</a:t>
            </a:r>
            <a:r>
              <a:rPr lang="zh-CN" altLang="en-US" sz="2100" dirty="0">
                <a:solidFill>
                  <a:schemeClr val="tx1"/>
                </a:solidFill>
                <a:latin typeface="Franklin Gothic Medium" panose="020B0603020102020204" pitchFamily="34" charset="0"/>
                <a:sym typeface="+mn-ea"/>
              </a:rPr>
              <a:t>，那么</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并不会采用</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在原序列后添加回溯步骤后再添加前往该组件的探索步骤这一直观解决方法</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，因为会使整个执行序列过长。</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会直接寻找该叶节点与根节点之间</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的路径（后置路径），根据该路径可以直接生成全新的对应执行序列。即下</a:t>
            </a:r>
            <a:r>
              <a:rPr lang="en-US" altLang="zh-CN" sz="2100" dirty="0">
                <a:solidFill>
                  <a:schemeClr val="tx1"/>
                </a:solidFill>
                <a:latin typeface="Franklin Gothic Medium" panose="020B0603020102020204" pitchFamily="34" charset="0"/>
                <a:sym typeface="+mn-ea"/>
              </a:rPr>
              <a:t>	       </a:t>
            </a:r>
            <a:r>
              <a:rPr lang="zh-CN" altLang="en-US" sz="2100" dirty="0">
                <a:solidFill>
                  <a:schemeClr val="tx1"/>
                </a:solidFill>
                <a:latin typeface="Franklin Gothic Medium" panose="020B0603020102020204" pitchFamily="34" charset="0"/>
                <a:sym typeface="+mn-ea"/>
              </a:rPr>
              <a:t>一轮迭代的起始节点由本轮迭代的节点改为根节点。</a:t>
            </a:r>
            <a:endParaRPr lang="zh-CN" altLang="en-US" sz="21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a:t>
            </a:r>
            <a:r>
              <a:rPr lang="zh-CN" altLang="en-US" dirty="0">
                <a:solidFill>
                  <a:srgbClr val="760068"/>
                </a:solidFill>
                <a:latin typeface="Franklin Gothic Medium" panose="020B0603020102020204" pitchFamily="34" charset="0"/>
                <a:cs typeface="Calibri" panose="020F0502020204030204" charset="0"/>
                <a:sym typeface="+mn-ea"/>
              </a:rPr>
              <a:t>动态引导探索算法</a:t>
            </a:r>
            <a:r>
              <a:rPr lang="zh-CN" altLang="en-US" dirty="0">
                <a:solidFill>
                  <a:srgbClr val="760068"/>
                </a:solidFill>
                <a:latin typeface="Franklin Gothic Medium" panose="020B0603020102020204" pitchFamily="34" charset="0"/>
                <a:cs typeface="Calibri" panose="020F0502020204030204" charset="0"/>
              </a:rPr>
              <a:t>）</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968375"/>
          </a:xfrm>
          <a:prstGeom prst="rect">
            <a:avLst/>
          </a:prstGeom>
          <a:noFill/>
        </p:spPr>
        <p:txBody>
          <a:bodyPr wrap="square" rtlCol="0">
            <a:spAutoFit/>
          </a:bodyPr>
          <a:lstStyle/>
          <a:p>
            <a:pPr lvl="1" indent="0" fontAlgn="auto">
              <a:lnSpc>
                <a:spcPct val="150000"/>
              </a:lnSpc>
              <a:buFont typeface="+mj-lt"/>
              <a:buNone/>
            </a:pP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sp>
        <p:nvSpPr>
          <p:cNvPr id="2" name="文本框 1"/>
          <p:cNvSpPr txBox="1"/>
          <p:nvPr/>
        </p:nvSpPr>
        <p:spPr>
          <a:xfrm>
            <a:off x="822182" y="1028478"/>
            <a:ext cx="10547636" cy="4615815"/>
          </a:xfrm>
          <a:prstGeom prst="rect">
            <a:avLst/>
          </a:prstGeom>
          <a:noFill/>
        </p:spPr>
        <p:txBody>
          <a:bodyPr wrap="square" rtlCol="0">
            <a:spAutoFit/>
          </a:bodyPr>
          <a:p>
            <a:pPr lvl="1" indent="0" fontAlgn="auto">
              <a:lnSpc>
                <a:spcPct val="150000"/>
              </a:lnSpc>
              <a:buFont typeface="+mj-lt"/>
              <a:buNone/>
            </a:pPr>
            <a:r>
              <a:rPr lang="en-US" altLang="zh-CN" sz="2800" dirty="0">
                <a:solidFill>
                  <a:srgbClr val="6A005F"/>
                </a:solidFill>
                <a:latin typeface="Franklin Gothic Medium" panose="020B0603020102020204" pitchFamily="34" charset="0"/>
                <a:sym typeface="+mn-ea"/>
              </a:rPr>
              <a:t>4. </a:t>
            </a:r>
            <a:r>
              <a:rPr lang="zh-CN" altLang="en-US" sz="2800" dirty="0">
                <a:solidFill>
                  <a:srgbClr val="6A005F"/>
                </a:solidFill>
                <a:latin typeface="Franklin Gothic Medium" panose="020B0603020102020204" pitchFamily="34" charset="0"/>
                <a:sym typeface="+mn-ea"/>
              </a:rPr>
              <a:t>关于旋转</a:t>
            </a:r>
            <a:endParaRPr lang="zh-CN" altLang="en-US" sz="2800" dirty="0">
              <a:solidFill>
                <a:srgbClr val="6A005F"/>
              </a:solidFill>
              <a:latin typeface="Franklin Gothic Medium" panose="020B0603020102020204" pitchFamily="34" charset="0"/>
              <a:sym typeface="+mn-ea"/>
            </a:endParaRPr>
          </a:p>
          <a:p>
            <a:pPr lvl="1" indent="0" fontAlgn="auto">
              <a:lnSpc>
                <a:spcPct val="150000"/>
              </a:lnSpc>
              <a:buFont typeface="+mj-lt"/>
              <a:buNone/>
            </a:pPr>
            <a:r>
              <a:rPr lang="en-US" altLang="zh-CN" sz="2800" dirty="0">
                <a:solidFill>
                  <a:srgbClr val="6A005F"/>
                </a:solidFill>
                <a:latin typeface="Franklin Gothic Medium" panose="020B0603020102020204" pitchFamily="34" charset="0"/>
                <a:sym typeface="+mn-ea"/>
              </a:rPr>
              <a:t>	</a:t>
            </a:r>
            <a:r>
              <a:rPr lang="zh-CN" altLang="en-US" sz="2800" dirty="0">
                <a:solidFill>
                  <a:schemeClr val="tx1"/>
                </a:solidFill>
                <a:latin typeface="Franklin Gothic Medium" panose="020B0603020102020204" pitchFamily="34" charset="0"/>
                <a:sym typeface="+mn-ea"/>
              </a:rPr>
              <a:t>需要注意的是旋转不是对</a:t>
            </a:r>
            <a:r>
              <a:rPr lang="en-US" altLang="zh-CN" sz="2800" dirty="0">
                <a:solidFill>
                  <a:schemeClr val="tx1"/>
                </a:solidFill>
                <a:latin typeface="Franklin Gothic Medium" panose="020B0603020102020204" pitchFamily="34" charset="0"/>
                <a:sym typeface="+mn-ea"/>
              </a:rPr>
              <a:t>GUI</a:t>
            </a:r>
            <a:r>
              <a:rPr lang="zh-CN" altLang="en-US" sz="2800" dirty="0">
                <a:solidFill>
                  <a:schemeClr val="tx1"/>
                </a:solidFill>
                <a:latin typeface="Franklin Gothic Medium" panose="020B0603020102020204" pitchFamily="34" charset="0"/>
                <a:sym typeface="+mn-ea"/>
              </a:rPr>
              <a:t>组件的操作，所以</a:t>
            </a:r>
            <a:r>
              <a:rPr lang="en-US" altLang="zh-CN" sz="2800" dirty="0">
                <a:solidFill>
                  <a:schemeClr val="tx1"/>
                </a:solidFill>
                <a:latin typeface="Franklin Gothic Medium" panose="020B0603020102020204" pitchFamily="34" charset="0"/>
                <a:sym typeface="+mn-ea"/>
              </a:rPr>
              <a:t>DOET不会捕获旋转操作</a:t>
            </a:r>
            <a:r>
              <a:rPr lang="zh-CN" altLang="en-US" sz="2800" dirty="0">
                <a:solidFill>
                  <a:schemeClr val="tx1"/>
                </a:solidFill>
                <a:latin typeface="Franklin Gothic Medium" panose="020B0603020102020204" pitchFamily="34" charset="0"/>
                <a:sym typeface="+mn-ea"/>
              </a:rPr>
              <a:t>。</a:t>
            </a:r>
            <a:r>
              <a:rPr lang="en-US" altLang="zh-CN" sz="2800" dirty="0">
                <a:solidFill>
                  <a:schemeClr val="tx1"/>
                </a:solidFill>
                <a:latin typeface="Franklin Gothic Medium" panose="020B0603020102020204" pitchFamily="34" charset="0"/>
                <a:sym typeface="+mn-ea"/>
              </a:rPr>
              <a:t>因此，ReCDroid需要在事件序列中找到</a:t>
            </a:r>
            <a:r>
              <a:rPr lang="zh-CN" altLang="en-US" sz="2800" dirty="0">
                <a:solidFill>
                  <a:schemeClr val="tx1"/>
                </a:solidFill>
                <a:latin typeface="Franklin Gothic Medium" panose="020B0603020102020204" pitchFamily="34" charset="0"/>
                <a:sym typeface="+mn-ea"/>
              </a:rPr>
              <a:t>合适</a:t>
            </a:r>
            <a:r>
              <a:rPr lang="en-US" altLang="zh-CN" sz="2800" dirty="0">
                <a:solidFill>
                  <a:schemeClr val="tx1"/>
                </a:solidFill>
                <a:latin typeface="Franklin Gothic Medium" panose="020B0603020102020204" pitchFamily="34" charset="0"/>
                <a:sym typeface="+mn-ea"/>
              </a:rPr>
              <a:t>的位置来插入旋转</a:t>
            </a:r>
            <a:r>
              <a:rPr lang="zh-CN" altLang="en-US" sz="2800" dirty="0">
                <a:solidFill>
                  <a:schemeClr val="tx1"/>
                </a:solidFill>
                <a:latin typeface="Franklin Gothic Medium" panose="020B0603020102020204" pitchFamily="34" charset="0"/>
                <a:sym typeface="+mn-ea"/>
              </a:rPr>
              <a:t>操作。</a:t>
            </a:r>
            <a:r>
              <a:rPr lang="en-US" altLang="zh-CN" sz="2800" dirty="0">
                <a:solidFill>
                  <a:schemeClr val="tx1"/>
                </a:solidFill>
                <a:latin typeface="Franklin Gothic Medium" panose="020B0603020102020204" pitchFamily="34" charset="0"/>
                <a:sym typeface="+mn-ea"/>
              </a:rPr>
              <a:t>ReCDroid</a:t>
            </a:r>
            <a:r>
              <a:rPr lang="zh-CN" altLang="en-US" sz="2800" dirty="0">
                <a:solidFill>
                  <a:schemeClr val="tx1"/>
                </a:solidFill>
                <a:latin typeface="Franklin Gothic Medium" panose="020B0603020102020204" pitchFamily="34" charset="0"/>
                <a:sym typeface="+mn-ea"/>
              </a:rPr>
              <a:t>采取的方法是设置阈值</a:t>
            </a:r>
            <a:r>
              <a:rPr lang="en-US" altLang="zh-CN" sz="2800" dirty="0">
                <a:solidFill>
                  <a:schemeClr val="tx1"/>
                </a:solidFill>
                <a:latin typeface="Franklin Gothic Medium" panose="020B0603020102020204" pitchFamily="34" charset="0"/>
                <a:sym typeface="+mn-ea"/>
              </a:rPr>
              <a:t>R</a:t>
            </a:r>
            <a:r>
              <a:rPr lang="zh-CN" altLang="en-US" sz="2800" dirty="0">
                <a:solidFill>
                  <a:schemeClr val="tx1"/>
                </a:solidFill>
                <a:latin typeface="Franklin Gothic Medium" panose="020B0603020102020204" pitchFamily="34" charset="0"/>
                <a:sym typeface="+mn-ea"/>
              </a:rPr>
              <a:t>来指定执行旋转操作后可执行的最大</a:t>
            </a:r>
            <a:r>
              <a:rPr lang="en-US" altLang="zh-CN" sz="2800" dirty="0">
                <a:solidFill>
                  <a:schemeClr val="tx1"/>
                </a:solidFill>
                <a:latin typeface="Franklin Gothic Medium" panose="020B0603020102020204" pitchFamily="34" charset="0"/>
                <a:sym typeface="+mn-ea"/>
              </a:rPr>
              <a:t>GUI</a:t>
            </a:r>
            <a:r>
              <a:rPr lang="zh-CN" altLang="en-US" sz="2800" dirty="0">
                <a:solidFill>
                  <a:schemeClr val="tx1"/>
                </a:solidFill>
                <a:latin typeface="Franklin Gothic Medium" panose="020B0603020102020204" pitchFamily="34" charset="0"/>
                <a:sym typeface="+mn-ea"/>
              </a:rPr>
              <a:t>操作数。研究人员发现崩溃通常发生在执行旋转操作后的</a:t>
            </a:r>
            <a:r>
              <a:rPr lang="en-US" altLang="zh-CN" sz="2800" dirty="0">
                <a:solidFill>
                  <a:schemeClr val="tx1"/>
                </a:solidFill>
                <a:latin typeface="Franklin Gothic Medium" panose="020B0603020102020204" pitchFamily="34" charset="0"/>
                <a:sym typeface="+mn-ea"/>
              </a:rPr>
              <a:t>1~2</a:t>
            </a:r>
            <a:r>
              <a:rPr lang="zh-CN" altLang="en-US" sz="2800" dirty="0">
                <a:solidFill>
                  <a:schemeClr val="tx1"/>
                </a:solidFill>
                <a:latin typeface="Franklin Gothic Medium" panose="020B0603020102020204" pitchFamily="34" charset="0"/>
                <a:sym typeface="+mn-ea"/>
              </a:rPr>
              <a:t>个步骤内，因此将</a:t>
            </a:r>
            <a:r>
              <a:rPr lang="en-US" altLang="zh-CN" sz="2800" dirty="0">
                <a:solidFill>
                  <a:schemeClr val="tx1"/>
                </a:solidFill>
                <a:latin typeface="Franklin Gothic Medium" panose="020B0603020102020204" pitchFamily="34" charset="0"/>
                <a:sym typeface="+mn-ea"/>
              </a:rPr>
              <a:t>R</a:t>
            </a:r>
            <a:r>
              <a:rPr lang="zh-CN" altLang="en-US" sz="2800" dirty="0">
                <a:solidFill>
                  <a:schemeClr val="tx1"/>
                </a:solidFill>
                <a:latin typeface="Franklin Gothic Medium" panose="020B0603020102020204" pitchFamily="34" charset="0"/>
                <a:sym typeface="+mn-ea"/>
              </a:rPr>
              <a:t>设置为</a:t>
            </a:r>
            <a:r>
              <a:rPr lang="en-US" altLang="zh-CN" sz="2800" dirty="0">
                <a:solidFill>
                  <a:schemeClr val="tx1"/>
                </a:solidFill>
                <a:latin typeface="Franklin Gothic Medium" panose="020B0603020102020204" pitchFamily="34" charset="0"/>
                <a:sym typeface="+mn-ea"/>
              </a:rPr>
              <a:t>2</a:t>
            </a:r>
            <a:r>
              <a:rPr lang="zh-CN" altLang="en-US" sz="2800" dirty="0">
                <a:solidFill>
                  <a:schemeClr val="tx1"/>
                </a:solidFill>
                <a:latin typeface="Franklin Gothic Medium" panose="020B0603020102020204" pitchFamily="34" charset="0"/>
                <a:sym typeface="+mn-ea"/>
              </a:rPr>
              <a:t>。</a:t>
            </a:r>
            <a:endParaRPr lang="en-US" altLang="zh-CN" sz="2800" dirty="0">
              <a:solidFill>
                <a:srgbClr val="6A005F"/>
              </a:solidFill>
              <a:latin typeface="Franklin Gothic Medium" panose="020B0603020102020204" pitchFamily="34" charset="0"/>
              <a:sym typeface="+mn-ea"/>
            </a:endParaRPr>
          </a:p>
          <a:p>
            <a:pPr lvl="1" indent="0" fontAlgn="auto">
              <a:lnSpc>
                <a:spcPct val="150000"/>
              </a:lnSpc>
              <a:buFont typeface="+mj-lt"/>
              <a:buNone/>
            </a:pPr>
            <a:endParaRPr lang="zh-CN" altLang="en-US" sz="28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动态有序事件树（动态引导探索伪代码）</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968375"/>
          </a:xfrm>
          <a:prstGeom prst="rect">
            <a:avLst/>
          </a:prstGeom>
          <a:noFill/>
        </p:spPr>
        <p:txBody>
          <a:bodyPr wrap="square" rtlCol="0">
            <a:spAutoFit/>
          </a:bodyPr>
          <a:lstStyle/>
          <a:p>
            <a:pPr lvl="1" indent="0" fontAlgn="auto">
              <a:lnSpc>
                <a:spcPct val="150000"/>
              </a:lnSpc>
              <a:buFont typeface="+mj-lt"/>
              <a:buNone/>
            </a:pP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pic>
        <p:nvPicPr>
          <p:cNvPr id="3" name="图片 2"/>
          <p:cNvPicPr>
            <a:picLocks noChangeAspect="1"/>
          </p:cNvPicPr>
          <p:nvPr/>
        </p:nvPicPr>
        <p:blipFill>
          <a:blip r:embed="rId1"/>
          <a:srcRect l="44966" t="25095" r="11959" b="17648"/>
          <a:stretch>
            <a:fillRect/>
          </a:stretch>
        </p:blipFill>
        <p:spPr>
          <a:xfrm>
            <a:off x="720725" y="906780"/>
            <a:ext cx="7351395" cy="5497195"/>
          </a:xfrm>
          <a:prstGeom prst="rect">
            <a:avLst/>
          </a:prstGeom>
        </p:spPr>
      </p:pic>
      <p:sp>
        <p:nvSpPr>
          <p:cNvPr id="5" name="右大括号 4"/>
          <p:cNvSpPr/>
          <p:nvPr/>
        </p:nvSpPr>
        <p:spPr>
          <a:xfrm>
            <a:off x="6517640" y="3606800"/>
            <a:ext cx="264160" cy="141922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6965950" y="4122420"/>
            <a:ext cx="2901315" cy="368300"/>
          </a:xfrm>
          <a:prstGeom prst="rect">
            <a:avLst/>
          </a:prstGeom>
          <a:noFill/>
        </p:spPr>
        <p:txBody>
          <a:bodyPr wrap="square" rtlCol="0">
            <a:spAutoFit/>
          </a:bodyPr>
          <a:p>
            <a:r>
              <a:rPr lang="en-US" altLang="zh-CN" sz="1200"/>
              <a:t>Line8~14 </a:t>
            </a:r>
            <a:r>
              <a:rPr lang="zh-CN" altLang="en-US" sz="1200"/>
              <a:t>有序事件树的扩展</a:t>
            </a:r>
            <a:r>
              <a:rPr lang="en-US" altLang="zh-CN"/>
              <a:t> </a:t>
            </a:r>
            <a:endParaRPr lang="en-US" altLang="zh-CN"/>
          </a:p>
        </p:txBody>
      </p:sp>
      <p:sp>
        <p:nvSpPr>
          <p:cNvPr id="4" name="右大括号 3"/>
          <p:cNvSpPr/>
          <p:nvPr/>
        </p:nvSpPr>
        <p:spPr>
          <a:xfrm>
            <a:off x="6517640" y="2887345"/>
            <a:ext cx="264160" cy="54419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文本框 9"/>
          <p:cNvSpPr txBox="1"/>
          <p:nvPr/>
        </p:nvSpPr>
        <p:spPr>
          <a:xfrm>
            <a:off x="6965950" y="2975610"/>
            <a:ext cx="2901315" cy="368300"/>
          </a:xfrm>
          <a:prstGeom prst="rect">
            <a:avLst/>
          </a:prstGeom>
          <a:noFill/>
        </p:spPr>
        <p:txBody>
          <a:bodyPr wrap="square" rtlCol="0">
            <a:spAutoFit/>
          </a:bodyPr>
          <a:p>
            <a:r>
              <a:rPr lang="en-US" altLang="zh-CN" sz="1200"/>
              <a:t>Line5~7 </a:t>
            </a:r>
            <a:r>
              <a:rPr lang="zh-CN" altLang="en-US" sz="1200"/>
              <a:t>终止条件：触发预期崩溃</a:t>
            </a:r>
            <a:r>
              <a:rPr lang="en-US" altLang="zh-CN"/>
              <a:t> </a:t>
            </a:r>
            <a:endParaRPr lang="en-US" altLang="zh-CN"/>
          </a:p>
        </p:txBody>
      </p:sp>
      <p:sp>
        <p:nvSpPr>
          <p:cNvPr id="11" name="右大括号 10"/>
          <p:cNvSpPr/>
          <p:nvPr/>
        </p:nvSpPr>
        <p:spPr>
          <a:xfrm>
            <a:off x="6517640" y="2061210"/>
            <a:ext cx="264160" cy="35496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6965950" y="2047875"/>
            <a:ext cx="3398520" cy="368300"/>
          </a:xfrm>
          <a:prstGeom prst="rect">
            <a:avLst/>
          </a:prstGeom>
          <a:noFill/>
        </p:spPr>
        <p:txBody>
          <a:bodyPr wrap="square" rtlCol="0">
            <a:spAutoFit/>
          </a:bodyPr>
          <a:p>
            <a:r>
              <a:rPr lang="en-US" altLang="zh-CN" sz="1200"/>
              <a:t>Line1~2 </a:t>
            </a:r>
            <a:r>
              <a:rPr lang="zh-CN" altLang="en-US" sz="1200"/>
              <a:t>初始化（载入应用程序）</a:t>
            </a:r>
            <a:r>
              <a:rPr lang="en-US" altLang="zh-CN"/>
              <a:t> </a:t>
            </a:r>
            <a:endParaRPr lang="en-US" altLang="zh-CN"/>
          </a:p>
        </p:txBody>
      </p:sp>
      <p:sp>
        <p:nvSpPr>
          <p:cNvPr id="13" name="右箭头 12"/>
          <p:cNvSpPr/>
          <p:nvPr/>
        </p:nvSpPr>
        <p:spPr>
          <a:xfrm>
            <a:off x="3782695" y="2463800"/>
            <a:ext cx="365125" cy="140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147820" y="2343785"/>
            <a:ext cx="2901315" cy="368300"/>
          </a:xfrm>
          <a:prstGeom prst="rect">
            <a:avLst/>
          </a:prstGeom>
          <a:noFill/>
        </p:spPr>
        <p:txBody>
          <a:bodyPr wrap="square" rtlCol="0">
            <a:spAutoFit/>
          </a:bodyPr>
          <a:p>
            <a:r>
              <a:rPr lang="en-US" altLang="zh-CN" sz="1200"/>
              <a:t>Line3 </a:t>
            </a:r>
            <a:r>
              <a:rPr lang="zh-CN" altLang="en-US" sz="1200"/>
              <a:t>终止条件：超时</a:t>
            </a:r>
            <a:r>
              <a:rPr lang="en-US" altLang="zh-CN"/>
              <a:t> </a:t>
            </a:r>
            <a:endParaRPr lang="en-US" altLang="zh-CN"/>
          </a:p>
        </p:txBody>
      </p:sp>
      <p:sp>
        <p:nvSpPr>
          <p:cNvPr id="16" name="右大括号 15"/>
          <p:cNvSpPr/>
          <p:nvPr/>
        </p:nvSpPr>
        <p:spPr>
          <a:xfrm>
            <a:off x="6517640" y="5130165"/>
            <a:ext cx="264160" cy="35496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6965950" y="5116830"/>
            <a:ext cx="3398520" cy="368300"/>
          </a:xfrm>
          <a:prstGeom prst="rect">
            <a:avLst/>
          </a:prstGeom>
          <a:noFill/>
        </p:spPr>
        <p:txBody>
          <a:bodyPr wrap="square" rtlCol="0">
            <a:spAutoFit/>
          </a:bodyPr>
          <a:p>
            <a:r>
              <a:rPr lang="en-US" altLang="zh-CN" sz="1200"/>
              <a:t>Line15~16 </a:t>
            </a:r>
            <a:r>
              <a:rPr lang="zh-CN" altLang="en-US" sz="1200"/>
              <a:t>终止条件：全部探索完毕</a:t>
            </a:r>
            <a:r>
              <a:rPr lang="en-US" altLang="zh-CN"/>
              <a:t> </a:t>
            </a:r>
            <a:endParaRPr lang="en-US" altLang="zh-CN"/>
          </a:p>
        </p:txBody>
      </p:sp>
      <p:sp>
        <p:nvSpPr>
          <p:cNvPr id="18" name="右箭头 17"/>
          <p:cNvSpPr/>
          <p:nvPr/>
        </p:nvSpPr>
        <p:spPr>
          <a:xfrm>
            <a:off x="7378700" y="6029325"/>
            <a:ext cx="365125" cy="140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7743825" y="5891530"/>
            <a:ext cx="2901315" cy="368300"/>
          </a:xfrm>
          <a:prstGeom prst="rect">
            <a:avLst/>
          </a:prstGeom>
          <a:noFill/>
        </p:spPr>
        <p:txBody>
          <a:bodyPr wrap="square" rtlCol="0">
            <a:spAutoFit/>
          </a:bodyPr>
          <a:p>
            <a:r>
              <a:rPr lang="en-US" altLang="zh-CN" sz="1200"/>
              <a:t>Line19 </a:t>
            </a:r>
            <a:r>
              <a:rPr lang="zh-CN" altLang="en-US" sz="1200"/>
              <a:t>更新下一轮迭代执行的操作序列</a:t>
            </a:r>
            <a:r>
              <a:rPr lang="en-US" altLang="zh-CN"/>
              <a:t> </a:t>
            </a:r>
            <a:endParaRPr lang="en-US" altLang="zh-CN"/>
          </a:p>
        </p:txBody>
      </p:sp>
      <p:sp>
        <p:nvSpPr>
          <p:cNvPr id="20" name="右箭头 19"/>
          <p:cNvSpPr/>
          <p:nvPr/>
        </p:nvSpPr>
        <p:spPr>
          <a:xfrm>
            <a:off x="4147820" y="2712085"/>
            <a:ext cx="365125" cy="140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4477385" y="2640330"/>
            <a:ext cx="3771900" cy="275590"/>
          </a:xfrm>
          <a:prstGeom prst="rect">
            <a:avLst/>
          </a:prstGeom>
          <a:noFill/>
        </p:spPr>
        <p:txBody>
          <a:bodyPr wrap="square" rtlCol="0">
            <a:spAutoFit/>
          </a:bodyPr>
          <a:p>
            <a:r>
              <a:rPr lang="en-US" altLang="zh-CN" sz="1200"/>
              <a:t>Line4</a:t>
            </a:r>
            <a:r>
              <a:rPr lang="zh-CN" altLang="en-US" sz="1200"/>
              <a:t>：执行本轮迭代的操作序列（注意插入旋转）</a:t>
            </a:r>
            <a:r>
              <a:rPr lang="en-US" altLang="zh-CN" sz="1200"/>
              <a:t> </a:t>
            </a:r>
            <a:endParaRPr lang="en-US" altLang="zh-CN"/>
          </a:p>
        </p:txBody>
      </p:sp>
      <p:sp>
        <p:nvSpPr>
          <p:cNvPr id="22" name="右大括号 21"/>
          <p:cNvSpPr/>
          <p:nvPr/>
        </p:nvSpPr>
        <p:spPr>
          <a:xfrm>
            <a:off x="6517640" y="5589270"/>
            <a:ext cx="264160" cy="35496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文本框 22"/>
          <p:cNvSpPr txBox="1"/>
          <p:nvPr/>
        </p:nvSpPr>
        <p:spPr>
          <a:xfrm>
            <a:off x="6975475" y="5582920"/>
            <a:ext cx="4394835" cy="368300"/>
          </a:xfrm>
          <a:prstGeom prst="rect">
            <a:avLst/>
          </a:prstGeom>
          <a:noFill/>
        </p:spPr>
        <p:txBody>
          <a:bodyPr wrap="square" rtlCol="0">
            <a:spAutoFit/>
          </a:bodyPr>
          <a:p>
            <a:r>
              <a:rPr lang="en-US" altLang="zh-CN" sz="1200"/>
              <a:t>Line17~18 </a:t>
            </a:r>
            <a:r>
              <a:rPr lang="zh-CN" altLang="en-US" sz="1200"/>
              <a:t>算法没有检测到任何相关组件，需要深化探索</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2——</a:t>
            </a:r>
            <a:r>
              <a:rPr lang="zh-CN" altLang="en-US" dirty="0">
                <a:solidFill>
                  <a:srgbClr val="760068"/>
                </a:solidFill>
                <a:latin typeface="Franklin Gothic Medium" panose="020B0603020102020204" pitchFamily="34" charset="0"/>
                <a:cs typeface="Calibri" panose="020F0502020204030204" charset="0"/>
              </a:rPr>
              <a:t>动态有序事件树（个人理解）</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06558"/>
            <a:ext cx="10547636" cy="968375"/>
          </a:xfrm>
          <a:prstGeom prst="rect">
            <a:avLst/>
          </a:prstGeom>
          <a:noFill/>
        </p:spPr>
        <p:txBody>
          <a:bodyPr wrap="square" rtlCol="0">
            <a:spAutoFit/>
          </a:bodyPr>
          <a:lstStyle/>
          <a:p>
            <a:pPr lvl="1" indent="0" fontAlgn="auto">
              <a:lnSpc>
                <a:spcPct val="150000"/>
              </a:lnSpc>
              <a:buFont typeface="+mj-lt"/>
              <a:buNone/>
            </a:pPr>
            <a:endParaRPr lang="zh-CN" altLang="en-US" sz="1900" dirty="0">
              <a:solidFill>
                <a:srgbClr val="6A005F"/>
              </a:solidFill>
              <a:latin typeface="Franklin Gothic Medium" panose="020B0603020102020204" pitchFamily="34" charset="0"/>
            </a:endParaRPr>
          </a:p>
          <a:p>
            <a:pPr lvl="1" indent="0" fontAlgn="auto">
              <a:lnSpc>
                <a:spcPct val="150000"/>
              </a:lnSpc>
              <a:buFont typeface="+mj-lt"/>
              <a:buNone/>
            </a:pPr>
            <a:endParaRPr lang="zh-CN" altLang="en-US" sz="1900" dirty="0">
              <a:solidFill>
                <a:schemeClr val="tx1"/>
              </a:solidFill>
              <a:latin typeface="Franklin Gothic Medium" panose="020B0603020102020204" pitchFamily="34" charset="0"/>
              <a:sym typeface="+mn-ea"/>
            </a:endParaRPr>
          </a:p>
        </p:txBody>
      </p:sp>
      <p:sp>
        <p:nvSpPr>
          <p:cNvPr id="2" name="文本框 1"/>
          <p:cNvSpPr txBox="1"/>
          <p:nvPr/>
        </p:nvSpPr>
        <p:spPr>
          <a:xfrm>
            <a:off x="822182" y="1028478"/>
            <a:ext cx="10547636" cy="5584825"/>
          </a:xfrm>
          <a:prstGeom prst="rect">
            <a:avLst/>
          </a:prstGeom>
          <a:noFill/>
        </p:spPr>
        <p:txBody>
          <a:bodyPr wrap="square" rtlCol="0">
            <a:spAutoFit/>
          </a:bodyPr>
          <a:p>
            <a:pPr lvl="1" indent="0" fontAlgn="auto">
              <a:lnSpc>
                <a:spcPct val="100000"/>
              </a:lnSpc>
              <a:buFont typeface="+mj-lt"/>
              <a:buNone/>
            </a:pPr>
            <a:r>
              <a:rPr lang="en-US" altLang="zh-CN" sz="1700" dirty="0">
                <a:solidFill>
                  <a:srgbClr val="6A005F"/>
                </a:solidFill>
                <a:latin typeface="Franklin Gothic Medium" panose="020B0603020102020204" pitchFamily="34" charset="0"/>
                <a:sym typeface="+mn-ea"/>
              </a:rPr>
              <a:t>5. </a:t>
            </a:r>
            <a:r>
              <a:rPr lang="zh-CN" altLang="en-US" sz="1700" dirty="0">
                <a:solidFill>
                  <a:srgbClr val="6A005F"/>
                </a:solidFill>
                <a:latin typeface="Franklin Gothic Medium" panose="020B0603020102020204" pitchFamily="34" charset="0"/>
                <a:sym typeface="+mn-ea"/>
              </a:rPr>
              <a:t>个人理解</a:t>
            </a:r>
            <a:endParaRPr lang="zh-CN" sz="17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1700" dirty="0">
                <a:solidFill>
                  <a:schemeClr val="tx1"/>
                </a:solidFill>
                <a:latin typeface="Franklin Gothic Medium" panose="020B0603020102020204" pitchFamily="34" charset="0"/>
                <a:sym typeface="+mn-ea"/>
              </a:rPr>
              <a:t>	ReCDroid</a:t>
            </a:r>
            <a:r>
              <a:rPr lang="zh-CN" altLang="en-US" sz="1700" dirty="0">
                <a:solidFill>
                  <a:schemeClr val="tx1"/>
                </a:solidFill>
                <a:latin typeface="Franklin Gothic Medium" panose="020B0603020102020204" pitchFamily="34" charset="0"/>
                <a:sym typeface="+mn-ea"/>
              </a:rPr>
              <a:t>所使用的基于动态有序事件树的动态引导探索算法的突出创新点非常明显，由于在当时并没有类似的自动化故障重现技术，所以</a:t>
            </a:r>
            <a:r>
              <a:rPr lang="en-US" altLang="zh-CN" sz="1700" dirty="0">
                <a:solidFill>
                  <a:schemeClr val="tx1"/>
                </a:solidFill>
                <a:latin typeface="Franklin Gothic Medium" panose="020B0603020102020204" pitchFamily="34" charset="0"/>
                <a:sym typeface="+mn-ea"/>
              </a:rPr>
              <a:t>ReCDroid</a:t>
            </a:r>
            <a:r>
              <a:rPr lang="zh-CN" altLang="en-US" sz="1700" dirty="0">
                <a:solidFill>
                  <a:schemeClr val="tx1"/>
                </a:solidFill>
                <a:latin typeface="Franklin Gothic Medium" panose="020B0603020102020204" pitchFamily="34" charset="0"/>
                <a:sym typeface="+mn-ea"/>
              </a:rPr>
              <a:t>的工作是有重大历史突破性的。在肯定其工作成果的同时，我也想提出一些自己在阅读后续类似工作的后的一些理解。</a:t>
            </a:r>
            <a:endParaRPr lang="zh-CN" altLang="en-US" sz="17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1700" dirty="0">
                <a:solidFill>
                  <a:schemeClr val="tx1"/>
                </a:solidFill>
                <a:latin typeface="Franklin Gothic Medium" panose="020B0603020102020204" pitchFamily="34" charset="0"/>
                <a:sym typeface="+mn-ea"/>
              </a:rPr>
              <a:t>	</a:t>
            </a:r>
            <a:r>
              <a:rPr lang="zh-CN" altLang="en-US" sz="1700" dirty="0">
                <a:solidFill>
                  <a:schemeClr val="tx1"/>
                </a:solidFill>
                <a:latin typeface="Franklin Gothic Medium" panose="020B0603020102020204" pitchFamily="34" charset="0"/>
                <a:sym typeface="+mn-ea"/>
              </a:rPr>
              <a:t>首先，我认为将移动应用的</a:t>
            </a:r>
            <a:r>
              <a:rPr lang="en-US" altLang="zh-CN" sz="1700" dirty="0">
                <a:solidFill>
                  <a:schemeClr val="tx1"/>
                </a:solidFill>
                <a:latin typeface="Franklin Gothic Medium" panose="020B0603020102020204" pitchFamily="34" charset="0"/>
                <a:sym typeface="+mn-ea"/>
              </a:rPr>
              <a:t>GUI</a:t>
            </a:r>
            <a:r>
              <a:rPr lang="zh-CN" altLang="en-US" sz="1700" dirty="0">
                <a:solidFill>
                  <a:schemeClr val="tx1"/>
                </a:solidFill>
                <a:latin typeface="Franklin Gothic Medium" panose="020B0603020102020204" pitchFamily="34" charset="0"/>
                <a:sym typeface="+mn-ea"/>
              </a:rPr>
              <a:t>组件交互行为抽象成一棵树是不太合理的。首先，树的一个重要性质是不存在回路，而这一点在现实中</a:t>
            </a:r>
            <a:r>
              <a:rPr lang="en-US" altLang="zh-CN" sz="1700" dirty="0">
                <a:solidFill>
                  <a:schemeClr val="tx1"/>
                </a:solidFill>
                <a:latin typeface="Franklin Gothic Medium" panose="020B0603020102020204" pitchFamily="34" charset="0"/>
                <a:sym typeface="+mn-ea"/>
              </a:rPr>
              <a:t>GUI</a:t>
            </a:r>
            <a:r>
              <a:rPr lang="zh-CN" altLang="en-US" sz="1700" dirty="0">
                <a:solidFill>
                  <a:schemeClr val="tx1"/>
                </a:solidFill>
                <a:latin typeface="Franklin Gothic Medium" panose="020B0603020102020204" pitchFamily="34" charset="0"/>
                <a:sym typeface="+mn-ea"/>
              </a:rPr>
              <a:t>级应用组件的连续交互行为序列中显然是很难体现的，这一点很好理解。而且</a:t>
            </a:r>
            <a:r>
              <a:rPr lang="en-US" altLang="zh-CN" sz="1700" dirty="0">
                <a:solidFill>
                  <a:schemeClr val="tx1"/>
                </a:solidFill>
                <a:latin typeface="Franklin Gothic Medium" panose="020B0603020102020204" pitchFamily="34" charset="0"/>
                <a:sym typeface="+mn-ea"/>
              </a:rPr>
              <a:t>ReCDroid</a:t>
            </a:r>
            <a:r>
              <a:rPr lang="zh-CN" altLang="en-US" sz="1700" dirty="0">
                <a:solidFill>
                  <a:schemeClr val="tx1"/>
                </a:solidFill>
                <a:latin typeface="Franklin Gothic Medium" panose="020B0603020102020204" pitchFamily="34" charset="0"/>
                <a:sym typeface="+mn-ea"/>
              </a:rPr>
              <a:t>的所采用的算法也考虑到了处理回路的问题，处理方法可以说开销巨大。因此我认为抽象成一个有向图更合适一些。最直观的理由是，有向图有高效的判断回路的算法（比如</a:t>
            </a:r>
            <a:r>
              <a:rPr lang="en-US" altLang="zh-CN" sz="1700" dirty="0">
                <a:solidFill>
                  <a:schemeClr val="tx1"/>
                </a:solidFill>
                <a:latin typeface="Franklin Gothic Medium" panose="020B0603020102020204" pitchFamily="34" charset="0"/>
                <a:sym typeface="+mn-ea"/>
              </a:rPr>
              <a:t>tarjan</a:t>
            </a:r>
            <a:r>
              <a:rPr lang="zh-CN" altLang="en-US" sz="1700" dirty="0">
                <a:solidFill>
                  <a:schemeClr val="tx1"/>
                </a:solidFill>
                <a:latin typeface="Franklin Gothic Medium" panose="020B0603020102020204" pitchFamily="34" charset="0"/>
                <a:sym typeface="+mn-ea"/>
              </a:rPr>
              <a:t>算法），而且这类数据结构更符合实际。</a:t>
            </a:r>
            <a:endParaRPr lang="zh-CN" altLang="en-US" sz="17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1700" dirty="0">
                <a:solidFill>
                  <a:schemeClr val="tx1"/>
                </a:solidFill>
                <a:latin typeface="Franklin Gothic Medium" panose="020B0603020102020204" pitchFamily="34" charset="0"/>
                <a:sym typeface="+mn-ea"/>
              </a:rPr>
              <a:t>	Chaparro</a:t>
            </a:r>
            <a:r>
              <a:rPr lang="zh-CN" altLang="en-US" sz="1700" dirty="0">
                <a:solidFill>
                  <a:schemeClr val="tx1"/>
                </a:solidFill>
                <a:latin typeface="Franklin Gothic Medium" panose="020B0603020102020204" pitchFamily="34" charset="0"/>
                <a:sym typeface="+mn-ea"/>
              </a:rPr>
              <a:t>等人</a:t>
            </a:r>
            <a:r>
              <a:rPr lang="en-US" altLang="zh-CN" sz="1700" dirty="0">
                <a:solidFill>
                  <a:schemeClr val="tx1"/>
                </a:solidFill>
                <a:latin typeface="Franklin Gothic Medium" panose="020B0603020102020204" pitchFamily="34" charset="0"/>
                <a:sym typeface="+mn-ea"/>
              </a:rPr>
              <a:t>[1]</a:t>
            </a:r>
            <a:r>
              <a:rPr lang="zh-CN" altLang="en-US" sz="1700" dirty="0">
                <a:solidFill>
                  <a:schemeClr val="tx1"/>
                </a:solidFill>
                <a:latin typeface="Franklin Gothic Medium" panose="020B0603020102020204" pitchFamily="34" charset="0"/>
                <a:sym typeface="+mn-ea"/>
              </a:rPr>
              <a:t>的工作印证了我的观点。在他们开发出的工具</a:t>
            </a:r>
            <a:r>
              <a:rPr lang="en-US" altLang="zh-CN" sz="1700" dirty="0">
                <a:solidFill>
                  <a:schemeClr val="tx1"/>
                </a:solidFill>
                <a:latin typeface="Franklin Gothic Medium" panose="020B0603020102020204" pitchFamily="34" charset="0"/>
                <a:sym typeface="+mn-ea"/>
              </a:rPr>
              <a:t>Euler</a:t>
            </a:r>
            <a:r>
              <a:rPr lang="zh-CN" altLang="en-US" sz="1700" dirty="0">
                <a:solidFill>
                  <a:schemeClr val="tx1"/>
                </a:solidFill>
                <a:latin typeface="Franklin Gothic Medium" panose="020B0603020102020204" pitchFamily="34" charset="0"/>
                <a:sym typeface="+mn-ea"/>
              </a:rPr>
              <a:t>中，先使用修改过的</a:t>
            </a:r>
            <a:r>
              <a:rPr lang="en-US" altLang="zh-CN" sz="1700" dirty="0">
                <a:solidFill>
                  <a:schemeClr val="tx1"/>
                </a:solidFill>
                <a:latin typeface="Franklin Gothic Medium" panose="020B0603020102020204" pitchFamily="34" charset="0"/>
                <a:sym typeface="+mn-ea"/>
              </a:rPr>
              <a:t>Crashscope GUI</a:t>
            </a:r>
            <a:r>
              <a:rPr lang="zh-CN" altLang="en-US" sz="1700" dirty="0">
                <a:solidFill>
                  <a:schemeClr val="tx1"/>
                </a:solidFill>
                <a:latin typeface="Franklin Gothic Medium" panose="020B0603020102020204" pitchFamily="34" charset="0"/>
                <a:sym typeface="+mn-ea"/>
              </a:rPr>
              <a:t>拷贝引擎获得待测应用的</a:t>
            </a:r>
            <a:r>
              <a:rPr lang="zh-CN" sz="1700" dirty="0">
                <a:solidFill>
                  <a:schemeClr val="tx1"/>
                </a:solidFill>
                <a:latin typeface="Franklin Gothic Medium" panose="020B0603020102020204" pitchFamily="34" charset="0"/>
                <a:sym typeface="+mn-ea"/>
              </a:rPr>
              <a:t>执行</a:t>
            </a:r>
            <a:r>
              <a:rPr lang="zh-CN" altLang="en-US" sz="1700" dirty="0">
                <a:solidFill>
                  <a:schemeClr val="tx1"/>
                </a:solidFill>
                <a:latin typeface="Franklin Gothic Medium" panose="020B0603020102020204" pitchFamily="34" charset="0"/>
                <a:sym typeface="+mn-ea"/>
              </a:rPr>
              <a:t>序列数据，然后将根据捕获的数据库抽象出了一张有向图记录</a:t>
            </a:r>
            <a:r>
              <a:rPr lang="en-US" altLang="zh-CN" sz="1700" dirty="0">
                <a:solidFill>
                  <a:schemeClr val="tx1"/>
                </a:solidFill>
                <a:latin typeface="Franklin Gothic Medium" panose="020B0603020102020204" pitchFamily="34" charset="0"/>
                <a:sym typeface="+mn-ea"/>
              </a:rPr>
              <a:t>GUI</a:t>
            </a:r>
            <a:r>
              <a:rPr lang="zh-CN" altLang="en-US" sz="1700" dirty="0">
                <a:solidFill>
                  <a:schemeClr val="tx1"/>
                </a:solidFill>
                <a:latin typeface="Franklin Gothic Medium" panose="020B0603020102020204" pitchFamily="34" charset="0"/>
                <a:sym typeface="+mn-ea"/>
              </a:rPr>
              <a:t>操作对屏幕造成的影响。该有向图</a:t>
            </a:r>
            <a:r>
              <a:rPr lang="en-US" altLang="zh-CN" sz="1700" dirty="0">
                <a:solidFill>
                  <a:schemeClr val="tx1"/>
                </a:solidFill>
                <a:latin typeface="Franklin Gothic Medium" panose="020B0603020102020204" pitchFamily="34" charset="0"/>
                <a:sym typeface="+mn-ea"/>
              </a:rPr>
              <a:t>G=(V,E)</a:t>
            </a:r>
            <a:r>
              <a:rPr lang="zh-CN" altLang="en-US" sz="1700" dirty="0">
                <a:solidFill>
                  <a:schemeClr val="tx1"/>
                </a:solidFill>
                <a:latin typeface="Franklin Gothic Medium" panose="020B0603020102020204" pitchFamily="34" charset="0"/>
                <a:sym typeface="+mn-ea"/>
              </a:rPr>
              <a:t>，其中节点集</a:t>
            </a:r>
            <a:r>
              <a:rPr lang="en-US" altLang="zh-CN" sz="1700" dirty="0">
                <a:solidFill>
                  <a:schemeClr val="tx1"/>
                </a:solidFill>
                <a:latin typeface="Franklin Gothic Medium" panose="020B0603020102020204" pitchFamily="34" charset="0"/>
                <a:sym typeface="+mn-ea"/>
              </a:rPr>
              <a:t>V</a:t>
            </a:r>
            <a:r>
              <a:rPr lang="zh-CN" altLang="en-US" sz="1700" dirty="0">
                <a:solidFill>
                  <a:schemeClr val="tx1"/>
                </a:solidFill>
                <a:latin typeface="Franklin Gothic Medium" panose="020B0603020102020204" pitchFamily="34" charset="0"/>
                <a:sym typeface="+mn-ea"/>
              </a:rPr>
              <a:t>为屏幕集合，边集</a:t>
            </a:r>
            <a:r>
              <a:rPr lang="en-US" altLang="zh-CN" sz="1700" dirty="0">
                <a:solidFill>
                  <a:schemeClr val="tx1"/>
                </a:solidFill>
                <a:latin typeface="Franklin Gothic Medium" panose="020B0603020102020204" pitchFamily="34" charset="0"/>
                <a:sym typeface="+mn-ea"/>
              </a:rPr>
              <a:t>E</a:t>
            </a:r>
            <a:r>
              <a:rPr lang="zh-CN" altLang="en-US" sz="1700" dirty="0">
                <a:solidFill>
                  <a:schemeClr val="tx1"/>
                </a:solidFill>
                <a:latin typeface="Franklin Gothic Medium" panose="020B0603020102020204" pitchFamily="34" charset="0"/>
                <a:sym typeface="+mn-ea"/>
              </a:rPr>
              <a:t>为</a:t>
            </a:r>
            <a:r>
              <a:rPr lang="en-US" altLang="zh-CN" sz="1700" dirty="0">
                <a:solidFill>
                  <a:schemeClr val="tx1"/>
                </a:solidFill>
                <a:latin typeface="Franklin Gothic Medium" panose="020B0603020102020204" pitchFamily="34" charset="0"/>
                <a:sym typeface="+mn-ea"/>
              </a:rPr>
              <a:t>GUI</a:t>
            </a:r>
            <a:r>
              <a:rPr lang="zh-CN" altLang="en-US" sz="1700" dirty="0">
                <a:solidFill>
                  <a:schemeClr val="tx1"/>
                </a:solidFill>
                <a:latin typeface="Franklin Gothic Medium" panose="020B0603020102020204" pitchFamily="34" charset="0"/>
                <a:sym typeface="+mn-ea"/>
              </a:rPr>
              <a:t>执行事件集合。其中边集</a:t>
            </a:r>
            <a:r>
              <a:rPr lang="en-US" altLang="zh-CN" sz="1700" dirty="0">
                <a:solidFill>
                  <a:schemeClr val="tx1"/>
                </a:solidFill>
                <a:latin typeface="Franklin Gothic Medium" panose="020B0603020102020204" pitchFamily="34" charset="0"/>
                <a:sym typeface="+mn-ea"/>
              </a:rPr>
              <a:t>E</a:t>
            </a:r>
            <a:r>
              <a:rPr lang="zh-CN" altLang="en-US" sz="1700" dirty="0">
                <a:solidFill>
                  <a:schemeClr val="tx1"/>
                </a:solidFill>
                <a:latin typeface="Franklin Gothic Medium" panose="020B0603020102020204" pitchFamily="34" charset="0"/>
                <a:sym typeface="+mn-ea"/>
              </a:rPr>
              <a:t>内的元素为元组</a:t>
            </a:r>
            <a:r>
              <a:rPr lang="en-US" altLang="zh-CN" sz="1700" dirty="0">
                <a:solidFill>
                  <a:schemeClr val="tx1"/>
                </a:solidFill>
                <a:latin typeface="Franklin Gothic Medium" panose="020B0603020102020204" pitchFamily="34" charset="0"/>
                <a:sym typeface="+mn-ea"/>
              </a:rPr>
              <a:t>(vx</a:t>
            </a:r>
            <a:r>
              <a:rPr lang="zh-CN" altLang="en-US" sz="1700" dirty="0">
                <a:solidFill>
                  <a:schemeClr val="tx1"/>
                </a:solidFill>
                <a:latin typeface="Franklin Gothic Medium" panose="020B0603020102020204" pitchFamily="34" charset="0"/>
                <a:sym typeface="+mn-ea"/>
              </a:rPr>
              <a:t>，</a:t>
            </a:r>
            <a:r>
              <a:rPr lang="en-US" altLang="zh-CN" sz="1700" dirty="0">
                <a:solidFill>
                  <a:schemeClr val="tx1"/>
                </a:solidFill>
                <a:latin typeface="Franklin Gothic Medium" panose="020B0603020102020204" pitchFamily="34" charset="0"/>
                <a:sym typeface="+mn-ea"/>
              </a:rPr>
              <a:t>vy</a:t>
            </a:r>
            <a:r>
              <a:rPr lang="zh-CN" altLang="en-US" sz="1700" dirty="0">
                <a:solidFill>
                  <a:schemeClr val="tx1"/>
                </a:solidFill>
                <a:latin typeface="Franklin Gothic Medium" panose="020B0603020102020204" pitchFamily="34" charset="0"/>
                <a:sym typeface="+mn-ea"/>
              </a:rPr>
              <a:t>，</a:t>
            </a:r>
            <a:r>
              <a:rPr lang="en-US" altLang="zh-CN" sz="1700" dirty="0">
                <a:solidFill>
                  <a:schemeClr val="tx1"/>
                </a:solidFill>
                <a:latin typeface="Franklin Gothic Medium" panose="020B0603020102020204" pitchFamily="34" charset="0"/>
                <a:sym typeface="+mn-ea"/>
              </a:rPr>
              <a:t>e</a:t>
            </a:r>
            <a:r>
              <a:rPr lang="zh-CN" altLang="en-US" sz="1700" dirty="0">
                <a:solidFill>
                  <a:schemeClr val="tx1"/>
                </a:solidFill>
                <a:latin typeface="Franklin Gothic Medium" panose="020B0603020102020204" pitchFamily="34" charset="0"/>
                <a:sym typeface="+mn-ea"/>
              </a:rPr>
              <a:t>，</a:t>
            </a:r>
            <a:r>
              <a:rPr lang="en-US" altLang="zh-CN" sz="1700" dirty="0">
                <a:solidFill>
                  <a:schemeClr val="tx1"/>
                </a:solidFill>
                <a:latin typeface="Franklin Gothic Medium" panose="020B0603020102020204" pitchFamily="34" charset="0"/>
                <a:sym typeface="+mn-ea"/>
              </a:rPr>
              <a:t>c)</a:t>
            </a:r>
            <a:r>
              <a:rPr lang="zh-CN" altLang="en-US" sz="1700" dirty="0">
                <a:solidFill>
                  <a:schemeClr val="tx1"/>
                </a:solidFill>
                <a:latin typeface="Franklin Gothic Medium" panose="020B0603020102020204" pitchFamily="34" charset="0"/>
                <a:sym typeface="+mn-ea"/>
              </a:rPr>
              <a:t>，其中</a:t>
            </a:r>
            <a:r>
              <a:rPr lang="en-US" altLang="zh-CN" sz="1700" dirty="0">
                <a:solidFill>
                  <a:schemeClr val="tx1"/>
                </a:solidFill>
                <a:latin typeface="Franklin Gothic Medium" panose="020B0603020102020204" pitchFamily="34" charset="0"/>
                <a:sym typeface="+mn-ea"/>
              </a:rPr>
              <a:t>vx</a:t>
            </a:r>
            <a:r>
              <a:rPr lang="zh-CN" altLang="en-US" sz="1700" dirty="0">
                <a:solidFill>
                  <a:schemeClr val="tx1"/>
                </a:solidFill>
                <a:latin typeface="Franklin Gothic Medium" panose="020B0603020102020204" pitchFamily="34" charset="0"/>
                <a:sym typeface="+mn-ea"/>
              </a:rPr>
              <a:t>表示执行前的屏幕，</a:t>
            </a:r>
            <a:r>
              <a:rPr lang="en-US" altLang="zh-CN" sz="1700" dirty="0">
                <a:solidFill>
                  <a:schemeClr val="tx1"/>
                </a:solidFill>
                <a:latin typeface="Franklin Gothic Medium" panose="020B0603020102020204" pitchFamily="34" charset="0"/>
                <a:sym typeface="+mn-ea"/>
              </a:rPr>
              <a:t>vy</a:t>
            </a:r>
            <a:r>
              <a:rPr lang="zh-CN" altLang="en-US" sz="1700" dirty="0">
                <a:solidFill>
                  <a:schemeClr val="tx1"/>
                </a:solidFill>
                <a:latin typeface="Franklin Gothic Medium" panose="020B0603020102020204" pitchFamily="34" charset="0"/>
                <a:sym typeface="+mn-ea"/>
              </a:rPr>
              <a:t>表示执行后的屏幕，</a:t>
            </a:r>
            <a:r>
              <a:rPr lang="en-US" altLang="zh-CN" sz="1700" dirty="0">
                <a:solidFill>
                  <a:schemeClr val="tx1"/>
                </a:solidFill>
                <a:latin typeface="Franklin Gothic Medium" panose="020B0603020102020204" pitchFamily="34" charset="0"/>
                <a:sym typeface="+mn-ea"/>
              </a:rPr>
              <a:t>e</a:t>
            </a:r>
            <a:r>
              <a:rPr lang="zh-CN" altLang="en-US" sz="1700" dirty="0">
                <a:solidFill>
                  <a:schemeClr val="tx1"/>
                </a:solidFill>
                <a:latin typeface="Franklin Gothic Medium" panose="020B0603020102020204" pitchFamily="34" charset="0"/>
                <a:sym typeface="+mn-ea"/>
              </a:rPr>
              <a:t>表示执行的操作，</a:t>
            </a:r>
            <a:r>
              <a:rPr lang="en-US" altLang="zh-CN" sz="1700" dirty="0">
                <a:solidFill>
                  <a:schemeClr val="tx1"/>
                </a:solidFill>
                <a:latin typeface="Franklin Gothic Medium" panose="020B0603020102020204" pitchFamily="34" charset="0"/>
                <a:sym typeface="+mn-ea"/>
              </a:rPr>
              <a:t>c</a:t>
            </a:r>
            <a:r>
              <a:rPr lang="zh-CN" altLang="en-US" sz="1700" dirty="0">
                <a:solidFill>
                  <a:schemeClr val="tx1"/>
                </a:solidFill>
                <a:latin typeface="Franklin Gothic Medium" panose="020B0603020102020204" pitchFamily="34" charset="0"/>
                <a:sym typeface="+mn-ea"/>
              </a:rPr>
              <a:t>表示</a:t>
            </a:r>
            <a:r>
              <a:rPr lang="en-US" altLang="zh-CN" sz="1700" dirty="0">
                <a:solidFill>
                  <a:schemeClr val="tx1"/>
                </a:solidFill>
                <a:latin typeface="Franklin Gothic Medium" panose="020B0603020102020204" pitchFamily="34" charset="0"/>
                <a:sym typeface="+mn-ea"/>
              </a:rPr>
              <a:t>GUI</a:t>
            </a:r>
            <a:r>
              <a:rPr lang="zh-CN" altLang="en-US" sz="1700" dirty="0">
                <a:solidFill>
                  <a:schemeClr val="tx1"/>
                </a:solidFill>
                <a:latin typeface="Franklin Gothic Medium" panose="020B0603020102020204" pitchFamily="34" charset="0"/>
                <a:sym typeface="+mn-ea"/>
              </a:rPr>
              <a:t>组件。这样的数据结构设计感觉更合理而且更直观。</a:t>
            </a:r>
            <a:endParaRPr lang="zh-CN" altLang="en-US" sz="17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1700" dirty="0">
                <a:solidFill>
                  <a:schemeClr val="tx1"/>
                </a:solidFill>
                <a:latin typeface="Franklin Gothic Medium" panose="020B0603020102020204" pitchFamily="34" charset="0"/>
                <a:sym typeface="+mn-ea"/>
              </a:rPr>
              <a:t>	</a:t>
            </a:r>
            <a:r>
              <a:rPr lang="zh-CN" altLang="en-US" sz="1700" dirty="0">
                <a:solidFill>
                  <a:schemeClr val="tx1"/>
                </a:solidFill>
                <a:latin typeface="Franklin Gothic Medium" panose="020B0603020102020204" pitchFamily="34" charset="0"/>
                <a:sym typeface="+mn-ea"/>
              </a:rPr>
              <a:t>另外，我认为</a:t>
            </a:r>
            <a:r>
              <a:rPr lang="en-US" altLang="zh-CN" sz="1700" dirty="0">
                <a:solidFill>
                  <a:schemeClr val="tx1"/>
                </a:solidFill>
                <a:latin typeface="Franklin Gothic Medium" panose="020B0603020102020204" pitchFamily="34" charset="0"/>
                <a:sym typeface="+mn-ea"/>
              </a:rPr>
              <a:t>ReCDroid</a:t>
            </a:r>
            <a:r>
              <a:rPr lang="zh-CN" altLang="en-US" sz="1700" dirty="0">
                <a:solidFill>
                  <a:schemeClr val="tx1"/>
                </a:solidFill>
                <a:latin typeface="Franklin Gothic Medium" panose="020B0603020102020204" pitchFamily="34" charset="0"/>
                <a:sym typeface="+mn-ea"/>
              </a:rPr>
              <a:t>在捕获到与故障报告描述不符的崩溃时，可以向用户反馈当前故障报告质量较低的信息，因为该报告可以和多个故障形成映射关系。（如有理解不当之处请批评指正，非常感谢）</a:t>
            </a:r>
            <a:endParaRPr lang="zh-CN" altLang="en-US" sz="17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1700" dirty="0">
                <a:solidFill>
                  <a:schemeClr val="tx1"/>
                </a:solidFill>
                <a:latin typeface="Franklin Gothic Medium" panose="020B0603020102020204" pitchFamily="34" charset="0"/>
                <a:sym typeface="+mn-ea"/>
              </a:rPr>
              <a:t>Reference</a:t>
            </a:r>
            <a:r>
              <a:rPr lang="zh-CN" altLang="en-US" sz="1700" dirty="0">
                <a:solidFill>
                  <a:schemeClr val="tx1"/>
                </a:solidFill>
                <a:latin typeface="Franklin Gothic Medium" panose="020B0603020102020204" pitchFamily="34" charset="0"/>
                <a:sym typeface="+mn-ea"/>
              </a:rPr>
              <a:t>：</a:t>
            </a:r>
            <a:endParaRPr lang="zh-CN" altLang="en-US" sz="17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1700" dirty="0">
                <a:solidFill>
                  <a:schemeClr val="tx1"/>
                </a:solidFill>
                <a:latin typeface="Franklin Gothic Medium" panose="020B0603020102020204" pitchFamily="34" charset="0"/>
                <a:sym typeface="+mn-ea"/>
              </a:rPr>
              <a:t>[1]Chaparro, O., Bernal-Cárdenas, C., Lu, J., Moran, K., Marcus, A., Di Penta, M., ... &amp; Ng, V. (2019, August). Assessing the quality of the steps to reproduce in bug reports. In Proceedings of the 2019 27th ACM Joint Meeting on European Software Engineering Conference and Symposium on the Foundations of Software Engineering (pp. 86-96).</a:t>
            </a:r>
            <a:endParaRPr lang="en-US" altLang="zh-CN" sz="17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3——</a:t>
            </a:r>
            <a:r>
              <a:rPr lang="zh-CN" altLang="en-US" dirty="0">
                <a:solidFill>
                  <a:srgbClr val="760068"/>
                </a:solidFill>
                <a:latin typeface="Franklin Gothic Medium" panose="020B0603020102020204" pitchFamily="34" charset="0"/>
                <a:cs typeface="Calibri" panose="020F0502020204030204" charset="0"/>
              </a:rPr>
              <a:t>动态匹配（算法解析）</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28478"/>
            <a:ext cx="10547636" cy="5423535"/>
          </a:xfrm>
          <a:prstGeom prst="rect">
            <a:avLst/>
          </a:prstGeom>
          <a:noFill/>
        </p:spPr>
        <p:txBody>
          <a:bodyPr wrap="square" rtlCol="0">
            <a:spAutoFit/>
          </a:bodyPr>
          <a:lstStyle/>
          <a:p>
            <a:pPr lvl="1" indent="0" fontAlgn="auto">
              <a:lnSpc>
                <a:spcPct val="100000"/>
              </a:lnSpc>
              <a:buFont typeface="+mj-lt"/>
              <a:buNone/>
            </a:pPr>
            <a:r>
              <a:rPr lang="en-US" altLang="zh-CN" sz="2100" dirty="0">
                <a:solidFill>
                  <a:srgbClr val="6A005F"/>
                </a:solidFill>
                <a:latin typeface="Franklin Gothic Medium" panose="020B0603020102020204" pitchFamily="34" charset="0"/>
              </a:rPr>
              <a:t>1. </a:t>
            </a:r>
            <a:r>
              <a:rPr lang="zh-CN" altLang="en-US" sz="2100" dirty="0">
                <a:solidFill>
                  <a:srgbClr val="6A005F"/>
                </a:solidFill>
                <a:latin typeface="Franklin Gothic Medium" panose="020B0603020102020204" pitchFamily="34" charset="0"/>
              </a:rPr>
              <a:t>使用工具：</a:t>
            </a:r>
            <a:r>
              <a:rPr lang="en-US" altLang="zh-CN" sz="2100" dirty="0">
                <a:solidFill>
                  <a:schemeClr val="tx1"/>
                </a:solidFill>
                <a:latin typeface="Franklin Gothic Medium" panose="020B0603020102020204" pitchFamily="34" charset="0"/>
              </a:rPr>
              <a:t>word2vec</a:t>
            </a:r>
            <a:r>
              <a:rPr lang="zh-CN" altLang="en-US" sz="2100" dirty="0">
                <a:solidFill>
                  <a:schemeClr val="tx1"/>
                </a:solidFill>
                <a:latin typeface="Franklin Gothic Medium" panose="020B0603020102020204" pitchFamily="34" charset="0"/>
              </a:rPr>
              <a:t>词嵌入技术</a:t>
            </a:r>
            <a:r>
              <a:rPr lang="zh-CN" altLang="en-US" sz="2100" dirty="0">
                <a:solidFill>
                  <a:schemeClr val="tx1"/>
                </a:solidFill>
                <a:latin typeface="Franklin Gothic Medium" panose="020B0603020102020204" pitchFamily="34" charset="0"/>
                <a:sym typeface="+mn-ea"/>
              </a:rPr>
              <a:t>。该技术可以直接给出两个单词的语义相似度，取值范围为</a:t>
            </a:r>
            <a:r>
              <a:rPr lang="en-US" altLang="zh-CN" sz="2100" dirty="0">
                <a:solidFill>
                  <a:schemeClr val="tx1"/>
                </a:solidFill>
                <a:latin typeface="Franklin Gothic Medium" panose="020B0603020102020204" pitchFamily="34" charset="0"/>
                <a:sym typeface="+mn-ea"/>
              </a:rPr>
              <a:t>[0,1]</a:t>
            </a:r>
            <a:r>
              <a:rPr lang="zh-CN" altLang="en-US" sz="2100" dirty="0">
                <a:solidFill>
                  <a:schemeClr val="tx1"/>
                </a:solidFill>
                <a:latin typeface="Franklin Gothic Medium" panose="020B0603020102020204" pitchFamily="34" charset="0"/>
                <a:sym typeface="+mn-ea"/>
              </a:rPr>
              <a:t>。实验中把</a:t>
            </a:r>
            <a:r>
              <a:rPr lang="en-US" altLang="zh-CN" sz="2100" dirty="0">
                <a:solidFill>
                  <a:schemeClr val="tx1"/>
                </a:solidFill>
                <a:latin typeface="Franklin Gothic Medium" panose="020B0603020102020204" pitchFamily="34" charset="0"/>
                <a:sym typeface="+mn-ea"/>
              </a:rPr>
              <a:t>0.8</a:t>
            </a:r>
            <a:r>
              <a:rPr lang="zh-CN" altLang="en-US" sz="2100" dirty="0">
                <a:solidFill>
                  <a:schemeClr val="tx1"/>
                </a:solidFill>
                <a:latin typeface="Franklin Gothic Medium" panose="020B0603020102020204" pitchFamily="34" charset="0"/>
                <a:sym typeface="+mn-ea"/>
              </a:rPr>
              <a:t>作为阈值。</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2. </a:t>
            </a:r>
            <a:r>
              <a:rPr lang="zh-CN" altLang="en-US" sz="2100" dirty="0">
                <a:solidFill>
                  <a:srgbClr val="6A005F"/>
                </a:solidFill>
                <a:latin typeface="Franklin Gothic Medium" panose="020B0603020102020204" pitchFamily="34" charset="0"/>
                <a:sym typeface="+mn-ea"/>
              </a:rPr>
              <a:t>具体实现：</a:t>
            </a:r>
            <a:endParaRPr lang="zh-CN" altLang="en-US" sz="21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2-1. </a:t>
            </a:r>
            <a:r>
              <a:rPr lang="zh-CN" altLang="en-US" sz="2100" dirty="0">
                <a:solidFill>
                  <a:schemeClr val="tx1"/>
                </a:solidFill>
                <a:latin typeface="Franklin Gothic Medium" panose="020B0603020102020204" pitchFamily="34" charset="0"/>
                <a:sym typeface="+mn-ea"/>
              </a:rPr>
              <a:t>首先，</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会把运行过程（动态探索动态有序事件树）中遇到的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组件名称（记为</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）与每个提取出来的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事件描述元组（记为</a:t>
            </a:r>
            <a:r>
              <a:rPr lang="zh-CN" altLang="en-US" sz="2100" b="1" dirty="0">
                <a:solidFill>
                  <a:srgbClr val="7030A0"/>
                </a:solidFill>
                <a:latin typeface="Franklin Gothic Medium" panose="020B0603020102020204" pitchFamily="34" charset="0"/>
                <a:sym typeface="+mn-ea"/>
              </a:rPr>
              <a:t>元组</a:t>
            </a:r>
            <a:r>
              <a:rPr lang="en-US" altLang="zh-CN" sz="2100" b="1" dirty="0">
                <a:solidFill>
                  <a:srgbClr val="7030A0"/>
                </a:solidFill>
                <a:latin typeface="Franklin Gothic Medium" panose="020B0603020102020204" pitchFamily="34" charset="0"/>
                <a:sym typeface="+mn-ea"/>
              </a:rPr>
              <a:t>g</a:t>
            </a:r>
            <a:r>
              <a:rPr lang="zh-CN" altLang="en-US" sz="2100" dirty="0">
                <a:solidFill>
                  <a:schemeClr val="tx1"/>
                </a:solidFill>
                <a:latin typeface="Franklin Gothic Medium" panose="020B0603020102020204" pitchFamily="34" charset="0"/>
                <a:sym typeface="+mn-ea"/>
              </a:rPr>
              <a:t>）中的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组件进行匹配。如果</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为可编辑组件，那么将</a:t>
            </a:r>
            <a:r>
              <a:rPr lang="zh-CN" altLang="en-US" sz="2100" b="1" dirty="0">
                <a:solidFill>
                  <a:srgbClr val="7030A0"/>
                </a:solidFill>
                <a:latin typeface="Franklin Gothic Medium" panose="020B0603020102020204" pitchFamily="34" charset="0"/>
                <a:sym typeface="+mn-ea"/>
              </a:rPr>
              <a:t>元组</a:t>
            </a:r>
            <a:r>
              <a:rPr lang="en-US" altLang="zh-CN" sz="2100" b="1" dirty="0">
                <a:solidFill>
                  <a:srgbClr val="7030A0"/>
                </a:solidFill>
                <a:latin typeface="Franklin Gothic Medium" panose="020B0603020102020204" pitchFamily="34" charset="0"/>
                <a:sym typeface="+mn-ea"/>
              </a:rPr>
              <a:t>g</a:t>
            </a:r>
            <a:r>
              <a:rPr lang="zh-CN" altLang="en-US" sz="2100" dirty="0">
                <a:solidFill>
                  <a:schemeClr val="tx1"/>
                </a:solidFill>
                <a:latin typeface="Franklin Gothic Medium" panose="020B0603020102020204" pitchFamily="34" charset="0"/>
                <a:sym typeface="+mn-ea"/>
              </a:rPr>
              <a:t>中的</a:t>
            </a:r>
            <a:r>
              <a:rPr lang="zh-CN" sz="2100" b="1" dirty="0">
                <a:solidFill>
                  <a:srgbClr val="7030A0"/>
                </a:solidFill>
                <a:latin typeface="Franklin Gothic Medium" panose="020B0603020102020204" pitchFamily="34" charset="0"/>
                <a:sym typeface="+mn-ea"/>
              </a:rPr>
              <a:t>输入数据</a:t>
            </a:r>
            <a:r>
              <a:rPr lang="en-US" altLang="zh-CN" sz="2100" b="1" dirty="0">
                <a:solidFill>
                  <a:srgbClr val="7030A0"/>
                </a:solidFill>
                <a:latin typeface="Franklin Gothic Medium" panose="020B0603020102020204" pitchFamily="34" charset="0"/>
                <a:sym typeface="+mn-ea"/>
              </a:rPr>
              <a:t>e</a:t>
            </a:r>
            <a:r>
              <a:rPr lang="zh-CN" altLang="en-US" sz="2100" dirty="0">
                <a:solidFill>
                  <a:schemeClr val="tx1"/>
                </a:solidFill>
                <a:latin typeface="Franklin Gothic Medium" panose="020B0603020102020204" pitchFamily="34" charset="0"/>
                <a:sym typeface="+mn-ea"/>
              </a:rPr>
              <a:t>（即</a:t>
            </a:r>
            <a:r>
              <a:rPr lang="en-US" altLang="zh-CN" sz="2100" dirty="0">
                <a:solidFill>
                  <a:schemeClr val="tx1"/>
                </a:solidFill>
                <a:latin typeface="Franklin Gothic Medium" panose="020B0603020102020204" pitchFamily="34" charset="0"/>
                <a:sym typeface="+mn-ea"/>
              </a:rPr>
              <a:t>input</a:t>
            </a:r>
            <a:r>
              <a:rPr lang="zh-CN" altLang="en-US" sz="2100" dirty="0">
                <a:solidFill>
                  <a:schemeClr val="tx1"/>
                </a:solidFill>
                <a:latin typeface="Franklin Gothic Medium" panose="020B0603020102020204" pitchFamily="34" charset="0"/>
                <a:sym typeface="+mn-ea"/>
              </a:rPr>
              <a:t>单元）填充到</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中。</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rgbClr val="6A005F"/>
                </a:solidFill>
                <a:latin typeface="Franklin Gothic Medium" panose="020B0603020102020204" pitchFamily="34" charset="0"/>
                <a:sym typeface="+mn-ea"/>
              </a:rPr>
              <a:t>2-2. </a:t>
            </a:r>
            <a:r>
              <a:rPr lang="zh-CN" altLang="en-US" sz="2100" dirty="0">
                <a:solidFill>
                  <a:schemeClr val="tx1"/>
                </a:solidFill>
                <a:latin typeface="Franklin Gothic Medium" panose="020B0603020102020204" pitchFamily="34" charset="0"/>
                <a:sym typeface="+mn-ea"/>
              </a:rPr>
              <a:t>如果在提取到的</a:t>
            </a:r>
            <a:r>
              <a:rPr lang="en-US" altLang="zh-CN" sz="2100" dirty="0">
                <a:solidFill>
                  <a:schemeClr val="tx1"/>
                </a:solidFill>
                <a:latin typeface="Franklin Gothic Medium" panose="020B0603020102020204" pitchFamily="34" charset="0"/>
                <a:sym typeface="+mn-ea"/>
              </a:rPr>
              <a:t>GUI</a:t>
            </a:r>
            <a:r>
              <a:rPr lang="zh-CN" altLang="en-US" sz="2100" dirty="0">
                <a:solidFill>
                  <a:schemeClr val="tx1"/>
                </a:solidFill>
                <a:latin typeface="Franklin Gothic Medium" panose="020B0603020102020204" pitchFamily="34" charset="0"/>
                <a:sym typeface="+mn-ea"/>
              </a:rPr>
              <a:t>事件描述元组集</a:t>
            </a:r>
            <a:r>
              <a:rPr lang="en-US" altLang="zh-CN" sz="2100" dirty="0">
                <a:solidFill>
                  <a:schemeClr val="tx1"/>
                </a:solidFill>
                <a:latin typeface="Franklin Gothic Medium" panose="020B0603020102020204" pitchFamily="34" charset="0"/>
                <a:sym typeface="+mn-ea"/>
              </a:rPr>
              <a:t>Eg</a:t>
            </a:r>
            <a:r>
              <a:rPr lang="zh-CN" altLang="en-US" sz="2100" dirty="0">
                <a:solidFill>
                  <a:schemeClr val="tx1"/>
                </a:solidFill>
                <a:latin typeface="Franklin Gothic Medium" panose="020B0603020102020204" pitchFamily="34" charset="0"/>
                <a:sym typeface="+mn-ea"/>
              </a:rPr>
              <a:t>中找不到与</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匹配的条目，那么</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会在没被语法模式模型（</a:t>
            </a:r>
            <a:r>
              <a:rPr lang="en-US" altLang="zh-CN" sz="2100" dirty="0">
                <a:solidFill>
                  <a:schemeClr val="tx1"/>
                </a:solidFill>
                <a:latin typeface="Franklin Gothic Medium" panose="020B0603020102020204" pitchFamily="34" charset="0"/>
                <a:sym typeface="+mn-ea"/>
              </a:rPr>
              <a:t>Grammar Pattern</a:t>
            </a:r>
            <a:r>
              <a:rPr lang="zh-CN" altLang="en-US" sz="2100" dirty="0">
                <a:solidFill>
                  <a:schemeClr val="tx1"/>
                </a:solidFill>
                <a:latin typeface="Franklin Gothic Medium" panose="020B0603020102020204" pitchFamily="34" charset="0"/>
                <a:sym typeface="+mn-ea"/>
              </a:rPr>
              <a:t>）解析到的非结构化句子</a:t>
            </a:r>
            <a:r>
              <a:rPr lang="en-US" altLang="zh-CN" sz="2100" dirty="0">
                <a:solidFill>
                  <a:schemeClr val="tx1"/>
                </a:solidFill>
                <a:latin typeface="Franklin Gothic Medium" panose="020B0603020102020204" pitchFamily="34" charset="0"/>
                <a:sym typeface="+mn-ea"/>
              </a:rPr>
              <a:t>(</a:t>
            </a:r>
            <a:r>
              <a:rPr lang="en-US" altLang="zh-CN" sz="2100" b="1" dirty="0">
                <a:solidFill>
                  <a:srgbClr val="7030A0"/>
                </a:solidFill>
                <a:latin typeface="Franklin Gothic Medium" panose="020B0603020102020204" pitchFamily="34" charset="0"/>
                <a:sym typeface="+mn-ea"/>
              </a:rPr>
              <a:t>S-Eg.S</a:t>
            </a:r>
            <a:r>
              <a:rPr lang="en-US" altLang="zh-CN" sz="2100" dirty="0">
                <a:solidFill>
                  <a:schemeClr val="tx1"/>
                </a:solidFill>
                <a:latin typeface="Franklin Gothic Medium" panose="020B0603020102020204" pitchFamily="34" charset="0"/>
                <a:sym typeface="+mn-ea"/>
              </a:rPr>
              <a:t>)</a:t>
            </a:r>
            <a:r>
              <a:rPr lang="zh-CN" altLang="en-US" sz="2100" dirty="0">
                <a:solidFill>
                  <a:schemeClr val="tx1"/>
                </a:solidFill>
                <a:latin typeface="Franklin Gothic Medium" panose="020B0603020102020204" pitchFamily="34" charset="0"/>
                <a:sym typeface="+mn-ea"/>
              </a:rPr>
              <a:t>中搜索。</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会分别为报告中未解析的句子集</a:t>
            </a:r>
            <a:r>
              <a:rPr lang="en-US" altLang="zh-CN" sz="2100" b="1" dirty="0">
                <a:solidFill>
                  <a:srgbClr val="7030A0"/>
                </a:solidFill>
                <a:latin typeface="Franklin Gothic Medium" panose="020B0603020102020204" pitchFamily="34" charset="0"/>
                <a:sym typeface="+mn-ea"/>
              </a:rPr>
              <a:t>S-EG.S</a:t>
            </a:r>
            <a:r>
              <a:rPr lang="zh-CN" altLang="en-US" sz="2100" dirty="0">
                <a:solidFill>
                  <a:schemeClr val="tx1"/>
                </a:solidFill>
                <a:latin typeface="Franklin Gothic Medium" panose="020B0603020102020204" pitchFamily="34" charset="0"/>
                <a:sym typeface="+mn-ea"/>
              </a:rPr>
              <a:t>和</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solidFill>
                  <a:schemeClr val="tx1"/>
                </a:solidFill>
                <a:latin typeface="Franklin Gothic Medium" panose="020B0603020102020204" pitchFamily="34" charset="0"/>
                <a:sym typeface="+mn-ea"/>
              </a:rPr>
              <a:t>分别生成</a:t>
            </a:r>
            <a:r>
              <a:rPr lang="en-US" altLang="zh-CN" sz="2100" b="1" dirty="0">
                <a:solidFill>
                  <a:schemeClr val="tx1"/>
                </a:solidFill>
                <a:latin typeface="Franklin Gothic Medium" panose="020B0603020102020204" pitchFamily="34" charset="0"/>
                <a:sym typeface="+mn-ea"/>
              </a:rPr>
              <a:t>n-gram*</a:t>
            </a:r>
            <a:r>
              <a:rPr lang="zh-CN" altLang="en-US" sz="2100" b="1" dirty="0">
                <a:solidFill>
                  <a:schemeClr val="tx1"/>
                </a:solidFill>
                <a:latin typeface="Franklin Gothic Medium" panose="020B0603020102020204" pitchFamily="34" charset="0"/>
                <a:sym typeface="+mn-ea"/>
              </a:rPr>
              <a:t>集</a:t>
            </a:r>
            <a:r>
              <a:rPr lang="en-US" altLang="zh-CN" sz="2100" b="1" dirty="0">
                <a:solidFill>
                  <a:srgbClr val="7030A0"/>
                </a:solidFill>
                <a:latin typeface="Franklin Gothic Medium" panose="020B0603020102020204" pitchFamily="34" charset="0"/>
                <a:sym typeface="+mn-ea"/>
              </a:rPr>
              <a:t>Wb</a:t>
            </a:r>
            <a:r>
              <a:rPr lang="zh-CN" altLang="en-US" sz="2100" dirty="0">
                <a:solidFill>
                  <a:schemeClr val="tx1"/>
                </a:solidFill>
                <a:latin typeface="Franklin Gothic Medium" panose="020B0603020102020204" pitchFamily="34" charset="0"/>
                <a:sym typeface="+mn-ea"/>
              </a:rPr>
              <a:t>和</a:t>
            </a:r>
            <a:r>
              <a:rPr lang="en-US" altLang="zh-CN" sz="2100" b="1" dirty="0">
                <a:solidFill>
                  <a:srgbClr val="7030A0"/>
                </a:solidFill>
                <a:latin typeface="Franklin Gothic Medium" panose="020B0603020102020204" pitchFamily="34" charset="0"/>
                <a:sym typeface="+mn-ea"/>
              </a:rPr>
              <a:t>Wu</a:t>
            </a:r>
            <a:r>
              <a:rPr lang="zh-CN" altLang="en-US" sz="2100" dirty="0">
                <a:solidFill>
                  <a:schemeClr val="tx1"/>
                </a:solidFill>
                <a:latin typeface="Franklin Gothic Medium" panose="020B0603020102020204" pitchFamily="34" charset="0"/>
                <a:sym typeface="+mn-ea"/>
              </a:rPr>
              <a:t>，通过比较这两个子串集就可以得出文本相似度。</a:t>
            </a:r>
            <a:r>
              <a:rPr lang="en-US" altLang="zh-CN" sz="2100" dirty="0">
                <a:solidFill>
                  <a:schemeClr val="tx1"/>
                </a:solidFill>
                <a:latin typeface="Franklin Gothic Medium" panose="020B0603020102020204" pitchFamily="34" charset="0"/>
                <a:sym typeface="+mn-ea"/>
              </a:rPr>
              <a:t>ReCDroid</a:t>
            </a:r>
            <a:r>
              <a:rPr lang="zh-CN" altLang="en-US" sz="2100" dirty="0">
                <a:solidFill>
                  <a:schemeClr val="tx1"/>
                </a:solidFill>
                <a:latin typeface="Franklin Gothic Medium" panose="020B0603020102020204" pitchFamily="34" charset="0"/>
                <a:sym typeface="+mn-ea"/>
              </a:rPr>
              <a:t>选用的是一元模型（</a:t>
            </a:r>
            <a:r>
              <a:rPr lang="en-US" altLang="zh-CN" sz="2100" dirty="0">
                <a:solidFill>
                  <a:schemeClr val="tx1"/>
                </a:solidFill>
                <a:latin typeface="Franklin Gothic Medium" panose="020B0603020102020204" pitchFamily="34" charset="0"/>
                <a:sym typeface="+mn-ea"/>
              </a:rPr>
              <a:t>unigram</a:t>
            </a:r>
            <a:r>
              <a:rPr lang="zh-CN" altLang="en-US" sz="2100" dirty="0">
                <a:solidFill>
                  <a:schemeClr val="tx1"/>
                </a:solidFill>
                <a:latin typeface="Franklin Gothic Medium" panose="020B0603020102020204" pitchFamily="34" charset="0"/>
                <a:sym typeface="+mn-ea"/>
              </a:rPr>
              <a:t>）和二元模型（</a:t>
            </a:r>
            <a:r>
              <a:rPr lang="en-US" altLang="zh-CN" sz="2100" dirty="0">
                <a:solidFill>
                  <a:schemeClr val="tx1"/>
                </a:solidFill>
                <a:latin typeface="Franklin Gothic Medium" panose="020B0603020102020204" pitchFamily="34" charset="0"/>
                <a:sym typeface="+mn-ea"/>
              </a:rPr>
              <a:t>biagram</a:t>
            </a:r>
            <a:r>
              <a:rPr lang="zh-CN" altLang="en-US" sz="2100" dirty="0">
                <a:solidFill>
                  <a:schemeClr val="tx1"/>
                </a:solidFill>
                <a:latin typeface="Franklin Gothic Medium" panose="020B0603020102020204" pitchFamily="34" charset="0"/>
                <a:sym typeface="+mn-ea"/>
              </a:rPr>
              <a:t>）。</a:t>
            </a:r>
            <a:endParaRPr lang="zh-CN" altLang="en-US" sz="2100"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2100" dirty="0">
                <a:solidFill>
                  <a:schemeClr val="tx1"/>
                </a:solidFill>
                <a:latin typeface="Franklin Gothic Medium" panose="020B0603020102020204" pitchFamily="34" charset="0"/>
                <a:sym typeface="+mn-ea"/>
              </a:rPr>
              <a:t>	</a:t>
            </a:r>
            <a:r>
              <a:rPr lang="zh-CN" altLang="en-US" sz="2100" dirty="0">
                <a:latin typeface="Franklin Gothic Medium" panose="020B0603020102020204" pitchFamily="34" charset="0"/>
                <a:sym typeface="+mn-ea"/>
              </a:rPr>
              <a:t>如果</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latin typeface="Franklin Gothic Medium" panose="020B0603020102020204" pitchFamily="34" charset="0"/>
                <a:sym typeface="+mn-ea"/>
              </a:rPr>
              <a:t>为可编辑组件，那么它的填充值会于以下的值（记为</a:t>
            </a:r>
            <a:r>
              <a:rPr lang="en-US" altLang="zh-CN" sz="2100" b="1" dirty="0">
                <a:solidFill>
                  <a:srgbClr val="7030A0"/>
                </a:solidFill>
                <a:latin typeface="Franklin Gothic Medium" panose="020B0603020102020204" pitchFamily="34" charset="0"/>
                <a:sym typeface="+mn-ea"/>
              </a:rPr>
              <a:t>D</a:t>
            </a:r>
            <a:r>
              <a:rPr lang="zh-CN" altLang="en-US" sz="2100" dirty="0">
                <a:latin typeface="Franklin Gothic Medium" panose="020B0603020102020204" pitchFamily="34" charset="0"/>
                <a:sym typeface="+mn-ea"/>
              </a:rPr>
              <a:t>）相关：（</a:t>
            </a:r>
            <a:r>
              <a:rPr lang="en-US" altLang="zh-CN" sz="2100" dirty="0">
                <a:latin typeface="Franklin Gothic Medium" panose="020B0603020102020204" pitchFamily="34" charset="0"/>
                <a:sym typeface="+mn-ea"/>
              </a:rPr>
              <a:t>1</a:t>
            </a:r>
            <a:r>
              <a:rPr lang="zh-CN" altLang="en-US" sz="2100" dirty="0">
                <a:latin typeface="Franklin Gothic Medium" panose="020B0603020102020204" pitchFamily="34" charset="0"/>
                <a:sym typeface="+mn-ea"/>
              </a:rPr>
              <a:t>）由语法模式提取的其他可编辑组件的输入值，这些可编辑组件与</a:t>
            </a:r>
            <a:r>
              <a:rPr lang="zh-CN" altLang="en-US" sz="2100" b="1" dirty="0">
                <a:solidFill>
                  <a:srgbClr val="7030A0"/>
                </a:solidFill>
                <a:latin typeface="Franklin Gothic Medium" panose="020B0603020102020204" pitchFamily="34" charset="0"/>
                <a:sym typeface="+mn-ea"/>
              </a:rPr>
              <a:t>组件</a:t>
            </a:r>
            <a:r>
              <a:rPr lang="en-US" altLang="zh-CN" sz="2100" b="1" dirty="0">
                <a:solidFill>
                  <a:srgbClr val="7030A0"/>
                </a:solidFill>
                <a:latin typeface="Franklin Gothic Medium" panose="020B0603020102020204" pitchFamily="34" charset="0"/>
                <a:sym typeface="+mn-ea"/>
              </a:rPr>
              <a:t>u</a:t>
            </a:r>
            <a:r>
              <a:rPr lang="zh-CN" altLang="en-US" sz="2100" dirty="0">
                <a:latin typeface="Franklin Gothic Medium" panose="020B0603020102020204" pitchFamily="34" charset="0"/>
                <a:sym typeface="+mn-ea"/>
              </a:rPr>
              <a:t>期望的数据类型相同（</a:t>
            </a:r>
            <a:r>
              <a:rPr lang="en-US" altLang="zh-CN" sz="2100" dirty="0">
                <a:latin typeface="Franklin Gothic Medium" panose="020B0603020102020204" pitchFamily="34" charset="0"/>
                <a:sym typeface="+mn-ea"/>
              </a:rPr>
              <a:t>2</a:t>
            </a:r>
            <a:r>
              <a:rPr lang="zh-CN" altLang="en-US" sz="2100" dirty="0">
                <a:latin typeface="Franklin Gothic Medium" panose="020B0603020102020204" pitchFamily="34" charset="0"/>
                <a:sym typeface="+mn-ea"/>
              </a:rPr>
              <a:t>）错误报告中出现的特殊符号，如“撇号”、“逗号”、“引号”等。</a:t>
            </a:r>
            <a:endParaRPr lang="zh-CN" altLang="en-US" sz="2100" dirty="0">
              <a:latin typeface="Franklin Gothic Medium" panose="020B0603020102020204" pitchFamily="34" charset="0"/>
              <a:sym typeface="+mn-ea"/>
            </a:endParaRPr>
          </a:p>
          <a:p>
            <a:pPr lvl="1" indent="0" fontAlgn="auto">
              <a:lnSpc>
                <a:spcPct val="150000"/>
              </a:lnSpc>
              <a:buFont typeface="+mj-lt"/>
              <a:buNone/>
            </a:pPr>
            <a:endParaRPr lang="zh-CN" altLang="en-US" sz="21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背景</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541516"/>
            <a:ext cx="10159372" cy="4399915"/>
          </a:xfrm>
          <a:prstGeom prst="rect">
            <a:avLst/>
          </a:prstGeom>
          <a:noFill/>
        </p:spPr>
        <p:txBody>
          <a:bodyPr wrap="square" rtlCol="0">
            <a:spAutoFit/>
          </a:bodyPr>
          <a:lstStyle/>
          <a:p>
            <a:pPr marL="971550" lvl="1" indent="-514350" algn="just" fontAlgn="auto">
              <a:lnSpc>
                <a:spcPct val="150000"/>
              </a:lnSpc>
              <a:buFont typeface="+mj-lt"/>
              <a:buAutoNum type="romanUcPeriod"/>
            </a:pPr>
            <a:r>
              <a:rPr lang="zh-CN" altLang="en-US" sz="2800" dirty="0">
                <a:solidFill>
                  <a:schemeClr val="tx1"/>
                </a:solidFill>
                <a:latin typeface="Franklin Gothic Medium" panose="020B0603020102020204" pitchFamily="34" charset="0"/>
              </a:rPr>
              <a:t>移动应用开发人员对</a:t>
            </a:r>
            <a:r>
              <a:rPr lang="en-US" altLang="zh-CN" sz="2800" dirty="0">
                <a:solidFill>
                  <a:schemeClr val="tx1"/>
                </a:solidFill>
                <a:latin typeface="Franklin Gothic Medium" panose="020B0603020102020204" pitchFamily="34" charset="0"/>
              </a:rPr>
              <a:t>bug</a:t>
            </a:r>
            <a:r>
              <a:rPr lang="zh-CN" altLang="en-US" sz="2800" dirty="0">
                <a:solidFill>
                  <a:schemeClr val="tx1"/>
                </a:solidFill>
                <a:latin typeface="Franklin Gothic Medium" panose="020B0603020102020204" pitchFamily="34" charset="0"/>
              </a:rPr>
              <a:t>报告</a:t>
            </a:r>
            <a:r>
              <a:rPr lang="zh-CN" altLang="en-US" sz="2800" dirty="0">
                <a:solidFill>
                  <a:srgbClr val="7030A0"/>
                </a:solidFill>
                <a:latin typeface="Franklin Gothic Medium" panose="020B0603020102020204" pitchFamily="34" charset="0"/>
              </a:rPr>
              <a:t>故障重现</a:t>
            </a:r>
            <a:r>
              <a:rPr lang="zh-CN" altLang="en-US" sz="2800" dirty="0">
                <a:solidFill>
                  <a:schemeClr val="tx1"/>
                </a:solidFill>
                <a:latin typeface="Franklin Gothic Medium" panose="020B0603020102020204" pitchFamily="34" charset="0"/>
              </a:rPr>
              <a:t>的强依赖性。</a:t>
            </a:r>
            <a:endParaRPr lang="zh-CN" altLang="en-US" sz="2800" dirty="0">
              <a:solidFill>
                <a:schemeClr val="tx1"/>
              </a:solidFill>
              <a:latin typeface="Franklin Gothic Medium" panose="020B0603020102020204" pitchFamily="34" charset="0"/>
            </a:endParaRPr>
          </a:p>
          <a:p>
            <a:pPr marL="971550" lvl="1" indent="-514350" algn="just" fontAlgn="auto">
              <a:lnSpc>
                <a:spcPct val="150000"/>
              </a:lnSpc>
              <a:buFont typeface="+mj-lt"/>
              <a:buAutoNum type="romanUcPeriod"/>
            </a:pPr>
            <a:r>
              <a:rPr lang="zh-CN" altLang="en-US" sz="2800" dirty="0">
                <a:solidFill>
                  <a:schemeClr val="tx1"/>
                </a:solidFill>
                <a:latin typeface="Franklin Gothic Medium" panose="020B0603020102020204" pitchFamily="34" charset="0"/>
              </a:rPr>
              <a:t>为什么移动应用的测试和维护那么重要？大部分用户在</a:t>
            </a:r>
            <a:r>
              <a:rPr lang="zh-CN" altLang="en-US" sz="2800" dirty="0">
                <a:solidFill>
                  <a:srgbClr val="7030A0"/>
                </a:solidFill>
                <a:latin typeface="Franklin Gothic Medium" panose="020B0603020102020204" pitchFamily="34" charset="0"/>
                <a:sym typeface="+mn-ea"/>
              </a:rPr>
              <a:t>反复遇到</a:t>
            </a:r>
            <a:r>
              <a:rPr lang="zh-CN" altLang="en-US" sz="2800" dirty="0">
                <a:solidFill>
                  <a:schemeClr val="tx1"/>
                </a:solidFill>
                <a:latin typeface="Franklin Gothic Medium" panose="020B0603020102020204" pitchFamily="34" charset="0"/>
              </a:rPr>
              <a:t>到功能问题的情况下，会主动放弃该应用程序。</a:t>
            </a:r>
            <a:endParaRPr lang="zh-CN" altLang="en-US" sz="2800" dirty="0">
              <a:solidFill>
                <a:schemeClr val="tx1"/>
              </a:solidFill>
              <a:latin typeface="Franklin Gothic Medium" panose="020B0603020102020204" pitchFamily="34" charset="0"/>
            </a:endParaRPr>
          </a:p>
          <a:p>
            <a:pPr marL="971550" lvl="1" indent="-514350" algn="just" fontAlgn="auto">
              <a:lnSpc>
                <a:spcPct val="150000"/>
              </a:lnSpc>
              <a:buFont typeface="+mj-lt"/>
              <a:buAutoNum type="romanUcPeriod"/>
            </a:pPr>
            <a:r>
              <a:rPr lang="zh-CN" altLang="en-US" sz="2800" dirty="0">
                <a:solidFill>
                  <a:schemeClr val="tx1"/>
                </a:solidFill>
                <a:latin typeface="Franklin Gothic Medium" panose="020B0603020102020204" pitchFamily="34" charset="0"/>
              </a:rPr>
              <a:t>大多数现有（至该论文发表时）技术都专注于提高缺陷报告的质量，没有注重研究根据</a:t>
            </a:r>
            <a:r>
              <a:rPr lang="en-US" altLang="zh-CN" sz="2800" dirty="0">
                <a:solidFill>
                  <a:schemeClr val="tx1"/>
                </a:solidFill>
                <a:latin typeface="Franklin Gothic Medium" panose="020B0603020102020204" pitchFamily="34" charset="0"/>
              </a:rPr>
              <a:t>bug</a:t>
            </a:r>
            <a:r>
              <a:rPr lang="zh-CN" altLang="en-US" sz="2800" dirty="0">
                <a:solidFill>
                  <a:schemeClr val="tx1"/>
                </a:solidFill>
                <a:latin typeface="Franklin Gothic Medium" panose="020B0603020102020204" pitchFamily="34" charset="0"/>
              </a:rPr>
              <a:t>报告的描述自动化生成测试输入故障重现的技术。</a:t>
            </a:r>
            <a:endParaRPr lang="zh-CN" altLang="en-US" sz="2800" dirty="0">
              <a:solidFill>
                <a:schemeClr val="tx1"/>
              </a:solidFill>
              <a:latin typeface="Franklin Gothic Medium" panose="020B0603020102020204" pitchFamily="34" charset="0"/>
            </a:endParaRPr>
          </a:p>
          <a:p>
            <a:pPr lvl="1" indent="0" algn="just">
              <a:buFont typeface="+mj-lt"/>
              <a:buNone/>
            </a:pPr>
            <a:endParaRPr lang="zh-CN" altLang="en-US" sz="2800" dirty="0">
              <a:solidFill>
                <a:schemeClr val="tx1"/>
              </a:solidFill>
              <a:latin typeface="Franklin Gothic Medium" panose="020B0603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3——</a:t>
            </a:r>
            <a:r>
              <a:rPr lang="zh-CN" altLang="en-US" dirty="0">
                <a:solidFill>
                  <a:srgbClr val="760068"/>
                </a:solidFill>
                <a:latin typeface="Franklin Gothic Medium" panose="020B0603020102020204" pitchFamily="34" charset="0"/>
                <a:cs typeface="Calibri" panose="020F0502020204030204" charset="0"/>
              </a:rPr>
              <a:t>动态匹配（伪代码）</a:t>
            </a:r>
            <a:endParaRPr lang="zh-CN" altLang="en-US" dirty="0">
              <a:solidFill>
                <a:srgbClr val="760068"/>
              </a:solidFill>
              <a:latin typeface="Franklin Gothic Medium" panose="020B0603020102020204" pitchFamily="34" charset="0"/>
              <a:cs typeface="Calibri" panose="020F0502020204030204" charset="0"/>
            </a:endParaRPr>
          </a:p>
        </p:txBody>
      </p:sp>
      <p:pic>
        <p:nvPicPr>
          <p:cNvPr id="2" name="图片 1"/>
          <p:cNvPicPr>
            <a:picLocks noChangeAspect="1"/>
          </p:cNvPicPr>
          <p:nvPr/>
        </p:nvPicPr>
        <p:blipFill>
          <a:blip r:embed="rId1"/>
          <a:srcRect l="9214" t="19214" r="47576" b="31009"/>
          <a:stretch>
            <a:fillRect/>
          </a:stretch>
        </p:blipFill>
        <p:spPr>
          <a:xfrm>
            <a:off x="1020445" y="1028700"/>
            <a:ext cx="8091805" cy="5243830"/>
          </a:xfrm>
          <a:prstGeom prst="rect">
            <a:avLst/>
          </a:prstGeom>
        </p:spPr>
      </p:pic>
      <p:sp>
        <p:nvSpPr>
          <p:cNvPr id="5" name="右大括号 4"/>
          <p:cNvSpPr/>
          <p:nvPr/>
        </p:nvSpPr>
        <p:spPr>
          <a:xfrm>
            <a:off x="6304915" y="2388870"/>
            <a:ext cx="264160" cy="120713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右大括号 5"/>
          <p:cNvSpPr/>
          <p:nvPr/>
        </p:nvSpPr>
        <p:spPr>
          <a:xfrm>
            <a:off x="6304915" y="3732530"/>
            <a:ext cx="264160" cy="325755"/>
          </a:xfrm>
          <a:prstGeom prst="rightBrace">
            <a:avLst>
              <a:gd name="adj1" fmla="val 26923"/>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右大括号 11"/>
          <p:cNvSpPr/>
          <p:nvPr/>
        </p:nvSpPr>
        <p:spPr>
          <a:xfrm>
            <a:off x="6304915" y="4194810"/>
            <a:ext cx="264160" cy="1551305"/>
          </a:xfrm>
          <a:prstGeom prst="rightBrace">
            <a:avLst>
              <a:gd name="adj1" fmla="val 39182"/>
              <a:gd name="adj2" fmla="val 50000"/>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文本框 12"/>
          <p:cNvSpPr txBox="1"/>
          <p:nvPr/>
        </p:nvSpPr>
        <p:spPr>
          <a:xfrm>
            <a:off x="6936740" y="2799080"/>
            <a:ext cx="3275965" cy="368300"/>
          </a:xfrm>
          <a:prstGeom prst="rect">
            <a:avLst/>
          </a:prstGeom>
          <a:noFill/>
        </p:spPr>
        <p:txBody>
          <a:bodyPr wrap="square" rtlCol="0">
            <a:spAutoFit/>
          </a:bodyPr>
          <a:p>
            <a:r>
              <a:rPr lang="en-US" altLang="zh-CN" sz="1200"/>
              <a:t>Line20~25 </a:t>
            </a:r>
            <a:r>
              <a:rPr lang="zh-CN" altLang="en-US" sz="1200"/>
              <a:t>与提取出的GUI事件描述元组匹配</a:t>
            </a:r>
            <a:r>
              <a:rPr lang="en-US" altLang="zh-CN"/>
              <a:t> </a:t>
            </a:r>
            <a:endParaRPr lang="en-US" altLang="zh-CN"/>
          </a:p>
        </p:txBody>
      </p:sp>
      <p:sp>
        <p:nvSpPr>
          <p:cNvPr id="15" name="文本框 14"/>
          <p:cNvSpPr txBox="1"/>
          <p:nvPr/>
        </p:nvSpPr>
        <p:spPr>
          <a:xfrm>
            <a:off x="6955790" y="3689985"/>
            <a:ext cx="2901315" cy="368300"/>
          </a:xfrm>
          <a:prstGeom prst="rect">
            <a:avLst/>
          </a:prstGeom>
          <a:noFill/>
        </p:spPr>
        <p:txBody>
          <a:bodyPr wrap="square" rtlCol="0">
            <a:spAutoFit/>
          </a:bodyPr>
          <a:p>
            <a:r>
              <a:rPr lang="en-US" altLang="zh-CN" sz="1200"/>
              <a:t>Line26~27 </a:t>
            </a:r>
            <a:r>
              <a:rPr lang="zh-CN" altLang="en-US" sz="1200"/>
              <a:t>分别生成</a:t>
            </a:r>
            <a:r>
              <a:rPr lang="en-US" altLang="zh-CN" sz="1200"/>
              <a:t>n-gram</a:t>
            </a:r>
            <a:r>
              <a:rPr lang="zh-CN" altLang="en-US" sz="1200"/>
              <a:t>子串集</a:t>
            </a:r>
            <a:r>
              <a:rPr lang="en-US" altLang="zh-CN"/>
              <a:t> </a:t>
            </a:r>
            <a:endParaRPr lang="en-US" altLang="zh-CN"/>
          </a:p>
        </p:txBody>
      </p:sp>
      <p:sp>
        <p:nvSpPr>
          <p:cNvPr id="16" name="文本框 15"/>
          <p:cNvSpPr txBox="1"/>
          <p:nvPr/>
        </p:nvSpPr>
        <p:spPr>
          <a:xfrm>
            <a:off x="6984365" y="4787265"/>
            <a:ext cx="3228975" cy="368300"/>
          </a:xfrm>
          <a:prstGeom prst="rect">
            <a:avLst/>
          </a:prstGeom>
          <a:noFill/>
        </p:spPr>
        <p:txBody>
          <a:bodyPr wrap="square" rtlCol="0">
            <a:spAutoFit/>
          </a:bodyPr>
          <a:p>
            <a:r>
              <a:rPr lang="en-US" altLang="zh-CN" sz="1200"/>
              <a:t>Line28~25 </a:t>
            </a:r>
            <a:r>
              <a:rPr lang="zh-CN" altLang="en-US" sz="1200"/>
              <a:t>与未被解析的非结构化部分匹配</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3——</a:t>
            </a:r>
            <a:r>
              <a:rPr lang="zh-CN" altLang="en-US" dirty="0">
                <a:solidFill>
                  <a:srgbClr val="760068"/>
                </a:solidFill>
                <a:latin typeface="Franklin Gothic Medium" panose="020B0603020102020204" pitchFamily="34" charset="0"/>
                <a:cs typeface="Calibri" panose="020F0502020204030204" charset="0"/>
              </a:rPr>
              <a:t>动态匹配（</a:t>
            </a:r>
            <a:r>
              <a:rPr lang="en-US" altLang="zh-CN" dirty="0">
                <a:solidFill>
                  <a:srgbClr val="760068"/>
                </a:solidFill>
                <a:latin typeface="Franklin Gothic Medium" panose="020B0603020102020204" pitchFamily="34" charset="0"/>
                <a:cs typeface="Calibri" panose="020F0502020204030204" charset="0"/>
              </a:rPr>
              <a:t>n-gram</a:t>
            </a:r>
            <a:r>
              <a:rPr lang="zh-CN" altLang="en-US" dirty="0">
                <a:solidFill>
                  <a:srgbClr val="760068"/>
                </a:solidFill>
                <a:latin typeface="Franklin Gothic Medium" panose="020B0603020102020204" pitchFamily="34" charset="0"/>
                <a:cs typeface="Calibri" panose="020F0502020204030204" charset="0"/>
              </a:rPr>
              <a:t>模型）</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28478"/>
            <a:ext cx="10547636" cy="5939155"/>
          </a:xfrm>
          <a:prstGeom prst="rect">
            <a:avLst/>
          </a:prstGeom>
          <a:noFill/>
        </p:spPr>
        <p:txBody>
          <a:bodyPr wrap="square" rtlCol="0">
            <a:spAutoFit/>
          </a:bodyPr>
          <a:lstStyle/>
          <a:p>
            <a:pPr lvl="1" indent="0" fontAlgn="auto">
              <a:lnSpc>
                <a:spcPct val="100000"/>
              </a:lnSpc>
              <a:buFont typeface="+mj-lt"/>
              <a:buNone/>
            </a:pPr>
            <a:r>
              <a:rPr lang="en-US" altLang="zh-CN" sz="1900" dirty="0">
                <a:solidFill>
                  <a:srgbClr val="6A005F"/>
                </a:solidFill>
                <a:latin typeface="Franklin Gothic Medium" panose="020B0603020102020204" pitchFamily="34" charset="0"/>
              </a:rPr>
              <a:t>1. </a:t>
            </a:r>
            <a:r>
              <a:rPr lang="zh-CN" altLang="en-US" sz="1900" dirty="0">
                <a:solidFill>
                  <a:srgbClr val="6A005F"/>
                </a:solidFill>
                <a:latin typeface="Franklin Gothic Medium" panose="020B0603020102020204" pitchFamily="34" charset="0"/>
              </a:rPr>
              <a:t>算法</a:t>
            </a:r>
            <a:r>
              <a:rPr lang="zh-CN" altLang="en-US" sz="1900" dirty="0">
                <a:solidFill>
                  <a:srgbClr val="6A005F"/>
                </a:solidFill>
                <a:latin typeface="Franklin Gothic Medium" panose="020B0603020102020204" pitchFamily="34" charset="0"/>
              </a:rPr>
              <a:t>概述：</a:t>
            </a:r>
            <a:r>
              <a:rPr lang="en-US" altLang="zh-CN" sz="1900" dirty="0">
                <a:solidFill>
                  <a:srgbClr val="6A005F"/>
                </a:solidFill>
                <a:latin typeface="Franklin Gothic Medium" panose="020B0603020102020204" pitchFamily="34" charset="0"/>
              </a:rPr>
              <a:t>n</a:t>
            </a:r>
            <a:r>
              <a:rPr lang="en-US" altLang="zh-CN" sz="1900" dirty="0">
                <a:solidFill>
                  <a:schemeClr val="tx1"/>
                </a:solidFill>
                <a:latin typeface="Franklin Gothic Medium" panose="020B0603020102020204" pitchFamily="34" charset="0"/>
              </a:rPr>
              <a:t>-gram是一种基于统计语言模型的算法。它的基本思想是将文本里面的</a:t>
            </a:r>
            <a:r>
              <a:rPr lang="zh-CN" altLang="en-US" sz="1900" dirty="0">
                <a:solidFill>
                  <a:schemeClr val="tx1"/>
                </a:solidFill>
                <a:latin typeface="Franklin Gothic Medium" panose="020B0603020102020204" pitchFamily="34" charset="0"/>
              </a:rPr>
              <a:t>内</a:t>
            </a:r>
            <a:r>
              <a:rPr lang="en-US" altLang="zh-CN" sz="1900" dirty="0">
                <a:solidFill>
                  <a:schemeClr val="tx1"/>
                </a:solidFill>
                <a:latin typeface="Franklin Gothic Medium" panose="020B0603020102020204" pitchFamily="34" charset="0"/>
              </a:rPr>
              <a:t>容按照字节进行大小为N的滑动窗口操作，形成了长度是N的</a:t>
            </a:r>
            <a:r>
              <a:rPr lang="zh-CN" altLang="en-US" sz="1900" dirty="0">
                <a:solidFill>
                  <a:schemeClr val="tx1"/>
                </a:solidFill>
                <a:latin typeface="Franklin Gothic Medium" panose="020B0603020102020204" pitchFamily="34" charset="0"/>
              </a:rPr>
              <a:t>连续</a:t>
            </a:r>
            <a:r>
              <a:rPr lang="en-US" altLang="zh-CN" sz="1900" dirty="0">
                <a:solidFill>
                  <a:schemeClr val="tx1"/>
                </a:solidFill>
                <a:latin typeface="Franklin Gothic Medium" panose="020B0603020102020204" pitchFamily="34" charset="0"/>
              </a:rPr>
              <a:t>字节片段序列。</a:t>
            </a:r>
            <a:endParaRPr lang="en-US" altLang="zh-CN" sz="1900" dirty="0">
              <a:solidFill>
                <a:schemeClr val="tx1"/>
              </a:solidFill>
              <a:latin typeface="Franklin Gothic Medium" panose="020B0603020102020204" pitchFamily="34" charset="0"/>
            </a:endParaRPr>
          </a:p>
          <a:p>
            <a:pPr lvl="1" indent="0" fontAlgn="auto">
              <a:lnSpc>
                <a:spcPct val="100000"/>
              </a:lnSpc>
              <a:buFont typeface="+mj-lt"/>
              <a:buNone/>
            </a:pPr>
            <a:r>
              <a:rPr lang="en-US" altLang="zh-CN" sz="1900" dirty="0">
                <a:solidFill>
                  <a:srgbClr val="6A005F"/>
                </a:solidFill>
                <a:latin typeface="Franklin Gothic Medium" panose="020B0603020102020204" pitchFamily="34" charset="0"/>
                <a:sym typeface="+mn-ea"/>
              </a:rPr>
              <a:t>2. </a:t>
            </a:r>
            <a:r>
              <a:rPr lang="zh-CN" altLang="en-US" sz="1900" dirty="0">
                <a:solidFill>
                  <a:srgbClr val="6A005F"/>
                </a:solidFill>
                <a:latin typeface="Franklin Gothic Medium" panose="020B0603020102020204" pitchFamily="34" charset="0"/>
                <a:sym typeface="+mn-ea"/>
              </a:rPr>
              <a:t>主要功能：</a:t>
            </a:r>
            <a:endParaRPr lang="zh-CN" altLang="en-US" sz="1900" dirty="0">
              <a:solidFill>
                <a:srgbClr val="6A005F"/>
              </a:solidFill>
              <a:latin typeface="Franklin Gothic Medium" panose="020B0603020102020204" pitchFamily="34" charset="0"/>
              <a:sym typeface="+mn-ea"/>
            </a:endParaRPr>
          </a:p>
          <a:p>
            <a:pPr lvl="1" indent="0" fontAlgn="auto">
              <a:lnSpc>
                <a:spcPct val="100000"/>
              </a:lnSpc>
              <a:buFont typeface="+mj-lt"/>
              <a:buNone/>
            </a:pPr>
            <a:r>
              <a:rPr lang="en-US" altLang="zh-CN" sz="1900" dirty="0">
                <a:solidFill>
                  <a:schemeClr val="tx1"/>
                </a:solidFill>
                <a:latin typeface="Franklin Gothic Medium" panose="020B0603020102020204" pitchFamily="34" charset="0"/>
                <a:sym typeface="+mn-ea"/>
              </a:rPr>
              <a:t>(1)</a:t>
            </a:r>
            <a:r>
              <a:rPr lang="zh-CN" altLang="en-US" sz="1900" dirty="0">
                <a:solidFill>
                  <a:schemeClr val="tx1"/>
                </a:solidFill>
                <a:latin typeface="Franklin Gothic Medium" panose="020B0603020102020204" pitchFamily="34" charset="0"/>
                <a:sym typeface="+mn-ea"/>
              </a:rPr>
              <a:t>基于</a:t>
            </a:r>
            <a:r>
              <a:rPr lang="en-US" altLang="zh-CN" sz="1900" dirty="0">
                <a:solidFill>
                  <a:schemeClr val="tx1"/>
                </a:solidFill>
                <a:latin typeface="Franklin Gothic Medium" panose="020B0603020102020204" pitchFamily="34" charset="0"/>
                <a:sym typeface="+mn-ea"/>
              </a:rPr>
              <a:t>n</a:t>
            </a:r>
            <a:r>
              <a:rPr lang="zh-CN" altLang="en-US" sz="1900" dirty="0">
                <a:solidFill>
                  <a:schemeClr val="tx1"/>
                </a:solidFill>
                <a:latin typeface="Franklin Gothic Medium" panose="020B0603020102020204" pitchFamily="34" charset="0"/>
                <a:sym typeface="+mn-ea"/>
              </a:rPr>
              <a:t>-Gram模型定义的字符串距离</a:t>
            </a:r>
            <a:endParaRPr lang="zh-CN" altLang="en-US" sz="1900" b="1" dirty="0">
              <a:solidFill>
                <a:schemeClr val="tx1"/>
              </a:solidFill>
              <a:latin typeface="Franklin Gothic Medium" panose="020B0603020102020204" pitchFamily="34" charset="0"/>
              <a:sym typeface="+mn-ea"/>
            </a:endParaRPr>
          </a:p>
          <a:p>
            <a:pPr lvl="1" indent="0" fontAlgn="auto">
              <a:lnSpc>
                <a:spcPct val="100000"/>
              </a:lnSpc>
              <a:buFont typeface="+mj-lt"/>
              <a:buNone/>
            </a:pPr>
            <a:r>
              <a:rPr lang="en-US" altLang="zh-CN" sz="1900" dirty="0">
                <a:solidFill>
                  <a:schemeClr val="tx1"/>
                </a:solidFill>
                <a:latin typeface="Franklin Gothic Medium" panose="020B0603020102020204" pitchFamily="34" charset="0"/>
                <a:sym typeface="+mn-ea"/>
              </a:rPr>
              <a:t>(2)</a:t>
            </a:r>
            <a:r>
              <a:rPr lang="zh-CN" altLang="en-US" sz="1900" dirty="0">
                <a:solidFill>
                  <a:schemeClr val="tx1"/>
                </a:solidFill>
                <a:latin typeface="Franklin Gothic Medium" panose="020B0603020102020204" pitchFamily="34" charset="0"/>
              </a:rPr>
              <a:t>利用</a:t>
            </a:r>
            <a:r>
              <a:rPr lang="en-US" altLang="zh-CN" sz="1900" dirty="0">
                <a:solidFill>
                  <a:schemeClr val="tx1"/>
                </a:solidFill>
                <a:latin typeface="Franklin Gothic Medium" panose="020B0603020102020204" pitchFamily="34" charset="0"/>
              </a:rPr>
              <a:t>n</a:t>
            </a:r>
            <a:r>
              <a:rPr lang="zh-CN" altLang="en-US" sz="1900" dirty="0">
                <a:solidFill>
                  <a:schemeClr val="tx1"/>
                </a:solidFill>
                <a:latin typeface="Franklin Gothic Medium" panose="020B0603020102020204" pitchFamily="34" charset="0"/>
              </a:rPr>
              <a:t>-Gram模型评估语句是否合理（利用马尔科夫链原理计算单词组合出现概率）</a:t>
            </a:r>
            <a:endParaRPr lang="zh-CN" altLang="en-US" sz="1900" dirty="0">
              <a:solidFill>
                <a:schemeClr val="tx1"/>
              </a:solidFill>
              <a:latin typeface="Franklin Gothic Medium" panose="020B0603020102020204" pitchFamily="34" charset="0"/>
            </a:endParaRPr>
          </a:p>
          <a:p>
            <a:pPr lvl="1" indent="0" fontAlgn="auto">
              <a:lnSpc>
                <a:spcPct val="100000"/>
              </a:lnSpc>
              <a:buFont typeface="+mj-lt"/>
              <a:buNone/>
            </a:pPr>
            <a:r>
              <a:rPr lang="en-US" altLang="zh-CN" sz="1900" dirty="0">
                <a:solidFill>
                  <a:schemeClr val="tx1"/>
                </a:solidFill>
                <a:latin typeface="Franklin Gothic Medium" panose="020B0603020102020204" pitchFamily="34" charset="0"/>
              </a:rPr>
              <a:t>(3)</a:t>
            </a:r>
            <a:r>
              <a:rPr lang="zh-CN" altLang="en-US" sz="1900" dirty="0">
                <a:solidFill>
                  <a:schemeClr val="tx1"/>
                </a:solidFill>
                <a:latin typeface="Franklin Gothic Medium" panose="020B0603020102020204" pitchFamily="34" charset="0"/>
              </a:rPr>
              <a:t>使用</a:t>
            </a:r>
            <a:r>
              <a:rPr lang="en-US" altLang="zh-CN" sz="1900" dirty="0">
                <a:solidFill>
                  <a:schemeClr val="tx1"/>
                </a:solidFill>
                <a:latin typeface="Franklin Gothic Medium" panose="020B0603020102020204" pitchFamily="34" charset="0"/>
              </a:rPr>
              <a:t>n</a:t>
            </a:r>
            <a:r>
              <a:rPr lang="zh-CN" altLang="en-US" sz="1900" dirty="0">
                <a:solidFill>
                  <a:schemeClr val="tx1"/>
                </a:solidFill>
                <a:latin typeface="Franklin Gothic Medium" panose="020B0603020102020204" pitchFamily="34" charset="0"/>
              </a:rPr>
              <a:t>-Gram模型时的数据平滑算法（如搜索引擎的推荐备选功能）</a:t>
            </a:r>
            <a:endParaRPr lang="zh-CN" altLang="en-US" sz="1900" dirty="0">
              <a:solidFill>
                <a:schemeClr val="tx1"/>
              </a:solidFill>
              <a:latin typeface="Franklin Gothic Medium" panose="020B0603020102020204" pitchFamily="34" charset="0"/>
            </a:endParaRPr>
          </a:p>
          <a:p>
            <a:pPr marL="0" lvl="1" indent="0" fontAlgn="auto">
              <a:lnSpc>
                <a:spcPct val="100000"/>
              </a:lnSpc>
              <a:buFont typeface="+mj-lt"/>
              <a:buNone/>
            </a:pPr>
            <a:r>
              <a:rPr lang="en-US" altLang="zh-CN" sz="1900" dirty="0">
                <a:solidFill>
                  <a:srgbClr val="6A005F"/>
                </a:solidFill>
                <a:latin typeface="Franklin Gothic Medium" panose="020B0603020102020204" pitchFamily="34" charset="0"/>
                <a:sym typeface="+mn-ea"/>
              </a:rPr>
              <a:t>       3. </a:t>
            </a:r>
            <a:r>
              <a:rPr lang="zh-CN" altLang="en-US" sz="1900" dirty="0">
                <a:solidFill>
                  <a:srgbClr val="6A005F"/>
                </a:solidFill>
                <a:latin typeface="Franklin Gothic Medium" panose="020B0603020102020204" pitchFamily="34" charset="0"/>
                <a:sym typeface="+mn-ea"/>
              </a:rPr>
              <a:t>实际理解：</a:t>
            </a:r>
            <a:r>
              <a:rPr lang="zh-CN" altLang="en-US" sz="1900" dirty="0">
                <a:solidFill>
                  <a:schemeClr val="tx1"/>
                </a:solidFill>
                <a:latin typeface="Franklin Gothic Medium" panose="020B0603020102020204" pitchFamily="34" charset="0"/>
                <a:sym typeface="+mn-ea"/>
              </a:rPr>
              <a:t>根据我对</a:t>
            </a:r>
            <a:r>
              <a:rPr lang="en-US" altLang="zh-CN" sz="1900" dirty="0">
                <a:solidFill>
                  <a:schemeClr val="tx1"/>
                </a:solidFill>
                <a:latin typeface="Franklin Gothic Medium" panose="020B0603020102020204" pitchFamily="34" charset="0"/>
                <a:sym typeface="+mn-ea"/>
              </a:rPr>
              <a:t>ReCDroid</a:t>
            </a:r>
            <a:r>
              <a:rPr lang="zh-CN" altLang="en-US" sz="1900" dirty="0">
                <a:solidFill>
                  <a:schemeClr val="tx1"/>
                </a:solidFill>
                <a:latin typeface="Franklin Gothic Medium" panose="020B0603020102020204" pitchFamily="34" charset="0"/>
                <a:sym typeface="+mn-ea"/>
              </a:rPr>
              <a:t>实际算法的理解，由于计算相似度的工具是</a:t>
            </a:r>
            <a:r>
              <a:rPr lang="en-US" altLang="zh-CN" sz="1900" dirty="0">
                <a:solidFill>
                  <a:schemeClr val="tx1"/>
                </a:solidFill>
                <a:latin typeface="Franklin Gothic Medium" panose="020B0603020102020204" pitchFamily="34" charset="0"/>
                <a:sym typeface="+mn-ea"/>
              </a:rPr>
              <a:t>word2vec</a:t>
            </a:r>
            <a:r>
              <a:rPr lang="zh-CN" altLang="en-US" sz="1900" dirty="0">
                <a:solidFill>
                  <a:schemeClr val="tx1"/>
                </a:solidFill>
                <a:latin typeface="Franklin Gothic Medium" panose="020B0603020102020204" pitchFamily="34" charset="0"/>
                <a:sym typeface="+mn-ea"/>
              </a:rPr>
              <a:t>模型，其</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计算单位是词而不是字，且工具中使用</a:t>
            </a:r>
            <a:r>
              <a:rPr lang="en-US" altLang="zh-CN" sz="1900" dirty="0">
                <a:solidFill>
                  <a:schemeClr val="tx1"/>
                </a:solidFill>
                <a:latin typeface="Franklin Gothic Medium" panose="020B0603020102020204" pitchFamily="34" charset="0"/>
                <a:sym typeface="+mn-ea"/>
              </a:rPr>
              <a:t>n-gram</a:t>
            </a:r>
            <a:r>
              <a:rPr lang="zh-CN" altLang="en-US" sz="1900" dirty="0">
                <a:solidFill>
                  <a:schemeClr val="tx1"/>
                </a:solidFill>
                <a:latin typeface="Franklin Gothic Medium" panose="020B0603020102020204" pitchFamily="34" charset="0"/>
                <a:sym typeface="+mn-ea"/>
              </a:rPr>
              <a:t>模型实现的功能与上文罗列的主要功能契合</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度并不高（主要功能与功能</a:t>
            </a:r>
            <a:r>
              <a:rPr lang="en-US" altLang="zh-CN" sz="1900" dirty="0">
                <a:solidFill>
                  <a:schemeClr val="tx1"/>
                </a:solidFill>
                <a:latin typeface="Franklin Gothic Medium" panose="020B0603020102020204" pitchFamily="34" charset="0"/>
                <a:sym typeface="+mn-ea"/>
              </a:rPr>
              <a:t>1</a:t>
            </a:r>
            <a:r>
              <a:rPr lang="zh-CN" altLang="en-US" sz="1900" dirty="0">
                <a:solidFill>
                  <a:schemeClr val="tx1"/>
                </a:solidFill>
                <a:latin typeface="Franklin Gothic Medium" panose="020B0603020102020204" pitchFamily="34" charset="0"/>
                <a:sym typeface="+mn-ea"/>
              </a:rPr>
              <a:t>比较类似，但是构建出来的序列与功能</a:t>
            </a:r>
            <a:r>
              <a:rPr lang="en-US" altLang="zh-CN" sz="1900" dirty="0">
                <a:solidFill>
                  <a:schemeClr val="tx1"/>
                </a:solidFill>
                <a:latin typeface="Franklin Gothic Medium" panose="020B0603020102020204" pitchFamily="34" charset="0"/>
                <a:sym typeface="+mn-ea"/>
              </a:rPr>
              <a:t>2</a:t>
            </a:r>
            <a:r>
              <a:rPr lang="zh-CN" altLang="en-US" sz="1900" dirty="0">
                <a:solidFill>
                  <a:schemeClr val="tx1"/>
                </a:solidFill>
                <a:latin typeface="Franklin Gothic Medium" panose="020B0603020102020204" pitchFamily="34" charset="0"/>
                <a:sym typeface="+mn-ea"/>
              </a:rPr>
              <a:t>类似），所以我认</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为工具实际上借鉴了</a:t>
            </a:r>
            <a:r>
              <a:rPr lang="en-US" altLang="zh-CN" sz="1900" dirty="0">
                <a:solidFill>
                  <a:schemeClr val="tx1"/>
                </a:solidFill>
                <a:latin typeface="Franklin Gothic Medium" panose="020B0603020102020204" pitchFamily="34" charset="0"/>
                <a:sym typeface="+mn-ea"/>
              </a:rPr>
              <a:t>n-gram</a:t>
            </a:r>
            <a:r>
              <a:rPr lang="zh-CN" altLang="en-US" sz="1900" dirty="0">
                <a:solidFill>
                  <a:schemeClr val="tx1"/>
                </a:solidFill>
                <a:latin typeface="Franklin Gothic Medium" panose="020B0603020102020204" pitchFamily="34" charset="0"/>
                <a:sym typeface="+mn-ea"/>
              </a:rPr>
              <a:t>思想，并根据实际需求进行了调整。</a:t>
            </a:r>
            <a:r>
              <a:rPr lang="en-US" altLang="zh-CN" sz="1900" dirty="0">
                <a:solidFill>
                  <a:schemeClr val="tx1"/>
                </a:solidFill>
                <a:latin typeface="Franklin Gothic Medium" panose="020B0603020102020204" pitchFamily="34" charset="0"/>
                <a:sym typeface="+mn-ea"/>
              </a:rPr>
              <a:t>ReCDroid</a:t>
            </a:r>
            <a:r>
              <a:rPr lang="zh-CN" altLang="en-US" sz="1900" dirty="0">
                <a:solidFill>
                  <a:schemeClr val="tx1"/>
                </a:solidFill>
                <a:latin typeface="Franklin Gothic Medium" panose="020B0603020102020204" pitchFamily="34" charset="0"/>
                <a:sym typeface="+mn-ea"/>
              </a:rPr>
              <a:t>应该是将文本划</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分成一些长度为</a:t>
            </a:r>
            <a:r>
              <a:rPr lang="en-US" altLang="zh-CN" sz="1900" dirty="0">
                <a:solidFill>
                  <a:schemeClr val="tx1"/>
                </a:solidFill>
                <a:latin typeface="Franklin Gothic Medium" panose="020B0603020102020204" pitchFamily="34" charset="0"/>
                <a:sym typeface="+mn-ea"/>
              </a:rPr>
              <a:t>n</a:t>
            </a:r>
            <a:r>
              <a:rPr lang="zh-CN" altLang="en-US" sz="1900" dirty="0">
                <a:solidFill>
                  <a:schemeClr val="tx1"/>
                </a:solidFill>
                <a:latin typeface="Franklin Gothic Medium" panose="020B0603020102020204" pitchFamily="34" charset="0"/>
                <a:sym typeface="+mn-ea"/>
              </a:rPr>
              <a:t>个单词的子串（</a:t>
            </a:r>
            <a:r>
              <a:rPr lang="zh-CN" altLang="en-US" sz="1900" b="1" dirty="0">
                <a:solidFill>
                  <a:schemeClr val="tx1"/>
                </a:solidFill>
                <a:latin typeface="Franklin Gothic Medium" panose="020B0603020102020204" pitchFamily="34" charset="0"/>
                <a:sym typeface="+mn-ea"/>
              </a:rPr>
              <a:t>参考</a:t>
            </a:r>
            <a:r>
              <a:rPr lang="en-US" altLang="zh-CN" sz="1900" b="1" dirty="0">
                <a:solidFill>
                  <a:schemeClr val="tx1"/>
                </a:solidFill>
                <a:latin typeface="Franklin Gothic Medium" panose="020B0603020102020204" pitchFamily="34" charset="0"/>
                <a:sym typeface="+mn-ea"/>
              </a:rPr>
              <a:t>n-gram</a:t>
            </a:r>
            <a:r>
              <a:rPr lang="zh-CN" altLang="en-US" sz="1900" b="1" dirty="0">
                <a:solidFill>
                  <a:schemeClr val="tx1"/>
                </a:solidFill>
                <a:latin typeface="Franklin Gothic Medium" panose="020B0603020102020204" pitchFamily="34" charset="0"/>
                <a:sym typeface="+mn-ea"/>
              </a:rPr>
              <a:t>的连续性，</a:t>
            </a:r>
            <a:r>
              <a:rPr lang="en-US" altLang="zh-CN" sz="1900" b="1" dirty="0">
                <a:solidFill>
                  <a:schemeClr val="tx1"/>
                </a:solidFill>
                <a:latin typeface="Franklin Gothic Medium" panose="020B0603020102020204" pitchFamily="34" charset="0"/>
                <a:sym typeface="+mn-ea"/>
              </a:rPr>
              <a:t>n</a:t>
            </a:r>
            <a:r>
              <a:rPr lang="zh-CN" altLang="en-US" sz="1900" b="1" dirty="0">
                <a:solidFill>
                  <a:schemeClr val="tx1"/>
                </a:solidFill>
                <a:latin typeface="Franklin Gothic Medium" panose="020B0603020102020204" pitchFamily="34" charset="0"/>
                <a:sym typeface="+mn-ea"/>
              </a:rPr>
              <a:t>为</a:t>
            </a:r>
            <a:r>
              <a:rPr lang="en-US" altLang="zh-CN" sz="1900" b="1" dirty="0">
                <a:solidFill>
                  <a:schemeClr val="tx1"/>
                </a:solidFill>
                <a:latin typeface="Franklin Gothic Medium" panose="020B0603020102020204" pitchFamily="34" charset="0"/>
                <a:sym typeface="+mn-ea"/>
              </a:rPr>
              <a:t>1</a:t>
            </a:r>
            <a:r>
              <a:rPr lang="zh-CN" altLang="en-US" sz="1900" b="1" dirty="0">
                <a:solidFill>
                  <a:schemeClr val="tx1"/>
                </a:solidFill>
                <a:latin typeface="Franklin Gothic Medium" panose="020B0603020102020204" pitchFamily="34" charset="0"/>
                <a:sym typeface="+mn-ea"/>
              </a:rPr>
              <a:t>或</a:t>
            </a:r>
            <a:r>
              <a:rPr lang="en-US" altLang="zh-CN" sz="1900" b="1" dirty="0">
                <a:solidFill>
                  <a:schemeClr val="tx1"/>
                </a:solidFill>
                <a:latin typeface="Franklin Gothic Medium" panose="020B0603020102020204" pitchFamily="34" charset="0"/>
                <a:sym typeface="+mn-ea"/>
              </a:rPr>
              <a:t>2</a:t>
            </a:r>
            <a:r>
              <a:rPr lang="zh-CN" altLang="en-US" sz="1900" dirty="0">
                <a:solidFill>
                  <a:schemeClr val="tx1"/>
                </a:solidFill>
                <a:latin typeface="Franklin Gothic Medium" panose="020B0603020102020204" pitchFamily="34" charset="0"/>
                <a:sym typeface="+mn-ea"/>
              </a:rPr>
              <a:t>）序列，然后依次将</a:t>
            </a:r>
            <a:r>
              <a:rPr lang="en-US" altLang="zh-CN" sz="1900" b="1" dirty="0">
                <a:solidFill>
                  <a:srgbClr val="7030A0"/>
                </a:solidFill>
                <a:latin typeface="Franklin Gothic Medium" panose="020B0603020102020204" pitchFamily="34" charset="0"/>
                <a:sym typeface="+mn-ea"/>
              </a:rPr>
              <a:t>Wu	</a:t>
            </a:r>
            <a:r>
              <a:rPr lang="zh-CN" altLang="en-US" sz="1900" dirty="0">
                <a:solidFill>
                  <a:schemeClr val="tx1"/>
                </a:solidFill>
                <a:latin typeface="Franklin Gothic Medium" panose="020B0603020102020204" pitchFamily="34" charset="0"/>
                <a:sym typeface="+mn-ea"/>
              </a:rPr>
              <a:t>序列中的元素依次与</a:t>
            </a:r>
            <a:r>
              <a:rPr lang="en-US" altLang="zh-CN" sz="1900" b="1" dirty="0">
                <a:solidFill>
                  <a:srgbClr val="7030A0"/>
                </a:solidFill>
                <a:latin typeface="Franklin Gothic Medium" panose="020B0603020102020204" pitchFamily="34" charset="0"/>
                <a:sym typeface="+mn-ea"/>
              </a:rPr>
              <a:t>Wb</a:t>
            </a:r>
            <a:r>
              <a:rPr lang="zh-CN" altLang="en-US" sz="1900" dirty="0">
                <a:solidFill>
                  <a:schemeClr val="tx1"/>
                </a:solidFill>
                <a:latin typeface="Franklin Gothic Medium" panose="020B0603020102020204" pitchFamily="34" charset="0"/>
                <a:sym typeface="+mn-ea"/>
              </a:rPr>
              <a:t>中的元素进行匹配。</a:t>
            </a:r>
            <a:endParaRPr lang="zh-CN" altLang="en-US" sz="1900" dirty="0">
              <a:solidFill>
                <a:schemeClr val="tx1"/>
              </a:solidFill>
              <a:latin typeface="Franklin Gothic Medium" panose="020B0603020102020204" pitchFamily="34" charset="0"/>
              <a:sym typeface="+mn-ea"/>
            </a:endParaRPr>
          </a:p>
          <a:p>
            <a:pPr marL="0" lvl="1" indent="0" fontAlgn="auto">
              <a:lnSpc>
                <a:spcPct val="100000"/>
              </a:lnSpc>
              <a:buFont typeface="+mj-lt"/>
              <a:buNone/>
            </a:pPr>
            <a:r>
              <a:rPr lang="en-US" altLang="zh-CN" sz="1900" dirty="0">
                <a:solidFill>
                  <a:schemeClr val="tx1"/>
                </a:solidFill>
                <a:latin typeface="Franklin Gothic Medium" panose="020B0603020102020204" pitchFamily="34" charset="0"/>
                <a:sym typeface="+mn-ea"/>
              </a:rPr>
              <a:t>       </a:t>
            </a:r>
            <a:r>
              <a:rPr lang="en-US" altLang="zh-CN" sz="1900" dirty="0">
                <a:solidFill>
                  <a:srgbClr val="6A005F"/>
                </a:solidFill>
                <a:latin typeface="Franklin Gothic Medium" panose="020B0603020102020204" pitchFamily="34" charset="0"/>
                <a:sym typeface="+mn-ea"/>
              </a:rPr>
              <a:t>4. </a:t>
            </a:r>
            <a:r>
              <a:rPr lang="zh-CN" altLang="en-US" sz="1900" dirty="0">
                <a:solidFill>
                  <a:srgbClr val="6A005F"/>
                </a:solidFill>
                <a:latin typeface="Franklin Gothic Medium" panose="020B0603020102020204" pitchFamily="34" charset="0"/>
                <a:sym typeface="+mn-ea"/>
              </a:rPr>
              <a:t>个人理解：</a:t>
            </a:r>
            <a:r>
              <a:rPr lang="zh-CN" altLang="en-US" sz="1900" dirty="0">
                <a:solidFill>
                  <a:schemeClr val="tx1"/>
                </a:solidFill>
                <a:latin typeface="Franklin Gothic Medium" panose="020B0603020102020204" pitchFamily="34" charset="0"/>
                <a:sym typeface="+mn-ea"/>
              </a:rPr>
              <a:t>对于无法进行语法解析的句子，由于无法确定句子中各的成分，所以对这类句子</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实现匹配功能毫无疑问是非常挣扎的。感觉</a:t>
            </a:r>
            <a:r>
              <a:rPr lang="en-US" altLang="zh-CN" sz="1900" dirty="0">
                <a:solidFill>
                  <a:schemeClr val="tx1"/>
                </a:solidFill>
                <a:latin typeface="Franklin Gothic Medium" panose="020B0603020102020204" pitchFamily="34" charset="0"/>
                <a:sym typeface="+mn-ea"/>
              </a:rPr>
              <a:t>ReCDroid</a:t>
            </a:r>
            <a:r>
              <a:rPr lang="zh-CN" altLang="en-US" sz="1900" dirty="0">
                <a:solidFill>
                  <a:schemeClr val="tx1"/>
                </a:solidFill>
                <a:latin typeface="Franklin Gothic Medium" panose="020B0603020102020204" pitchFamily="34" charset="0"/>
                <a:sym typeface="+mn-ea"/>
              </a:rPr>
              <a:t>提出的解决方法无论是从精确度（若</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匹配成功的部分不是宾语？）方面上看还是从时间复杂度方面上看都起不到什么实际作用，</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更像是在刻意地堆砌技术点。由于工具的语法规则的特征覆盖率已经比较高了，所以感觉</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这个问题不会对整个工具的性能造成太大影响。现在语法模式日渐完备，同时还有斯坦福</a:t>
            </a:r>
            <a:r>
              <a:rPr lang="en-US" altLang="zh-CN" sz="1900" dirty="0">
                <a:solidFill>
                  <a:schemeClr val="tx1"/>
                </a:solidFill>
                <a:latin typeface="Franklin Gothic Medium" panose="020B0603020102020204" pitchFamily="34" charset="0"/>
                <a:sym typeface="+mn-ea"/>
              </a:rPr>
              <a:t>	coreNLP</a:t>
            </a:r>
            <a:r>
              <a:rPr lang="zh-CN" altLang="en-US" sz="1900" dirty="0">
                <a:solidFill>
                  <a:schemeClr val="tx1"/>
                </a:solidFill>
                <a:latin typeface="Franklin Gothic Medium" panose="020B0603020102020204" pitchFamily="34" charset="0"/>
                <a:sym typeface="+mn-ea"/>
              </a:rPr>
              <a:t>等强力语法树依赖树提取工具，问题的严重性应该会不断降低。（如有理解不当</a:t>
            </a:r>
            <a:r>
              <a:rPr lang="en-US" altLang="zh-CN" sz="1900" dirty="0">
                <a:solidFill>
                  <a:schemeClr val="tx1"/>
                </a:solidFill>
                <a:latin typeface="Franklin Gothic Medium" panose="020B0603020102020204" pitchFamily="34" charset="0"/>
                <a:sym typeface="+mn-ea"/>
              </a:rPr>
              <a:t>	</a:t>
            </a:r>
            <a:r>
              <a:rPr lang="zh-CN" altLang="en-US" sz="1900" dirty="0">
                <a:solidFill>
                  <a:schemeClr val="tx1"/>
                </a:solidFill>
                <a:latin typeface="Franklin Gothic Medium" panose="020B0603020102020204" pitchFamily="34" charset="0"/>
                <a:sym typeface="+mn-ea"/>
              </a:rPr>
              <a:t>之处请批评指正，非常感谢）</a:t>
            </a:r>
            <a:endParaRPr lang="zh-CN" altLang="en-US" sz="1900" dirty="0">
              <a:solidFill>
                <a:schemeClr val="tx1"/>
              </a:solidFill>
              <a:latin typeface="Franklin Gothic Medium" panose="020B0603020102020204" pitchFamily="34" charset="0"/>
              <a:sym typeface="+mn-ea"/>
            </a:endParaRPr>
          </a:p>
          <a:p>
            <a:pPr lvl="1" indent="0" fontAlgn="auto">
              <a:lnSpc>
                <a:spcPct val="100000"/>
              </a:lnSpc>
              <a:buFont typeface="+mj-lt"/>
              <a:buNone/>
            </a:pPr>
            <a:endParaRPr lang="zh-CN" altLang="en-US" sz="19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致歉</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28478"/>
            <a:ext cx="10547636" cy="2030095"/>
          </a:xfrm>
          <a:prstGeom prst="rect">
            <a:avLst/>
          </a:prstGeom>
          <a:noFill/>
        </p:spPr>
        <p:txBody>
          <a:bodyPr wrap="square" rtlCol="0">
            <a:spAutoFit/>
          </a:bodyPr>
          <a:lstStyle/>
          <a:p>
            <a:pPr lvl="1" indent="0" fontAlgn="auto">
              <a:lnSpc>
                <a:spcPct val="150000"/>
              </a:lnSpc>
              <a:buFont typeface="+mj-lt"/>
              <a:buNone/>
            </a:pPr>
            <a:r>
              <a:rPr lang="en-US" altLang="zh-CN" sz="2800" dirty="0">
                <a:solidFill>
                  <a:schemeClr val="tx1"/>
                </a:solidFill>
                <a:latin typeface="Franklin Gothic Medium" panose="020B0603020102020204" pitchFamily="34" charset="0"/>
                <a:sym typeface="+mn-ea"/>
              </a:rPr>
              <a:t>	</a:t>
            </a:r>
            <a:r>
              <a:rPr lang="zh-CN" altLang="en-US" sz="2800" dirty="0">
                <a:solidFill>
                  <a:schemeClr val="tx1"/>
                </a:solidFill>
                <a:latin typeface="Franklin Gothic Medium" panose="020B0603020102020204" pitchFamily="34" charset="0"/>
                <a:sym typeface="+mn-ea"/>
              </a:rPr>
              <a:t>自己想写的东西有点多，但是感觉很多内容如果分页的话可能会影响思维和表述的连贯性，所以</a:t>
            </a:r>
            <a:r>
              <a:rPr lang="en-US" altLang="zh-CN" sz="2800" dirty="0">
                <a:solidFill>
                  <a:schemeClr val="tx1"/>
                </a:solidFill>
                <a:latin typeface="Franklin Gothic Medium" panose="020B0603020102020204" pitchFamily="34" charset="0"/>
                <a:sym typeface="+mn-ea"/>
              </a:rPr>
              <a:t>ppt</a:t>
            </a:r>
            <a:r>
              <a:rPr lang="zh-CN" altLang="en-US" sz="2800" dirty="0">
                <a:solidFill>
                  <a:schemeClr val="tx1"/>
                </a:solidFill>
                <a:latin typeface="Franklin Gothic Medium" panose="020B0603020102020204" pitchFamily="34" charset="0"/>
                <a:sym typeface="+mn-ea"/>
              </a:rPr>
              <a:t>做的特别丑，在这里向大家诚恳道歉！</a:t>
            </a:r>
            <a:endParaRPr lang="zh-CN" altLang="en-US" sz="28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03998"/>
            <a:ext cx="12192000" cy="1031844"/>
            <a:chOff x="0" y="2695184"/>
            <a:chExt cx="12192000" cy="1491343"/>
          </a:xfrm>
        </p:grpSpPr>
        <p:sp>
          <p:nvSpPr>
            <p:cNvPr id="8" name="矩形 7"/>
            <p:cNvSpPr/>
            <p:nvPr/>
          </p:nvSpPr>
          <p:spPr>
            <a:xfrm>
              <a:off x="0" y="3667640"/>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2695184"/>
              <a:ext cx="12192000" cy="97245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7919" y="394700"/>
            <a:ext cx="1188100" cy="1489125"/>
          </a:xfrm>
          <a:prstGeom prst="rect">
            <a:avLst/>
          </a:prstGeom>
        </p:spPr>
      </p:pic>
      <p:sp>
        <p:nvSpPr>
          <p:cNvPr id="6" name="文本框 5"/>
          <p:cNvSpPr txBox="1"/>
          <p:nvPr/>
        </p:nvSpPr>
        <p:spPr>
          <a:xfrm>
            <a:off x="4365341" y="2945668"/>
            <a:ext cx="3842719" cy="1323439"/>
          </a:xfrm>
          <a:prstGeom prst="rect">
            <a:avLst/>
          </a:prstGeom>
          <a:noFill/>
        </p:spPr>
        <p:txBody>
          <a:bodyPr wrap="none" rtlCol="0">
            <a:spAutoFit/>
          </a:bodyPr>
          <a:lstStyle/>
          <a:p>
            <a:r>
              <a:rPr lang="en-US" altLang="zh-CN" sz="8000" b="1" dirty="0">
                <a:solidFill>
                  <a:srgbClr val="6A005F"/>
                </a:solidFill>
                <a:latin typeface="Franklin Gothic Medium" panose="020B0603020102020204" pitchFamily="34" charset="0"/>
              </a:rPr>
              <a:t>THANKS</a:t>
            </a:r>
            <a:endParaRPr lang="zh-CN" altLang="en-US" sz="8000" b="1" dirty="0">
              <a:solidFill>
                <a:srgbClr val="6A005F"/>
              </a:solidFill>
              <a:latin typeface="Franklin Gothic Medium" panose="020B0603020102020204" pitchFamily="34" charset="0"/>
            </a:endParaRPr>
          </a:p>
        </p:txBody>
      </p:sp>
      <p:sp>
        <p:nvSpPr>
          <p:cNvPr id="11" name="文本框 10"/>
          <p:cNvSpPr txBox="1"/>
          <p:nvPr/>
        </p:nvSpPr>
        <p:spPr>
          <a:xfrm>
            <a:off x="1584168" y="678804"/>
            <a:ext cx="9405063" cy="1383665"/>
          </a:xfrm>
          <a:prstGeom prst="rect">
            <a:avLst/>
          </a:prstGeom>
          <a:noFill/>
        </p:spPr>
        <p:txBody>
          <a:bodyPr wrap="square" rtlCol="0">
            <a:spAutoFit/>
          </a:bodyPr>
          <a:lstStyle/>
          <a:p>
            <a:pPr algn="ctr"/>
            <a:r>
              <a:rPr lang="zh-CN" altLang="en-US" sz="2800" b="1" dirty="0">
                <a:solidFill>
                  <a:schemeClr val="bg1"/>
                </a:solidFill>
                <a:latin typeface="+mj-ea"/>
                <a:ea typeface="+mj-ea"/>
                <a:sym typeface="+mn-ea"/>
              </a:rPr>
              <a:t>ReCDroid: Automatically Reproducing Android</a:t>
            </a:r>
            <a:endParaRPr lang="zh-CN" altLang="en-US" sz="2800" b="1" dirty="0">
              <a:solidFill>
                <a:schemeClr val="bg1"/>
              </a:solidFill>
              <a:latin typeface="+mj-ea"/>
              <a:ea typeface="+mj-ea"/>
            </a:endParaRPr>
          </a:p>
          <a:p>
            <a:pPr algn="ctr"/>
            <a:r>
              <a:rPr lang="zh-CN" altLang="en-US" sz="2800" b="1" dirty="0">
                <a:solidFill>
                  <a:schemeClr val="bg1"/>
                </a:solidFill>
                <a:latin typeface="+mj-ea"/>
                <a:ea typeface="+mj-ea"/>
                <a:sym typeface="+mn-ea"/>
              </a:rPr>
              <a:t>Application Crashes from Bug Reports</a:t>
            </a:r>
            <a:endParaRPr lang="zh-CN" altLang="en-US" sz="2800" b="1" dirty="0">
              <a:solidFill>
                <a:schemeClr val="bg1"/>
              </a:solidFill>
              <a:latin typeface="+mj-ea"/>
              <a:ea typeface="+mj-ea"/>
            </a:endParaRPr>
          </a:p>
          <a:p>
            <a:pPr algn="ctr"/>
            <a:endParaRPr lang="zh-CN" altLang="en-US" sz="2800" b="1" dirty="0">
              <a:solidFill>
                <a:schemeClr val="bg1"/>
              </a:solidFill>
              <a:latin typeface="+mj-ea"/>
            </a:endParaRPr>
          </a:p>
        </p:txBody>
      </p:sp>
    </p:spTree>
  </p:cSld>
  <p:clrMapOvr>
    <a:masterClrMapping/>
  </p:clrMapOvr>
  <mc:AlternateContent xmlns:mc="http://schemas.openxmlformats.org/markup-compatibility/2006">
    <mc:Choice xmlns:p14="http://schemas.microsoft.com/office/powerpoint/2010/main" Requires="p14">
      <p:transition p14:dur="150" advTm="96">
        <p:fade/>
      </p:transition>
    </mc:Choice>
    <mc:Fallback>
      <p:transition advTm="9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工具主要功能介绍</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89438"/>
            <a:ext cx="10547636" cy="3784600"/>
          </a:xfrm>
          <a:prstGeom prst="rect">
            <a:avLst/>
          </a:prstGeom>
          <a:noFill/>
        </p:spPr>
        <p:txBody>
          <a:bodyPr wrap="square" rtlCol="0">
            <a:spAutoFit/>
          </a:bodyPr>
          <a:lstStyle/>
          <a:p>
            <a:pPr indent="0" fontAlgn="auto">
              <a:lnSpc>
                <a:spcPct val="150000"/>
              </a:lnSpc>
            </a:pPr>
            <a:r>
              <a:rPr lang="zh-CN" altLang="en-US" sz="3200" dirty="0">
                <a:latin typeface="Franklin Gothic Medium" panose="020B0603020102020204" pitchFamily="34" charset="0"/>
              </a:rPr>
              <a:t>系统的核心功能包括两大部分：</a:t>
            </a:r>
            <a:endParaRPr lang="en-US" altLang="zh-CN" sz="3200" dirty="0">
              <a:latin typeface="Franklin Gothic Medium" panose="020B0603020102020204" pitchFamily="34" charset="0"/>
            </a:endParaRPr>
          </a:p>
          <a:p>
            <a:pPr marL="971550" lvl="1" indent="0" fontAlgn="auto">
              <a:lnSpc>
                <a:spcPct val="150000"/>
              </a:lnSpc>
              <a:buFont typeface="+mj-lt"/>
              <a:buAutoNum type="romanUcPeriod"/>
            </a:pPr>
            <a:r>
              <a:rPr lang="zh-CN" altLang="en-US" sz="3200" dirty="0">
                <a:solidFill>
                  <a:srgbClr val="6A005F"/>
                </a:solidFill>
                <a:latin typeface="Franklin Gothic Medium" panose="020B0603020102020204" pitchFamily="34" charset="0"/>
              </a:rPr>
              <a:t>报告分析：</a:t>
            </a:r>
            <a:r>
              <a:rPr lang="zh-CN" altLang="en-US" sz="3200" dirty="0">
                <a:solidFill>
                  <a:schemeClr val="tx1"/>
                </a:solidFill>
                <a:latin typeface="Franklin Gothic Medium" panose="020B0603020102020204" pitchFamily="34" charset="0"/>
              </a:rPr>
              <a:t>从故障报告中提取与故障相关的</a:t>
            </a:r>
            <a:r>
              <a:rPr lang="en-US" altLang="zh-CN" sz="3200" dirty="0">
                <a:solidFill>
                  <a:schemeClr val="tx1"/>
                </a:solidFill>
                <a:latin typeface="Franklin Gothic Medium" panose="020B0603020102020204" pitchFamily="34" charset="0"/>
              </a:rPr>
              <a:t>GUI</a:t>
            </a:r>
            <a:r>
              <a:rPr lang="zh-CN" altLang="en-US" sz="3200" dirty="0">
                <a:solidFill>
                  <a:schemeClr val="tx1"/>
                </a:solidFill>
                <a:latin typeface="Franklin Gothic Medium" panose="020B0603020102020204" pitchFamily="34" charset="0"/>
              </a:rPr>
              <a:t>事件描述。</a:t>
            </a:r>
            <a:endParaRPr lang="en-US" altLang="zh-CN" sz="3200" dirty="0">
              <a:latin typeface="Franklin Gothic Medium" panose="020B0603020102020204" pitchFamily="34" charset="0"/>
            </a:endParaRPr>
          </a:p>
          <a:p>
            <a:pPr marL="971550" lvl="1" indent="0" fontAlgn="auto">
              <a:lnSpc>
                <a:spcPct val="150000"/>
              </a:lnSpc>
              <a:buFont typeface="+mj-lt"/>
              <a:buAutoNum type="romanUcPeriod"/>
            </a:pPr>
            <a:r>
              <a:rPr lang="zh-CN" altLang="en-US" sz="3200" dirty="0">
                <a:solidFill>
                  <a:srgbClr val="6A005F"/>
                </a:solidFill>
                <a:latin typeface="Franklin Gothic Medium" panose="020B0603020102020204" pitchFamily="34" charset="0"/>
              </a:rPr>
              <a:t>动态探索：</a:t>
            </a:r>
            <a:r>
              <a:rPr lang="zh-CN" altLang="en-US" sz="3200" dirty="0">
                <a:solidFill>
                  <a:schemeClr val="tx1"/>
                </a:solidFill>
                <a:latin typeface="Franklin Gothic Medium" panose="020B0603020102020204" pitchFamily="34" charset="0"/>
              </a:rPr>
              <a:t>识别完整</a:t>
            </a:r>
            <a:r>
              <a:rPr lang="zh-CN" altLang="en-US" sz="3200" dirty="0">
                <a:solidFill>
                  <a:schemeClr val="tx1"/>
                </a:solidFill>
                <a:latin typeface="Franklin Gothic Medium" panose="020B0603020102020204" pitchFamily="34" charset="0"/>
              </a:rPr>
              <a:t>事件序列，并形成可自动化执行的脚本。</a:t>
            </a:r>
            <a:endParaRPr lang="zh-CN" altLang="en-US" sz="3200" dirty="0">
              <a:latin typeface="Franklin Gothic Medium" panose="020B0603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en-US" altLang="zh-CN" dirty="0">
                <a:solidFill>
                  <a:srgbClr val="760068"/>
                </a:solidFill>
                <a:latin typeface="Franklin Gothic Medium" panose="020B0603020102020204" pitchFamily="34" charset="0"/>
                <a:cs typeface="Calibri" panose="020F0502020204030204" charset="0"/>
              </a:rPr>
              <a:t>ReCDroid</a:t>
            </a:r>
            <a:r>
              <a:rPr lang="zh-CN" altLang="en-US" dirty="0">
                <a:solidFill>
                  <a:srgbClr val="760068"/>
                </a:solidFill>
                <a:latin typeface="Franklin Gothic Medium" panose="020B0603020102020204" pitchFamily="34" charset="0"/>
                <a:cs typeface="Calibri" panose="020F0502020204030204" charset="0"/>
              </a:rPr>
              <a:t>工作流图</a:t>
            </a:r>
            <a:endParaRPr lang="zh-CN" altLang="en-US" dirty="0">
              <a:solidFill>
                <a:srgbClr val="760068"/>
              </a:solidFill>
              <a:latin typeface="Franklin Gothic Medium" panose="020B0603020102020204" pitchFamily="34" charset="0"/>
              <a:cs typeface="Calibri" panose="020F0502020204030204" charset="0"/>
            </a:endParaRPr>
          </a:p>
        </p:txBody>
      </p:sp>
      <p:pic>
        <p:nvPicPr>
          <p:cNvPr id="2" name="图片 1"/>
          <p:cNvPicPr>
            <a:picLocks noChangeAspect="1"/>
          </p:cNvPicPr>
          <p:nvPr/>
        </p:nvPicPr>
        <p:blipFill>
          <a:blip r:embed="rId1"/>
          <a:srcRect l="18972" t="40229" r="13974" b="24333"/>
          <a:stretch>
            <a:fillRect/>
          </a:stretch>
        </p:blipFill>
        <p:spPr>
          <a:xfrm>
            <a:off x="670560" y="1816100"/>
            <a:ext cx="10850880" cy="3225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设计过程中遇到的挑战</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89438"/>
            <a:ext cx="10547636" cy="5169535"/>
          </a:xfrm>
          <a:prstGeom prst="rect">
            <a:avLst/>
          </a:prstGeom>
          <a:noFill/>
        </p:spPr>
        <p:txBody>
          <a:bodyPr wrap="square" rtlCol="0">
            <a:spAutoFit/>
          </a:bodyPr>
          <a:lstStyle/>
          <a:p>
            <a:pPr marL="971550" lvl="1" indent="-514350" fontAlgn="auto">
              <a:lnSpc>
                <a:spcPct val="150000"/>
              </a:lnSpc>
              <a:buFont typeface="+mj-lt"/>
              <a:buAutoNum type="romanUcPeriod"/>
            </a:pPr>
            <a:r>
              <a:rPr lang="zh-CN" sz="2000" dirty="0">
                <a:solidFill>
                  <a:srgbClr val="6A005F"/>
                </a:solidFill>
                <a:latin typeface="Franklin Gothic Medium" panose="020B0603020102020204" pitchFamily="34" charset="0"/>
              </a:rPr>
              <a:t>应该从故障报告中提取哪些信息？</a:t>
            </a:r>
            <a:r>
              <a:rPr lang="zh-CN" sz="2000" dirty="0">
                <a:solidFill>
                  <a:schemeClr val="tx1"/>
                </a:solidFill>
                <a:latin typeface="Franklin Gothic Medium" panose="020B0603020102020204" pitchFamily="34" charset="0"/>
              </a:rPr>
              <a:t>提取关键信息：操作、</a:t>
            </a:r>
            <a:r>
              <a:rPr lang="en-US" altLang="zh-CN" sz="2000" dirty="0">
                <a:solidFill>
                  <a:schemeClr val="tx1"/>
                </a:solidFill>
                <a:latin typeface="Franklin Gothic Medium" panose="020B0603020102020204" pitchFamily="34" charset="0"/>
              </a:rPr>
              <a:t>GUI</a:t>
            </a:r>
            <a:r>
              <a:rPr lang="zh-CN" altLang="en-US" sz="2000" dirty="0">
                <a:solidFill>
                  <a:schemeClr val="tx1"/>
                </a:solidFill>
                <a:latin typeface="Franklin Gothic Medium" panose="020B0603020102020204" pitchFamily="34" charset="0"/>
              </a:rPr>
              <a:t>组件、输入值（非必须）</a:t>
            </a:r>
            <a:endParaRPr lang="zh-CN" sz="2000" dirty="0">
              <a:solidFill>
                <a:srgbClr val="6A005F"/>
              </a:solidFill>
              <a:latin typeface="Franklin Gothic Medium" panose="020B0603020102020204" pitchFamily="34" charset="0"/>
            </a:endParaRPr>
          </a:p>
          <a:p>
            <a:pPr marL="971550" lvl="1" indent="-514350" fontAlgn="auto">
              <a:lnSpc>
                <a:spcPct val="150000"/>
              </a:lnSpc>
              <a:buFont typeface="+mj-lt"/>
              <a:buAutoNum type="romanUcPeriod"/>
            </a:pPr>
            <a:r>
              <a:rPr lang="zh-CN" sz="2000" dirty="0">
                <a:solidFill>
                  <a:srgbClr val="6A005F"/>
                </a:solidFill>
                <a:latin typeface="Franklin Gothic Medium" panose="020B0603020102020204" pitchFamily="34" charset="0"/>
              </a:rPr>
              <a:t>如何将故障</a:t>
            </a:r>
            <a:r>
              <a:rPr lang="zh-CN" altLang="en-US" sz="2000" dirty="0">
                <a:solidFill>
                  <a:srgbClr val="6A005F"/>
                </a:solidFill>
                <a:latin typeface="Franklin Gothic Medium" panose="020B0603020102020204" pitchFamily="34" charset="0"/>
              </a:rPr>
              <a:t>报告内容映射为语义表示？</a:t>
            </a:r>
            <a:r>
              <a:rPr lang="zh-CN" altLang="en-US" sz="2000" dirty="0">
                <a:solidFill>
                  <a:schemeClr val="tx1"/>
                </a:solidFill>
                <a:latin typeface="Franklin Gothic Medium" panose="020B0603020102020204" pitchFamily="34" charset="0"/>
              </a:rPr>
              <a:t>使用插槽填充方法解决映射问题，使用</a:t>
            </a:r>
            <a:r>
              <a:rPr lang="en-US" altLang="zh-CN" sz="2000" dirty="0">
                <a:solidFill>
                  <a:schemeClr val="tx1"/>
                </a:solidFill>
                <a:latin typeface="Franklin Gothic Medium" panose="020B0603020102020204" pitchFamily="34" charset="0"/>
              </a:rPr>
              <a:t>word2vec</a:t>
            </a:r>
            <a:r>
              <a:rPr lang="zh-CN" altLang="en-US" sz="2000" dirty="0">
                <a:solidFill>
                  <a:schemeClr val="tx1"/>
                </a:solidFill>
                <a:latin typeface="Franklin Gothic Medium" panose="020B0603020102020204" pitchFamily="34" charset="0"/>
              </a:rPr>
              <a:t>模型解决语义识别问题。</a:t>
            </a:r>
            <a:endParaRPr lang="en-US" altLang="zh-CN" sz="2000" dirty="0">
              <a:solidFill>
                <a:schemeClr val="tx1"/>
              </a:solidFill>
              <a:latin typeface="Franklin Gothic Medium" panose="020B0603020102020204" pitchFamily="34" charset="0"/>
            </a:endParaRPr>
          </a:p>
          <a:p>
            <a:pPr marL="971550" lvl="1" indent="-514350" fontAlgn="auto">
              <a:lnSpc>
                <a:spcPct val="150000"/>
              </a:lnSpc>
              <a:buFont typeface="+mj-lt"/>
              <a:buAutoNum type="romanUcPeriod"/>
            </a:pPr>
            <a:r>
              <a:rPr lang="zh-CN" altLang="en-US" sz="2000" dirty="0">
                <a:solidFill>
                  <a:srgbClr val="6A005F"/>
                </a:solidFill>
                <a:latin typeface="Franklin Gothic Medium" panose="020B0603020102020204" pitchFamily="34" charset="0"/>
              </a:rPr>
              <a:t>如何创建完整而正确的故障重现序列？</a:t>
            </a:r>
            <a:r>
              <a:rPr lang="zh-CN" altLang="en-US" sz="2000" dirty="0">
                <a:solidFill>
                  <a:schemeClr val="tx1"/>
                </a:solidFill>
                <a:latin typeface="Franklin Gothic Medium" panose="020B0603020102020204" pitchFamily="34" charset="0"/>
              </a:rPr>
              <a:t>报告可能会遗漏关键步骤。解决方法：用带提示的引导深度优先搜索替代普通深搜。</a:t>
            </a:r>
            <a:endParaRPr lang="zh-CN" altLang="en-US" sz="2000" dirty="0">
              <a:solidFill>
                <a:srgbClr val="6A005F"/>
              </a:solidFill>
              <a:latin typeface="Franklin Gothic Medium" panose="020B0603020102020204" pitchFamily="34" charset="0"/>
            </a:endParaRPr>
          </a:p>
          <a:p>
            <a:pPr marL="971550" lvl="1" indent="-514350" fontAlgn="auto">
              <a:lnSpc>
                <a:spcPct val="150000"/>
              </a:lnSpc>
              <a:buFont typeface="+mj-lt"/>
              <a:buAutoNum type="romanUcPeriod"/>
            </a:pPr>
            <a:r>
              <a:rPr lang="zh-CN" altLang="en-US" sz="2000" dirty="0">
                <a:solidFill>
                  <a:srgbClr val="6A005F"/>
                </a:solidFill>
                <a:latin typeface="Franklin Gothic Medium" panose="020B0603020102020204" pitchFamily="34" charset="0"/>
              </a:rPr>
              <a:t>如何使故障重现的执行过程更加高效？</a:t>
            </a:r>
            <a:r>
              <a:rPr lang="zh-CN" altLang="en-US" sz="2000" dirty="0">
                <a:solidFill>
                  <a:schemeClr val="tx1"/>
                </a:solidFill>
                <a:latin typeface="Franklin Gothic Medium" panose="020B0603020102020204" pitchFamily="34" charset="0"/>
              </a:rPr>
              <a:t>权衡再现故障重现的操作集规模最小化和方法需要花费大量时间的矛盾。解决方法：启发式优化策略。</a:t>
            </a:r>
            <a:endParaRPr lang="zh-CN" altLang="en-US" sz="2000" dirty="0">
              <a:solidFill>
                <a:schemeClr val="tx1"/>
              </a:solidFill>
              <a:latin typeface="Franklin Gothic Medium" panose="020B0603020102020204" pitchFamily="34" charset="0"/>
            </a:endParaRPr>
          </a:p>
          <a:p>
            <a:pPr lvl="1" indent="0" fontAlgn="auto">
              <a:lnSpc>
                <a:spcPct val="150000"/>
              </a:lnSpc>
              <a:buFont typeface="+mj-lt"/>
              <a:buNone/>
            </a:pPr>
            <a:endParaRPr lang="zh-CN" altLang="en-US" sz="2000" b="1" dirty="0">
              <a:solidFill>
                <a:schemeClr val="tx1"/>
              </a:solidFill>
              <a:latin typeface="Franklin Gothic Medium" panose="020B0603020102020204" pitchFamily="34" charset="0"/>
            </a:endParaRPr>
          </a:p>
          <a:p>
            <a:pPr lvl="1" indent="0" fontAlgn="auto">
              <a:lnSpc>
                <a:spcPct val="150000"/>
              </a:lnSpc>
              <a:buFont typeface="+mj-lt"/>
              <a:buNone/>
            </a:pPr>
            <a:r>
              <a:rPr lang="zh-CN" altLang="en-US" sz="2000" b="1" dirty="0">
                <a:solidFill>
                  <a:schemeClr val="tx1"/>
                </a:solidFill>
                <a:latin typeface="Franklin Gothic Medium" panose="020B0603020102020204" pitchFamily="34" charset="0"/>
              </a:rPr>
              <a:t>以上提到的技术点会在算法理解模块详细描述。</a:t>
            </a:r>
            <a:endParaRPr lang="zh-CN" altLang="en-US" sz="2000" b="1" dirty="0">
              <a:solidFill>
                <a:schemeClr val="tx1"/>
              </a:solidFill>
              <a:latin typeface="Franklin Gothic Medium" panose="020B0603020102020204" pitchFamily="34" charset="0"/>
            </a:endParaRPr>
          </a:p>
          <a:p>
            <a:pPr marL="971550" lvl="1" indent="-514350">
              <a:buFont typeface="+mj-lt"/>
              <a:buAutoNum type="romanUcPeriod"/>
            </a:pPr>
            <a:endParaRPr lang="zh-CN" altLang="en-US" sz="2000" dirty="0">
              <a:solidFill>
                <a:srgbClr val="6A005F"/>
              </a:solidFill>
              <a:latin typeface="Franklin Gothic Medium" panose="020B0603020102020204" pitchFamily="34" charset="0"/>
            </a:endParaRPr>
          </a:p>
          <a:p>
            <a:pPr marL="971550" lvl="1" indent="-514350">
              <a:buFont typeface="+mj-lt"/>
              <a:buAutoNum type="romanUcPeriod"/>
            </a:pPr>
            <a:endParaRPr lang="zh-CN" altLang="en-US" sz="2000" dirty="0">
              <a:solidFill>
                <a:srgbClr val="6A005F"/>
              </a:solidFill>
              <a:latin typeface="Franklin Gothic Medium" panose="020B0603020102020204" pitchFamily="34" charset="0"/>
            </a:endParaRPr>
          </a:p>
          <a:p>
            <a:pPr marL="971550" lvl="1" indent="-514350">
              <a:buFont typeface="+mj-lt"/>
              <a:buAutoNum type="romanUcPeriod"/>
            </a:pPr>
            <a:endParaRPr lang="zh-CN" altLang="en-US" sz="2000" dirty="0">
              <a:latin typeface="Franklin Gothic Medium" panose="020B0603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输入与输出</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89438"/>
            <a:ext cx="10547636" cy="5015865"/>
          </a:xfrm>
          <a:prstGeom prst="rect">
            <a:avLst/>
          </a:prstGeom>
          <a:noFill/>
        </p:spPr>
        <p:txBody>
          <a:bodyPr wrap="square" rtlCol="0">
            <a:spAutoFit/>
          </a:bodyPr>
          <a:lstStyle/>
          <a:p>
            <a:pPr lvl="1" indent="0">
              <a:buFont typeface="+mj-lt"/>
              <a:buNone/>
            </a:pPr>
            <a:r>
              <a:rPr lang="zh-CN" altLang="en-US" sz="2000" dirty="0">
                <a:solidFill>
                  <a:srgbClr val="6A005F"/>
                </a:solidFill>
                <a:latin typeface="Franklin Gothic Medium" panose="020B0603020102020204" pitchFamily="34" charset="0"/>
              </a:rPr>
              <a:t>输入：</a:t>
            </a:r>
            <a:r>
              <a:rPr lang="zh-CN" altLang="en-US" sz="2000" dirty="0">
                <a:solidFill>
                  <a:schemeClr val="tx1"/>
                </a:solidFill>
                <a:latin typeface="Franklin Gothic Medium" panose="020B0603020102020204" pitchFamily="34" charset="0"/>
              </a:rPr>
              <a:t>故障报告和与报告对应的APK（另，执行引擎文件，</a:t>
            </a:r>
            <a:r>
              <a:rPr lang="en-US" altLang="zh-CN" sz="2000" dirty="0">
                <a:solidFill>
                  <a:schemeClr val="tx1"/>
                </a:solidFill>
                <a:latin typeface="Franklin Gothic Medium" panose="020B0603020102020204" pitchFamily="34" charset="0"/>
              </a:rPr>
              <a:t>Shell</a:t>
            </a:r>
            <a:r>
              <a:rPr lang="zh-CN" altLang="en-US" sz="2000" dirty="0">
                <a:solidFill>
                  <a:schemeClr val="tx1"/>
                </a:solidFill>
                <a:latin typeface="Franklin Gothic Medium" panose="020B0603020102020204" pitchFamily="34" charset="0"/>
              </a:rPr>
              <a:t>文件）</a:t>
            </a:r>
            <a:endParaRPr lang="zh-CN" altLang="en-US" sz="2000" dirty="0">
              <a:solidFill>
                <a:srgbClr val="6A005F"/>
              </a:solidFill>
              <a:latin typeface="Franklin Gothic Medium" panose="020B0603020102020204" pitchFamily="34" charset="0"/>
            </a:endParaRPr>
          </a:p>
          <a:p>
            <a:pPr lvl="1" indent="0">
              <a:buFont typeface="+mj-lt"/>
              <a:buNone/>
            </a:pPr>
            <a:r>
              <a:rPr lang="zh-CN" altLang="en-US" sz="2000" dirty="0">
                <a:solidFill>
                  <a:srgbClr val="6A005F"/>
                </a:solidFill>
                <a:latin typeface="Franklin Gothic Medium" panose="020B0603020102020204" pitchFamily="34" charset="0"/>
              </a:rPr>
              <a:t>输出：</a:t>
            </a:r>
            <a:r>
              <a:rPr lang="zh-CN" altLang="en-US" sz="2000" dirty="0">
                <a:solidFill>
                  <a:schemeClr val="tx1"/>
                </a:solidFill>
                <a:latin typeface="Franklin Gothic Medium" panose="020B0603020102020204" pitchFamily="34" charset="0"/>
              </a:rPr>
              <a:t>导致</a:t>
            </a:r>
            <a:r>
              <a:rPr lang="zh-CN" altLang="en-US" sz="2000" dirty="0">
                <a:solidFill>
                  <a:srgbClr val="7030A0"/>
                </a:solidFill>
                <a:latin typeface="Franklin Gothic Medium" panose="020B0603020102020204" pitchFamily="34" charset="0"/>
              </a:rPr>
              <a:t>崩溃</a:t>
            </a:r>
            <a:r>
              <a:rPr lang="zh-CN" altLang="en-US" sz="2000" dirty="0">
                <a:solidFill>
                  <a:schemeClr val="tx1"/>
                </a:solidFill>
                <a:latin typeface="Franklin Gothic Medium" panose="020B0603020102020204" pitchFamily="34" charset="0"/>
              </a:rPr>
              <a:t>的GUI事件序列的脚本</a:t>
            </a:r>
            <a:r>
              <a:rPr lang="en-US" altLang="zh-CN" sz="2000" dirty="0">
                <a:solidFill>
                  <a:schemeClr val="tx1"/>
                </a:solidFill>
                <a:latin typeface="Franklin Gothic Medium" panose="020B0603020102020204" pitchFamily="34" charset="0"/>
              </a:rPr>
              <a:t>run.xml</a:t>
            </a:r>
            <a:r>
              <a:rPr lang="zh-CN" altLang="en-US" sz="2000" dirty="0">
                <a:solidFill>
                  <a:schemeClr val="tx1"/>
                </a:solidFill>
                <a:latin typeface="Franklin Gothic Medium" panose="020B0603020102020204" pitchFamily="34" charset="0"/>
              </a:rPr>
              <a:t>，该脚本可直接在执行引擎上重播（另</a:t>
            </a:r>
            <a:r>
              <a:rPr lang="en-US" altLang="zh-CN" sz="2000" dirty="0">
                <a:solidFill>
                  <a:schemeClr val="tx1"/>
                </a:solidFill>
                <a:latin typeface="Franklin Gothic Medium" panose="020B0603020102020204" pitchFamily="34" charset="0"/>
              </a:rPr>
              <a:t>record.xml</a:t>
            </a:r>
            <a:r>
              <a:rPr lang="zh-CN" altLang="en-US" sz="2000" dirty="0">
                <a:solidFill>
                  <a:schemeClr val="tx1"/>
                </a:solidFill>
                <a:latin typeface="Franklin Gothic Medium" panose="020B0603020102020204" pitchFamily="34" charset="0"/>
              </a:rPr>
              <a:t>，</a:t>
            </a:r>
            <a:r>
              <a:rPr lang="en-US" altLang="zh-CN" sz="2000" dirty="0">
                <a:solidFill>
                  <a:schemeClr val="tx1"/>
                </a:solidFill>
                <a:latin typeface="Franklin Gothic Medium" panose="020B0603020102020204" pitchFamily="34" charset="0"/>
              </a:rPr>
              <a:t>nlp.xml</a:t>
            </a:r>
            <a:r>
              <a:rPr lang="zh-CN" altLang="en-US" sz="2000" dirty="0">
                <a:solidFill>
                  <a:schemeClr val="tx1"/>
                </a:solidFill>
                <a:latin typeface="Franklin Gothic Medium" panose="020B0603020102020204" pitchFamily="34" charset="0"/>
              </a:rPr>
              <a:t>）</a:t>
            </a:r>
            <a:endParaRPr lang="zh-CN" altLang="en-US" sz="2000" dirty="0">
              <a:solidFill>
                <a:schemeClr val="tx1"/>
              </a:solidFill>
              <a:latin typeface="Franklin Gothic Medium" panose="020B0603020102020204" pitchFamily="34" charset="0"/>
            </a:endParaRPr>
          </a:p>
          <a:p>
            <a:pPr lvl="1" indent="0">
              <a:buFont typeface="+mj-lt"/>
              <a:buNone/>
            </a:pPr>
            <a:endParaRPr lang="zh-CN" altLang="en-US" sz="2000" dirty="0">
              <a:solidFill>
                <a:schemeClr val="tx1"/>
              </a:solidFill>
              <a:latin typeface="Franklin Gothic Medium" panose="020B0603020102020204" pitchFamily="34" charset="0"/>
            </a:endParaRPr>
          </a:p>
          <a:p>
            <a:pPr lvl="1" indent="0">
              <a:buFont typeface="+mj-lt"/>
              <a:buNone/>
            </a:pPr>
            <a:r>
              <a:rPr lang="en-US" altLang="zh-CN" sz="2000" dirty="0">
                <a:solidFill>
                  <a:schemeClr val="tx1"/>
                </a:solidFill>
                <a:latin typeface="Franklin Gothic Medium" panose="020B0603020102020204" pitchFamily="34" charset="0"/>
              </a:rPr>
              <a:t>	</a:t>
            </a:r>
            <a:r>
              <a:rPr lang="zh-CN" altLang="en-US" sz="2000" dirty="0">
                <a:solidFill>
                  <a:srgbClr val="7030A0"/>
                </a:solidFill>
                <a:latin typeface="Franklin Gothic Medium" panose="020B0603020102020204" pitchFamily="34" charset="0"/>
              </a:rPr>
              <a:t>输出理解</a:t>
            </a:r>
            <a:r>
              <a:rPr lang="zh-CN" altLang="en-US" sz="2000" dirty="0">
                <a:solidFill>
                  <a:schemeClr val="tx1"/>
                </a:solidFill>
                <a:latin typeface="Franklin Gothic Medium" panose="020B0603020102020204" pitchFamily="34" charset="0"/>
              </a:rPr>
              <a:t>：由于</a:t>
            </a:r>
            <a:r>
              <a:rPr lang="en-US" altLang="zh-CN" sz="2000" dirty="0">
                <a:solidFill>
                  <a:schemeClr val="tx1"/>
                </a:solidFill>
                <a:latin typeface="Franklin Gothic Medium" panose="020B0603020102020204" pitchFamily="34" charset="0"/>
              </a:rPr>
              <a:t>ReCDroid</a:t>
            </a:r>
            <a:r>
              <a:rPr lang="zh-CN" altLang="en-US" sz="2000" dirty="0">
                <a:solidFill>
                  <a:schemeClr val="tx1"/>
                </a:solidFill>
                <a:latin typeface="Franklin Gothic Medium" panose="020B0603020102020204" pitchFamily="34" charset="0"/>
              </a:rPr>
              <a:t>的功能是自动分析故障报告的文本描述并实现故障重现的自动化操作，所以工具的主要输出结果（即包含</a:t>
            </a:r>
            <a:r>
              <a:rPr lang="en-US" altLang="zh-CN" sz="2000" dirty="0">
                <a:solidFill>
                  <a:schemeClr val="tx1"/>
                </a:solidFill>
                <a:latin typeface="Franklin Gothic Medium" panose="020B0603020102020204" pitchFamily="34" charset="0"/>
              </a:rPr>
              <a:t>GUI</a:t>
            </a:r>
            <a:r>
              <a:rPr lang="zh-CN" altLang="en-US" sz="2000" dirty="0">
                <a:solidFill>
                  <a:schemeClr val="tx1"/>
                </a:solidFill>
                <a:latin typeface="Franklin Gothic Medium" panose="020B0603020102020204" pitchFamily="34" charset="0"/>
              </a:rPr>
              <a:t>执行序列的可执行脚本</a:t>
            </a:r>
            <a:r>
              <a:rPr lang="en-US" altLang="zh-CN" sz="2000" dirty="0">
                <a:solidFill>
                  <a:schemeClr val="tx1"/>
                </a:solidFill>
                <a:latin typeface="Franklin Gothic Medium" panose="020B0603020102020204" pitchFamily="34" charset="0"/>
              </a:rPr>
              <a:t>run.xml</a:t>
            </a:r>
            <a:r>
              <a:rPr lang="zh-CN" altLang="en-US" sz="2000" dirty="0">
                <a:solidFill>
                  <a:schemeClr val="tx1"/>
                </a:solidFill>
                <a:latin typeface="Franklin Gothic Medium" panose="020B0603020102020204" pitchFamily="34" charset="0"/>
              </a:rPr>
              <a:t>）可以在执行引擎中通过故障重现过程直接呈现出来，所以不在此解读（在</a:t>
            </a:r>
            <a:r>
              <a:rPr lang="en-US" altLang="zh-CN" sz="2000" b="1" dirty="0">
                <a:solidFill>
                  <a:srgbClr val="7030A0"/>
                </a:solidFill>
                <a:latin typeface="Franklin Gothic Medium" panose="020B0603020102020204" pitchFamily="34" charset="0"/>
              </a:rPr>
              <a:t>readme</a:t>
            </a:r>
            <a:r>
              <a:rPr lang="zh-CN" altLang="en-US" sz="2000" dirty="0">
                <a:solidFill>
                  <a:schemeClr val="tx1"/>
                </a:solidFill>
                <a:latin typeface="Franklin Gothic Medium" panose="020B0603020102020204" pitchFamily="34" charset="0"/>
              </a:rPr>
              <a:t>里有进行说明），另外输出的副产品有记录执行事件流的文件</a:t>
            </a:r>
            <a:r>
              <a:rPr lang="en-US" altLang="zh-CN" sz="2000" dirty="0">
                <a:solidFill>
                  <a:schemeClr val="tx1"/>
                </a:solidFill>
                <a:latin typeface="Franklin Gothic Medium" panose="020B0603020102020204" pitchFamily="34" charset="0"/>
              </a:rPr>
              <a:t>record.xml</a:t>
            </a:r>
            <a:r>
              <a:rPr lang="zh-CN" altLang="en-US" sz="2000" dirty="0">
                <a:solidFill>
                  <a:schemeClr val="tx1"/>
                </a:solidFill>
                <a:latin typeface="Franklin Gothic Medium" panose="020B0603020102020204" pitchFamily="34" charset="0"/>
              </a:rPr>
              <a:t>以及</a:t>
            </a:r>
            <a:r>
              <a:rPr lang="en-US" altLang="zh-CN" sz="2000" dirty="0">
                <a:solidFill>
                  <a:schemeClr val="tx1"/>
                </a:solidFill>
                <a:latin typeface="Franklin Gothic Medium" panose="020B0603020102020204" pitchFamily="34" charset="0"/>
              </a:rPr>
              <a:t>NLP</a:t>
            </a:r>
            <a:r>
              <a:rPr lang="zh-CN" altLang="en-US" sz="2000" dirty="0">
                <a:solidFill>
                  <a:schemeClr val="tx1"/>
                </a:solidFill>
                <a:latin typeface="Franklin Gothic Medium" panose="020B0603020102020204" pitchFamily="34" charset="0"/>
              </a:rPr>
              <a:t>结果</a:t>
            </a:r>
            <a:r>
              <a:rPr lang="en-US" altLang="zh-CN" sz="2000" dirty="0">
                <a:solidFill>
                  <a:schemeClr val="tx1"/>
                </a:solidFill>
                <a:latin typeface="Franklin Gothic Medium" panose="020B0603020102020204" pitchFamily="34" charset="0"/>
              </a:rPr>
              <a:t>nlp.xml</a:t>
            </a:r>
            <a:r>
              <a:rPr lang="zh-CN" altLang="en-US" sz="2000" dirty="0">
                <a:solidFill>
                  <a:schemeClr val="tx1"/>
                </a:solidFill>
                <a:latin typeface="Franklin Gothic Medium" panose="020B0603020102020204" pitchFamily="34" charset="0"/>
              </a:rPr>
              <a:t>，在此不加赘述。</a:t>
            </a:r>
            <a:endParaRPr lang="zh-CN" altLang="en-US" sz="2000" dirty="0">
              <a:solidFill>
                <a:schemeClr val="tx1"/>
              </a:solidFill>
              <a:latin typeface="Franklin Gothic Medium" panose="020B0603020102020204" pitchFamily="34" charset="0"/>
            </a:endParaRPr>
          </a:p>
          <a:p>
            <a:pPr lvl="1" indent="0">
              <a:buFont typeface="+mj-lt"/>
              <a:buNone/>
            </a:pPr>
            <a:r>
              <a:rPr lang="en-US" altLang="zh-CN" sz="2000" dirty="0">
                <a:solidFill>
                  <a:schemeClr val="tx1"/>
                </a:solidFill>
                <a:latin typeface="Franklin Gothic Medium" panose="020B0603020102020204" pitchFamily="34" charset="0"/>
              </a:rPr>
              <a:t>	</a:t>
            </a:r>
            <a:r>
              <a:rPr lang="zh-CN" altLang="en-US" sz="2000" dirty="0">
                <a:solidFill>
                  <a:srgbClr val="7030A0"/>
                </a:solidFill>
                <a:latin typeface="Franklin Gothic Medium" panose="020B0603020102020204" pitchFamily="34" charset="0"/>
              </a:rPr>
              <a:t>输入理解</a:t>
            </a:r>
            <a:r>
              <a:rPr lang="zh-CN" altLang="en-US" sz="2000" dirty="0">
                <a:solidFill>
                  <a:schemeClr val="tx1"/>
                </a:solidFill>
                <a:latin typeface="Franklin Gothic Medium" panose="020B0603020102020204" pitchFamily="34" charset="0"/>
              </a:rPr>
              <a:t>：故障报告为工具提供了故障重现所需的</a:t>
            </a:r>
            <a:r>
              <a:rPr lang="en-US" altLang="zh-CN" sz="2000" dirty="0">
                <a:solidFill>
                  <a:schemeClr val="tx1"/>
                </a:solidFill>
                <a:latin typeface="Franklin Gothic Medium" panose="020B0603020102020204" pitchFamily="34" charset="0"/>
              </a:rPr>
              <a:t>GUI</a:t>
            </a:r>
            <a:r>
              <a:rPr lang="zh-CN" altLang="en-US" sz="2000" dirty="0">
                <a:solidFill>
                  <a:schemeClr val="tx1"/>
                </a:solidFill>
                <a:latin typeface="Franklin Gothic Medium" panose="020B0603020102020204" pitchFamily="34" charset="0"/>
              </a:rPr>
              <a:t>事件信息。（</a:t>
            </a:r>
            <a:r>
              <a:rPr lang="en-US" altLang="zh-CN" sz="2000" dirty="0">
                <a:solidFill>
                  <a:schemeClr val="tx1"/>
                </a:solidFill>
                <a:latin typeface="Franklin Gothic Medium" panose="020B0603020102020204" pitchFamily="34" charset="0"/>
              </a:rPr>
              <a:t>1</a:t>
            </a:r>
            <a:r>
              <a:rPr lang="zh-CN" altLang="en-US" sz="2000" dirty="0">
                <a:solidFill>
                  <a:schemeClr val="tx1"/>
                </a:solidFill>
                <a:latin typeface="Franklin Gothic Medium" panose="020B0603020102020204" pitchFamily="34" charset="0"/>
              </a:rPr>
              <a:t>）需要输入</a:t>
            </a:r>
            <a:r>
              <a:rPr lang="en-US" altLang="zh-CN" sz="2000" dirty="0">
                <a:solidFill>
                  <a:schemeClr val="tx1"/>
                </a:solidFill>
                <a:latin typeface="Franklin Gothic Medium" panose="020B0603020102020204" pitchFamily="34" charset="0"/>
              </a:rPr>
              <a:t>APK</a:t>
            </a:r>
            <a:r>
              <a:rPr lang="zh-CN" altLang="en-US" sz="2000" dirty="0">
                <a:solidFill>
                  <a:schemeClr val="tx1"/>
                </a:solidFill>
                <a:latin typeface="Franklin Gothic Medium" panose="020B0603020102020204" pitchFamily="34" charset="0"/>
              </a:rPr>
              <a:t>是因为需要为执行引擎配置好故障重现所需的环境。（</a:t>
            </a:r>
            <a:r>
              <a:rPr lang="en-US" altLang="zh-CN" sz="2000" dirty="0">
                <a:solidFill>
                  <a:schemeClr val="tx1"/>
                </a:solidFill>
                <a:latin typeface="Franklin Gothic Medium" panose="020B0603020102020204" pitchFamily="34" charset="0"/>
              </a:rPr>
              <a:t>2</a:t>
            </a:r>
            <a:r>
              <a:rPr lang="zh-CN" altLang="en-US" sz="2000" dirty="0">
                <a:solidFill>
                  <a:schemeClr val="tx1"/>
                </a:solidFill>
                <a:latin typeface="Franklin Gothic Medium" panose="020B0603020102020204" pitchFamily="34" charset="0"/>
              </a:rPr>
              <a:t>）故障报告没有特殊格式要求，只需是自然语言编写的文本即可。在报告信息分析阶段会使用</a:t>
            </a:r>
            <a:r>
              <a:rPr lang="en-US" altLang="zh-CN" sz="2000" dirty="0">
                <a:solidFill>
                  <a:schemeClr val="tx1"/>
                </a:solidFill>
                <a:latin typeface="Franklin Gothic Medium" panose="020B0603020102020204" pitchFamily="34" charset="0"/>
              </a:rPr>
              <a:t>NLP</a:t>
            </a:r>
            <a:r>
              <a:rPr lang="zh-CN" altLang="en-US" sz="2000" dirty="0">
                <a:solidFill>
                  <a:schemeClr val="tx1"/>
                </a:solidFill>
                <a:latin typeface="Franklin Gothic Medium" panose="020B0603020102020204" pitchFamily="34" charset="0"/>
              </a:rPr>
              <a:t>技术，利用标记神经网络和</a:t>
            </a:r>
            <a:r>
              <a:rPr lang="en-US" altLang="zh-CN" sz="2000" dirty="0">
                <a:solidFill>
                  <a:schemeClr val="tx1"/>
                </a:solidFill>
                <a:latin typeface="Franklin Gothic Medium" panose="020B0603020102020204" pitchFamily="34" charset="0"/>
              </a:rPr>
              <a:t>scapy</a:t>
            </a:r>
            <a:r>
              <a:rPr lang="zh-CN" altLang="en-US" sz="2000" dirty="0">
                <a:solidFill>
                  <a:schemeClr val="tx1"/>
                </a:solidFill>
                <a:latin typeface="Franklin Gothic Medium" panose="020B0603020102020204" pitchFamily="34" charset="0"/>
              </a:rPr>
              <a:t>依赖解析器对报告里的要素进行提取。</a:t>
            </a:r>
            <a:endParaRPr lang="en-US" altLang="zh-CN" sz="2000" dirty="0">
              <a:solidFill>
                <a:schemeClr val="tx1"/>
              </a:solidFill>
              <a:latin typeface="Franklin Gothic Medium" panose="020B0603020102020204" pitchFamily="34" charset="0"/>
            </a:endParaRPr>
          </a:p>
          <a:p>
            <a:pPr lvl="1" indent="0">
              <a:buFont typeface="+mj-lt"/>
              <a:buNone/>
            </a:pPr>
            <a:endParaRPr lang="en-US" altLang="zh-CN" sz="2000" dirty="0">
              <a:solidFill>
                <a:schemeClr val="tx1"/>
              </a:solidFill>
              <a:latin typeface="Franklin Gothic Medium" panose="020B0603020102020204" pitchFamily="34" charset="0"/>
            </a:endParaRPr>
          </a:p>
          <a:p>
            <a:pPr lvl="1" indent="0">
              <a:buFont typeface="+mj-lt"/>
              <a:buNone/>
            </a:pPr>
            <a:r>
              <a:rPr lang="en-US" altLang="zh-CN" sz="2000" dirty="0">
                <a:solidFill>
                  <a:srgbClr val="7030A0"/>
                </a:solidFill>
                <a:latin typeface="Franklin Gothic Medium" panose="020B0603020102020204" pitchFamily="34" charset="0"/>
                <a:sym typeface="+mn-ea"/>
              </a:rPr>
              <a:t>*</a:t>
            </a:r>
            <a:r>
              <a:rPr lang="zh-CN" altLang="en-US" sz="2000" dirty="0">
                <a:solidFill>
                  <a:srgbClr val="7030A0"/>
                </a:solidFill>
                <a:latin typeface="Franklin Gothic Medium" panose="020B0603020102020204" pitchFamily="34" charset="0"/>
                <a:sym typeface="+mn-ea"/>
              </a:rPr>
              <a:t>崩溃：</a:t>
            </a:r>
            <a:r>
              <a:rPr lang="zh-CN" altLang="en-US" sz="2000" dirty="0">
                <a:solidFill>
                  <a:schemeClr val="tx1"/>
                </a:solidFill>
                <a:latin typeface="Franklin Gothic Medium" panose="020B0603020102020204" pitchFamily="34" charset="0"/>
                <a:sym typeface="+mn-ea"/>
              </a:rPr>
              <a:t>研究人员发现大量的故障报告</a:t>
            </a:r>
            <a:r>
              <a:rPr lang="en-US" altLang="zh-CN" sz="2000" dirty="0">
                <a:solidFill>
                  <a:schemeClr val="tx1"/>
                </a:solidFill>
                <a:latin typeface="Franklin Gothic Medium" panose="020B0603020102020204" pitchFamily="34" charset="0"/>
                <a:sym typeface="+mn-ea"/>
              </a:rPr>
              <a:t>(9.5%)</a:t>
            </a:r>
            <a:r>
              <a:rPr lang="zh-CN" altLang="en-US" sz="2000" dirty="0">
                <a:solidFill>
                  <a:schemeClr val="tx1"/>
                </a:solidFill>
                <a:latin typeface="Franklin Gothic Medium" panose="020B0603020102020204" pitchFamily="34" charset="0"/>
                <a:sym typeface="+mn-ea"/>
              </a:rPr>
              <a:t>涉及应用程序崩溃</a:t>
            </a:r>
            <a:r>
              <a:rPr lang="en-US" altLang="zh-CN" sz="2000" dirty="0">
                <a:solidFill>
                  <a:schemeClr val="tx1"/>
                </a:solidFill>
                <a:latin typeface="Franklin Gothic Medium" panose="020B0603020102020204" pitchFamily="34" charset="0"/>
                <a:sym typeface="+mn-ea"/>
              </a:rPr>
              <a:t>(crash)</a:t>
            </a:r>
            <a:r>
              <a:rPr lang="zh-CN" altLang="en-US" sz="2000" dirty="0">
                <a:solidFill>
                  <a:schemeClr val="tx1"/>
                </a:solidFill>
                <a:latin typeface="Franklin Gothic Medium" panose="020B0603020102020204" pitchFamily="34" charset="0"/>
                <a:sym typeface="+mn-ea"/>
              </a:rPr>
              <a:t>，因此ReCDroid专注于重现应用程序的崩溃。</a:t>
            </a:r>
            <a:endParaRPr lang="zh-CN" altLang="en-US" sz="20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功能模块间的数据流动或交互</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926878"/>
            <a:ext cx="10547636" cy="6092825"/>
          </a:xfrm>
          <a:prstGeom prst="rect">
            <a:avLst/>
          </a:prstGeom>
          <a:noFill/>
        </p:spPr>
        <p:txBody>
          <a:bodyPr wrap="square" rtlCol="0">
            <a:spAutoFit/>
          </a:bodyPr>
          <a:lstStyle/>
          <a:p>
            <a:pPr lvl="1" indent="0" fontAlgn="auto">
              <a:lnSpc>
                <a:spcPct val="150000"/>
              </a:lnSpc>
              <a:buFont typeface="+mj-lt"/>
              <a:buNone/>
            </a:pPr>
            <a:r>
              <a:rPr lang="en-US" altLang="zh-CN" sz="2000" dirty="0">
                <a:solidFill>
                  <a:srgbClr val="6A005F"/>
                </a:solidFill>
                <a:latin typeface="Franklin Gothic Medium" panose="020B0603020102020204" pitchFamily="34" charset="0"/>
              </a:rPr>
              <a:t>1.</a:t>
            </a:r>
            <a:r>
              <a:rPr lang="zh-CN" altLang="en-US" sz="2000" dirty="0">
                <a:solidFill>
                  <a:srgbClr val="6A005F"/>
                </a:solidFill>
                <a:latin typeface="Franklin Gothic Medium" panose="020B0603020102020204" pitchFamily="34" charset="0"/>
              </a:rPr>
              <a:t>输入</a:t>
            </a:r>
            <a:r>
              <a:rPr lang="en-US" altLang="zh-CN" sz="2000" dirty="0">
                <a:solidFill>
                  <a:srgbClr val="6A005F"/>
                </a:solidFill>
                <a:latin typeface="Franklin Gothic Medium" panose="020B0603020102020204" pitchFamily="34" charset="0"/>
              </a:rPr>
              <a:t>→</a:t>
            </a:r>
            <a:r>
              <a:rPr lang="zh-CN" altLang="en-US" sz="2000" dirty="0">
                <a:solidFill>
                  <a:srgbClr val="6A005F"/>
                </a:solidFill>
                <a:latin typeface="Franklin Gothic Medium" panose="020B0603020102020204" pitchFamily="34" charset="0"/>
              </a:rPr>
              <a:t>报告分析模块：</a:t>
            </a:r>
            <a:r>
              <a:rPr lang="zh-CN" altLang="en-US" sz="2000" dirty="0">
                <a:solidFill>
                  <a:schemeClr val="tx1"/>
                </a:solidFill>
                <a:latin typeface="Franklin Gothic Medium" panose="020B0603020102020204" pitchFamily="34" charset="0"/>
              </a:rPr>
              <a:t>故障</a:t>
            </a:r>
            <a:r>
              <a:rPr lang="zh-CN" altLang="en-US" sz="2000" dirty="0">
                <a:solidFill>
                  <a:schemeClr val="tx1"/>
                </a:solidFill>
                <a:latin typeface="Franklin Gothic Medium" panose="020B0603020102020204" pitchFamily="34" charset="0"/>
              </a:rPr>
              <a:t>报告文本</a:t>
            </a:r>
            <a:endParaRPr lang="zh-CN" altLang="en-US" sz="2000" dirty="0">
              <a:solidFill>
                <a:srgbClr val="6A005F"/>
              </a:solidFill>
              <a:latin typeface="Franklin Gothic Medium" panose="020B0603020102020204" pitchFamily="34" charset="0"/>
            </a:endParaRPr>
          </a:p>
          <a:p>
            <a:pPr lvl="1" indent="0" fontAlgn="auto">
              <a:lnSpc>
                <a:spcPct val="150000"/>
              </a:lnSpc>
              <a:buFont typeface="+mj-lt"/>
              <a:buNone/>
            </a:pPr>
            <a:r>
              <a:rPr lang="en-US" altLang="zh-CN" sz="2000" dirty="0">
                <a:solidFill>
                  <a:srgbClr val="6A005F"/>
                </a:solidFill>
                <a:latin typeface="Franklin Gothic Medium" panose="020B0603020102020204" pitchFamily="34" charset="0"/>
              </a:rPr>
              <a:t>2.</a:t>
            </a:r>
            <a:r>
              <a:rPr lang="zh-CN" altLang="en-US" sz="2000" dirty="0">
                <a:solidFill>
                  <a:srgbClr val="6A005F"/>
                </a:solidFill>
                <a:latin typeface="Franklin Gothic Medium" panose="020B0603020102020204" pitchFamily="34" charset="0"/>
              </a:rPr>
              <a:t>报告分析模块</a:t>
            </a:r>
            <a:r>
              <a:rPr lang="en-US" altLang="zh-CN" sz="2000" dirty="0">
                <a:solidFill>
                  <a:srgbClr val="6A005F"/>
                </a:solidFill>
                <a:latin typeface="Franklin Gothic Medium" panose="020B0603020102020204" pitchFamily="34" charset="0"/>
              </a:rPr>
              <a:t>→</a:t>
            </a:r>
            <a:r>
              <a:rPr lang="zh-CN" altLang="en-US" sz="2000" dirty="0">
                <a:solidFill>
                  <a:srgbClr val="6A005F"/>
                </a:solidFill>
                <a:latin typeface="Franklin Gothic Medium" panose="020B0603020102020204" pitchFamily="34" charset="0"/>
              </a:rPr>
              <a:t>动态探索模块：</a:t>
            </a:r>
            <a:r>
              <a:rPr lang="zh-CN" altLang="en-US" sz="2000" dirty="0">
                <a:solidFill>
                  <a:schemeClr val="tx1"/>
                </a:solidFill>
                <a:latin typeface="Franklin Gothic Medium" panose="020B0603020102020204" pitchFamily="34" charset="0"/>
              </a:rPr>
              <a:t>一些</a:t>
            </a:r>
            <a:r>
              <a:rPr lang="en-US" altLang="zh-CN" sz="2000" dirty="0">
                <a:solidFill>
                  <a:schemeClr val="tx1"/>
                </a:solidFill>
                <a:latin typeface="Franklin Gothic Medium" panose="020B0603020102020204" pitchFamily="34" charset="0"/>
              </a:rPr>
              <a:t>GUI</a:t>
            </a:r>
            <a:r>
              <a:rPr lang="zh-CN" altLang="en-US" sz="2000" dirty="0">
                <a:solidFill>
                  <a:schemeClr val="tx1"/>
                </a:solidFill>
                <a:latin typeface="Franklin Gothic Medium" panose="020B0603020102020204" pitchFamily="34" charset="0"/>
              </a:rPr>
              <a:t>事件元组（描述）</a:t>
            </a:r>
            <a:endParaRPr lang="zh-CN" altLang="en-US" sz="2000" dirty="0">
              <a:solidFill>
                <a:srgbClr val="6A005F"/>
              </a:solidFill>
              <a:latin typeface="Franklin Gothic Medium" panose="020B0603020102020204" pitchFamily="34" charset="0"/>
            </a:endParaRPr>
          </a:p>
          <a:p>
            <a:pPr lvl="1" indent="0" fontAlgn="auto">
              <a:lnSpc>
                <a:spcPct val="150000"/>
              </a:lnSpc>
              <a:buFont typeface="+mj-lt"/>
              <a:buNone/>
            </a:pPr>
            <a:r>
              <a:rPr lang="en-US" altLang="zh-CN" sz="2000" dirty="0">
                <a:solidFill>
                  <a:srgbClr val="6A005F"/>
                </a:solidFill>
                <a:latin typeface="Franklin Gothic Medium" panose="020B0603020102020204" pitchFamily="34" charset="0"/>
              </a:rPr>
              <a:t>	2.1 </a:t>
            </a:r>
            <a:r>
              <a:rPr lang="zh-CN" altLang="en-US" sz="2000" dirty="0">
                <a:solidFill>
                  <a:schemeClr val="tx1"/>
                </a:solidFill>
                <a:latin typeface="Franklin Gothic Medium" panose="020B0603020102020204" pitchFamily="34" charset="0"/>
              </a:rPr>
              <a:t>经过</a:t>
            </a:r>
            <a:r>
              <a:rPr lang="en-US" altLang="zh-CN" sz="2000" dirty="0">
                <a:solidFill>
                  <a:schemeClr val="tx1"/>
                </a:solidFill>
                <a:latin typeface="Franklin Gothic Medium" panose="020B0603020102020204" pitchFamily="34" charset="0"/>
              </a:rPr>
              <a:t>NLP</a:t>
            </a:r>
            <a:r>
              <a:rPr lang="zh-CN" altLang="en-US" sz="2000" dirty="0">
                <a:solidFill>
                  <a:schemeClr val="tx1"/>
                </a:solidFill>
                <a:latin typeface="Franklin Gothic Medium" panose="020B0603020102020204" pitchFamily="34" charset="0"/>
              </a:rPr>
              <a:t>网络处理后，得到的词根（</a:t>
            </a:r>
            <a:r>
              <a:rPr lang="en-US" altLang="zh-CN" sz="2000" dirty="0">
                <a:solidFill>
                  <a:schemeClr val="tx1"/>
                </a:solidFill>
                <a:latin typeface="Franklin Gothic Medium" panose="020B0603020102020204" pitchFamily="34" charset="0"/>
              </a:rPr>
              <a:t>stemmed word</a:t>
            </a:r>
            <a:r>
              <a:rPr lang="zh-CN" altLang="en-US" sz="2000" dirty="0">
                <a:solidFill>
                  <a:schemeClr val="tx1"/>
                </a:solidFill>
                <a:latin typeface="Franklin Gothic Medium" panose="020B0603020102020204" pitchFamily="34" charset="0"/>
              </a:rPr>
              <a:t>）会传输到动态探索模块内的动态匹配模块进行语义匹配（匹配对象为动态有序事件树（</a:t>
            </a:r>
            <a:r>
              <a:rPr lang="en-US" altLang="zh-CN" sz="2000" dirty="0">
                <a:solidFill>
                  <a:schemeClr val="tx1"/>
                </a:solidFill>
                <a:latin typeface="Franklin Gothic Medium" panose="020B0603020102020204" pitchFamily="34" charset="0"/>
              </a:rPr>
              <a:t>DOET</a:t>
            </a:r>
            <a:r>
              <a:rPr lang="zh-CN" altLang="en-US" sz="2000" dirty="0">
                <a:solidFill>
                  <a:schemeClr val="tx1"/>
                </a:solidFill>
                <a:latin typeface="Franklin Gothic Medium" panose="020B0603020102020204" pitchFamily="34" charset="0"/>
              </a:rPr>
              <a:t>）中探索到的表示</a:t>
            </a:r>
            <a:r>
              <a:rPr lang="en-US" altLang="zh-CN" sz="2000" dirty="0">
                <a:solidFill>
                  <a:schemeClr val="tx1"/>
                </a:solidFill>
                <a:latin typeface="Franklin Gothic Medium" panose="020B0603020102020204" pitchFamily="34" charset="0"/>
              </a:rPr>
              <a:t>GUI</a:t>
            </a:r>
            <a:r>
              <a:rPr lang="zh-CN" altLang="en-US" sz="2000" dirty="0">
                <a:solidFill>
                  <a:schemeClr val="tx1"/>
                </a:solidFill>
                <a:latin typeface="Franklin Gothic Medium" panose="020B0603020102020204" pitchFamily="34" charset="0"/>
              </a:rPr>
              <a:t>组件的节点）。</a:t>
            </a:r>
            <a:endParaRPr lang="zh-CN" altLang="en-US" sz="2000" dirty="0">
              <a:solidFill>
                <a:schemeClr val="tx1"/>
              </a:solidFill>
              <a:latin typeface="Franklin Gothic Medium" panose="020B0603020102020204" pitchFamily="34" charset="0"/>
            </a:endParaRPr>
          </a:p>
          <a:p>
            <a:pPr lvl="1" indent="0" fontAlgn="auto">
              <a:lnSpc>
                <a:spcPct val="150000"/>
              </a:lnSpc>
              <a:buFont typeface="+mj-lt"/>
              <a:buNone/>
            </a:pPr>
            <a:r>
              <a:rPr lang="en-US" altLang="zh-CN" sz="2000" dirty="0">
                <a:solidFill>
                  <a:schemeClr val="tx1"/>
                </a:solidFill>
                <a:latin typeface="Franklin Gothic Medium" panose="020B0603020102020204" pitchFamily="34" charset="0"/>
              </a:rPr>
              <a:t>	</a:t>
            </a:r>
            <a:r>
              <a:rPr lang="en-US" altLang="zh-CN" sz="2000" dirty="0">
                <a:solidFill>
                  <a:srgbClr val="6A005F"/>
                </a:solidFill>
                <a:latin typeface="Franklin Gothic Medium" panose="020B0603020102020204" pitchFamily="34" charset="0"/>
                <a:sym typeface="+mn-ea"/>
              </a:rPr>
              <a:t>2.2 </a:t>
            </a:r>
            <a:r>
              <a:rPr lang="zh-CN" altLang="en-US" sz="2000" dirty="0">
                <a:latin typeface="Franklin Gothic Medium" panose="020B0603020102020204" pitchFamily="34" charset="0"/>
                <a:sym typeface="+mn-ea"/>
              </a:rPr>
              <a:t>经过语法解析（语法模式、</a:t>
            </a:r>
            <a:r>
              <a:rPr lang="en-US" altLang="zh-CN" sz="2000" dirty="0">
                <a:latin typeface="Franklin Gothic Medium" panose="020B0603020102020204" pitchFamily="34" charset="0"/>
                <a:sym typeface="+mn-ea"/>
              </a:rPr>
              <a:t>spacy</a:t>
            </a:r>
            <a:r>
              <a:rPr lang="zh-CN" altLang="en-US" sz="2000" dirty="0">
                <a:latin typeface="Franklin Gothic Medium" panose="020B0603020102020204" pitchFamily="34" charset="0"/>
                <a:sym typeface="+mn-ea"/>
              </a:rPr>
              <a:t>语法依赖解析器）后得到的</a:t>
            </a:r>
            <a:r>
              <a:rPr lang="en-US" altLang="zh-CN" sz="2000" dirty="0">
                <a:latin typeface="Franklin Gothic Medium" panose="020B0603020102020204" pitchFamily="34" charset="0"/>
                <a:sym typeface="+mn-ea"/>
              </a:rPr>
              <a:t>GUI</a:t>
            </a:r>
            <a:r>
              <a:rPr lang="zh-CN" altLang="en-US" sz="2000" dirty="0">
                <a:latin typeface="Franklin Gothic Medium" panose="020B0603020102020204" pitchFamily="34" charset="0"/>
                <a:sym typeface="+mn-ea"/>
              </a:rPr>
              <a:t>事件元组描述将会传输到动态探索模块作为构建动态有序事件树（</a:t>
            </a:r>
            <a:r>
              <a:rPr lang="en-US" altLang="zh-CN" sz="2000" dirty="0">
                <a:latin typeface="Franklin Gothic Medium" panose="020B0603020102020204" pitchFamily="34" charset="0"/>
                <a:sym typeface="+mn-ea"/>
              </a:rPr>
              <a:t>DOET</a:t>
            </a:r>
            <a:r>
              <a:rPr lang="zh-CN" altLang="en-US" sz="2000" dirty="0">
                <a:latin typeface="Franklin Gothic Medium" panose="020B0603020102020204" pitchFamily="34" charset="0"/>
                <a:sym typeface="+mn-ea"/>
              </a:rPr>
              <a:t>）的依据。（动态有序事件树的构造顺序需要以</a:t>
            </a:r>
            <a:r>
              <a:rPr lang="en-US" altLang="zh-CN" sz="2000" dirty="0">
                <a:latin typeface="Franklin Gothic Medium" panose="020B0603020102020204" pitchFamily="34" charset="0"/>
                <a:sym typeface="+mn-ea"/>
              </a:rPr>
              <a:t>GUI</a:t>
            </a:r>
            <a:r>
              <a:rPr lang="zh-CN" altLang="en-US" sz="2000" dirty="0">
                <a:latin typeface="Franklin Gothic Medium" panose="020B0603020102020204" pitchFamily="34" charset="0"/>
                <a:sym typeface="+mn-ea"/>
              </a:rPr>
              <a:t>组件和报告的关联程度作为标准）</a:t>
            </a:r>
            <a:endParaRPr lang="zh-CN" altLang="en-US" sz="2000" dirty="0">
              <a:solidFill>
                <a:srgbClr val="6A005F"/>
              </a:solidFill>
              <a:latin typeface="Franklin Gothic Medium" panose="020B0603020102020204" pitchFamily="34" charset="0"/>
            </a:endParaRPr>
          </a:p>
          <a:p>
            <a:pPr lvl="1" indent="0" fontAlgn="auto">
              <a:lnSpc>
                <a:spcPct val="150000"/>
              </a:lnSpc>
              <a:buFont typeface="+mj-lt"/>
              <a:buNone/>
            </a:pPr>
            <a:r>
              <a:rPr lang="en-US" altLang="zh-CN" sz="2000" dirty="0">
                <a:solidFill>
                  <a:srgbClr val="6A005F"/>
                </a:solidFill>
                <a:latin typeface="Franklin Gothic Medium" panose="020B0603020102020204" pitchFamily="34" charset="0"/>
                <a:sym typeface="+mn-ea"/>
              </a:rPr>
              <a:t>3.</a:t>
            </a:r>
            <a:r>
              <a:rPr lang="zh-CN" altLang="en-US" sz="2000" dirty="0">
                <a:solidFill>
                  <a:srgbClr val="6A005F"/>
                </a:solidFill>
                <a:latin typeface="Franklin Gothic Medium" panose="020B0603020102020204" pitchFamily="34" charset="0"/>
                <a:sym typeface="+mn-ea"/>
              </a:rPr>
              <a:t>动态探索模块</a:t>
            </a:r>
            <a:r>
              <a:rPr lang="en-US" altLang="zh-CN" sz="2000" dirty="0">
                <a:solidFill>
                  <a:srgbClr val="6A005F"/>
                </a:solidFill>
                <a:latin typeface="Franklin Gothic Medium" panose="020B0603020102020204" pitchFamily="34" charset="0"/>
                <a:sym typeface="+mn-ea"/>
              </a:rPr>
              <a:t>→</a:t>
            </a:r>
            <a:r>
              <a:rPr lang="zh-CN" altLang="en-US" sz="2000" dirty="0">
                <a:solidFill>
                  <a:srgbClr val="6A005F"/>
                </a:solidFill>
                <a:latin typeface="Franklin Gothic Medium" panose="020B0603020102020204" pitchFamily="34" charset="0"/>
                <a:sym typeface="+mn-ea"/>
              </a:rPr>
              <a:t>执行引擎：</a:t>
            </a:r>
            <a:r>
              <a:rPr lang="zh-CN" altLang="en-US" sz="2000" dirty="0">
                <a:solidFill>
                  <a:schemeClr val="tx1"/>
                </a:solidFill>
                <a:latin typeface="Franklin Gothic Medium" panose="020B0603020102020204" pitchFamily="34" charset="0"/>
                <a:sym typeface="+mn-ea"/>
              </a:rPr>
              <a:t>包含</a:t>
            </a:r>
            <a:r>
              <a:rPr lang="en-US" altLang="zh-CN" sz="2000" dirty="0">
                <a:solidFill>
                  <a:schemeClr val="tx1"/>
                </a:solidFill>
                <a:latin typeface="Franklin Gothic Medium" panose="020B0603020102020204" pitchFamily="34" charset="0"/>
                <a:sym typeface="+mn-ea"/>
              </a:rPr>
              <a:t>GUI</a:t>
            </a:r>
            <a:r>
              <a:rPr lang="zh-CN" altLang="en-US" sz="2000" dirty="0">
                <a:solidFill>
                  <a:schemeClr val="tx1"/>
                </a:solidFill>
                <a:latin typeface="Franklin Gothic Medium" panose="020B0603020102020204" pitchFamily="34" charset="0"/>
                <a:sym typeface="+mn-ea"/>
              </a:rPr>
              <a:t>事件序列的脚本，该脚本可以直接在执行引擎上自动回放。</a:t>
            </a:r>
            <a:endParaRPr lang="zh-CN" altLang="en-US" sz="2000" dirty="0">
              <a:solidFill>
                <a:schemeClr val="tx1"/>
              </a:solidFill>
              <a:latin typeface="Franklin Gothic Medium" panose="020B0603020102020204" pitchFamily="34" charset="0"/>
              <a:sym typeface="+mn-ea"/>
            </a:endParaRPr>
          </a:p>
          <a:p>
            <a:pPr lvl="1" indent="0" fontAlgn="auto">
              <a:lnSpc>
                <a:spcPct val="150000"/>
              </a:lnSpc>
              <a:buFont typeface="+mj-lt"/>
              <a:buNone/>
            </a:pPr>
            <a:r>
              <a:rPr lang="en-US" altLang="zh-CN" sz="2000" dirty="0">
                <a:solidFill>
                  <a:schemeClr val="tx1"/>
                </a:solidFill>
                <a:latin typeface="Franklin Gothic Medium" panose="020B0603020102020204" pitchFamily="34" charset="0"/>
                <a:sym typeface="+mn-ea"/>
              </a:rPr>
              <a:t>	</a:t>
            </a:r>
            <a:r>
              <a:rPr lang="en-US" altLang="zh-CN" sz="2000" dirty="0">
                <a:solidFill>
                  <a:srgbClr val="6A005F"/>
                </a:solidFill>
                <a:latin typeface="Franklin Gothic Medium" panose="020B0603020102020204" pitchFamily="34" charset="0"/>
                <a:sym typeface="+mn-ea"/>
              </a:rPr>
              <a:t>3.1 </a:t>
            </a:r>
            <a:r>
              <a:rPr lang="zh-CN" altLang="en-US" sz="2000" dirty="0">
                <a:solidFill>
                  <a:schemeClr val="tx1"/>
                </a:solidFill>
                <a:latin typeface="Franklin Gothic Medium" panose="020B0603020102020204" pitchFamily="34" charset="0"/>
                <a:sym typeface="+mn-ea"/>
              </a:rPr>
              <a:t>动态有序事件树会把需要进行匹配的</a:t>
            </a:r>
            <a:r>
              <a:rPr lang="en-US" altLang="zh-CN" sz="2000" dirty="0">
                <a:solidFill>
                  <a:schemeClr val="tx1"/>
                </a:solidFill>
                <a:latin typeface="Franklin Gothic Medium" panose="020B0603020102020204" pitchFamily="34" charset="0"/>
                <a:sym typeface="+mn-ea"/>
              </a:rPr>
              <a:t>GUI</a:t>
            </a:r>
            <a:r>
              <a:rPr lang="zh-CN" altLang="en-US" sz="2000" dirty="0">
                <a:solidFill>
                  <a:schemeClr val="tx1"/>
                </a:solidFill>
                <a:latin typeface="Franklin Gothic Medium" panose="020B0603020102020204" pitchFamily="34" charset="0"/>
                <a:sym typeface="+mn-ea"/>
              </a:rPr>
              <a:t>组件传输到动态匹配模块内。</a:t>
            </a:r>
            <a:endParaRPr lang="zh-CN" altLang="en-US" sz="2000" dirty="0">
              <a:solidFill>
                <a:schemeClr val="tx1"/>
              </a:solidFill>
              <a:latin typeface="Franklin Gothic Medium" panose="020B0603020102020204" pitchFamily="34" charset="0"/>
              <a:sym typeface="+mn-ea"/>
            </a:endParaRPr>
          </a:p>
          <a:p>
            <a:pPr lvl="1" indent="0" fontAlgn="auto">
              <a:lnSpc>
                <a:spcPct val="150000"/>
              </a:lnSpc>
              <a:buFont typeface="+mj-lt"/>
              <a:buNone/>
            </a:pPr>
            <a:r>
              <a:rPr lang="en-US" altLang="zh-CN" sz="2000" dirty="0">
                <a:solidFill>
                  <a:schemeClr val="tx1"/>
                </a:solidFill>
                <a:latin typeface="Franklin Gothic Medium" panose="020B0603020102020204" pitchFamily="34" charset="0"/>
                <a:sym typeface="+mn-ea"/>
              </a:rPr>
              <a:t>	</a:t>
            </a:r>
            <a:r>
              <a:rPr lang="en-US" altLang="zh-CN" sz="2000" dirty="0">
                <a:solidFill>
                  <a:srgbClr val="6A005F"/>
                </a:solidFill>
                <a:latin typeface="Franklin Gothic Medium" panose="020B0603020102020204" pitchFamily="34" charset="0"/>
                <a:sym typeface="+mn-ea"/>
              </a:rPr>
              <a:t>3.2 </a:t>
            </a:r>
            <a:r>
              <a:rPr lang="zh-CN" altLang="en-US" sz="2000" dirty="0">
                <a:solidFill>
                  <a:schemeClr val="tx1"/>
                </a:solidFill>
                <a:latin typeface="Franklin Gothic Medium" panose="020B0603020102020204" pitchFamily="34" charset="0"/>
                <a:sym typeface="+mn-ea"/>
              </a:rPr>
              <a:t>动态匹配模块会将匹配结果反馈到动态有序事件树中，确定下一步探索步骤。</a:t>
            </a:r>
            <a:endParaRPr lang="zh-CN" altLang="en-US" sz="2000" dirty="0">
              <a:solidFill>
                <a:schemeClr val="tx1"/>
              </a:solidFill>
              <a:latin typeface="Franklin Gothic Medium" panose="020B0603020102020204" pitchFamily="34" charset="0"/>
            </a:endParaRPr>
          </a:p>
          <a:p>
            <a:pPr lvl="1" indent="0" fontAlgn="auto">
              <a:lnSpc>
                <a:spcPct val="150000"/>
              </a:lnSpc>
              <a:buFont typeface="+mj-lt"/>
              <a:buNone/>
            </a:pPr>
            <a:endParaRPr lang="zh-CN" altLang="en-US" sz="20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1——</a:t>
            </a:r>
            <a:r>
              <a:rPr lang="zh-CN" altLang="en-US" dirty="0">
                <a:solidFill>
                  <a:srgbClr val="760068"/>
                </a:solidFill>
                <a:latin typeface="Franklin Gothic Medium" panose="020B0603020102020204" pitchFamily="34" charset="0"/>
                <a:cs typeface="Calibri" panose="020F0502020204030204" charset="0"/>
              </a:rPr>
              <a:t>语法解析（插槽填充）</a:t>
            </a:r>
            <a:endParaRPr lang="zh-CN" altLang="en-US" dirty="0">
              <a:solidFill>
                <a:srgbClr val="760068"/>
              </a:solidFill>
              <a:latin typeface="Franklin Gothic Medium" panose="020B0603020102020204" pitchFamily="34" charset="0"/>
              <a:cs typeface="Calibri" panose="020F0502020204030204" charset="0"/>
            </a:endParaRPr>
          </a:p>
        </p:txBody>
      </p:sp>
      <p:sp>
        <p:nvSpPr>
          <p:cNvPr id="8" name="文本框 7"/>
          <p:cNvSpPr txBox="1"/>
          <p:nvPr/>
        </p:nvSpPr>
        <p:spPr>
          <a:xfrm>
            <a:off x="822182" y="1028478"/>
            <a:ext cx="10547636" cy="5631180"/>
          </a:xfrm>
          <a:prstGeom prst="rect">
            <a:avLst/>
          </a:prstGeom>
          <a:noFill/>
        </p:spPr>
        <p:txBody>
          <a:bodyPr wrap="square" rtlCol="0">
            <a:spAutoFit/>
          </a:bodyPr>
          <a:lstStyle/>
          <a:p>
            <a:pPr lvl="1" indent="0" fontAlgn="auto">
              <a:lnSpc>
                <a:spcPct val="150000"/>
              </a:lnSpc>
              <a:buFont typeface="+mj-lt"/>
              <a:buNone/>
            </a:pPr>
            <a:r>
              <a:rPr lang="en-US" altLang="zh-CN" sz="2000" dirty="0">
                <a:solidFill>
                  <a:srgbClr val="6A005F"/>
                </a:solidFill>
                <a:latin typeface="Franklin Gothic Medium" panose="020B0603020102020204" pitchFamily="34" charset="0"/>
              </a:rPr>
              <a:t>1. </a:t>
            </a:r>
            <a:r>
              <a:rPr lang="zh-CN" altLang="en-US" sz="2000" dirty="0">
                <a:solidFill>
                  <a:srgbClr val="6A005F"/>
                </a:solidFill>
                <a:latin typeface="Franklin Gothic Medium" panose="020B0603020102020204" pitchFamily="34" charset="0"/>
              </a:rPr>
              <a:t>使用工具：</a:t>
            </a:r>
            <a:r>
              <a:rPr lang="en-US" sz="2000" dirty="0">
                <a:solidFill>
                  <a:schemeClr val="tx1"/>
                </a:solidFill>
                <a:latin typeface="Franklin Gothic Medium" panose="020B0603020102020204" pitchFamily="34" charset="0"/>
              </a:rPr>
              <a:t>spacy</a:t>
            </a:r>
            <a:r>
              <a:rPr lang="zh-CN" altLang="en-US" sz="2000" dirty="0">
                <a:solidFill>
                  <a:schemeClr val="tx1"/>
                </a:solidFill>
                <a:latin typeface="Franklin Gothic Medium" panose="020B0603020102020204" pitchFamily="34" charset="0"/>
              </a:rPr>
              <a:t>语法依赖分析器、语法模式模型、特定事件动词词汇表</a:t>
            </a:r>
            <a:endParaRPr lang="zh-CN" altLang="en-US" sz="2000" dirty="0">
              <a:solidFill>
                <a:schemeClr val="tx1"/>
              </a:solidFill>
              <a:latin typeface="Franklin Gothic Medium" panose="020B0603020102020204" pitchFamily="34" charset="0"/>
            </a:endParaRPr>
          </a:p>
          <a:p>
            <a:pPr lvl="1" indent="0" fontAlgn="auto">
              <a:lnSpc>
                <a:spcPct val="150000"/>
              </a:lnSpc>
              <a:buFont typeface="+mj-lt"/>
              <a:buNone/>
            </a:pPr>
            <a:r>
              <a:rPr lang="en-US" altLang="zh-CN" sz="2000" dirty="0">
                <a:solidFill>
                  <a:srgbClr val="6A005F"/>
                </a:solidFill>
                <a:latin typeface="Franklin Gothic Medium" panose="020B0603020102020204" pitchFamily="34" charset="0"/>
                <a:sym typeface="+mn-ea"/>
              </a:rPr>
              <a:t>2. </a:t>
            </a:r>
            <a:r>
              <a:rPr lang="zh-CN" altLang="en-US" sz="2000" dirty="0">
                <a:solidFill>
                  <a:srgbClr val="6A005F"/>
                </a:solidFill>
                <a:latin typeface="Franklin Gothic Medium" panose="020B0603020102020204" pitchFamily="34" charset="0"/>
                <a:sym typeface="+mn-ea"/>
              </a:rPr>
              <a:t>事件类型：</a:t>
            </a:r>
            <a:r>
              <a:rPr lang="zh-CN" altLang="en-US" sz="2000" dirty="0">
                <a:solidFill>
                  <a:schemeClr val="tx1"/>
                </a:solidFill>
                <a:latin typeface="Franklin Gothic Medium" panose="020B0603020102020204" pitchFamily="34" charset="0"/>
                <a:sym typeface="+mn-ea"/>
              </a:rPr>
              <a:t>点击事件、编辑事件、手势事件</a:t>
            </a:r>
            <a:endParaRPr lang="zh-CN" altLang="en-US" sz="2000" dirty="0">
              <a:solidFill>
                <a:schemeClr val="tx1"/>
              </a:solidFill>
              <a:latin typeface="Franklin Gothic Medium" panose="020B0603020102020204" pitchFamily="34" charset="0"/>
              <a:sym typeface="+mn-ea"/>
            </a:endParaRPr>
          </a:p>
          <a:p>
            <a:pPr lvl="1" indent="0" fontAlgn="auto">
              <a:lnSpc>
                <a:spcPct val="150000"/>
              </a:lnSpc>
              <a:buFont typeface="+mj-lt"/>
              <a:buNone/>
            </a:pPr>
            <a:r>
              <a:rPr lang="en-US" altLang="zh-CN" sz="2000" dirty="0">
                <a:solidFill>
                  <a:srgbClr val="6A005F"/>
                </a:solidFill>
                <a:latin typeface="Franklin Gothic Medium" panose="020B0603020102020204" pitchFamily="34" charset="0"/>
                <a:sym typeface="+mn-ea"/>
              </a:rPr>
              <a:t>3. </a:t>
            </a:r>
            <a:r>
              <a:rPr lang="zh-CN" altLang="en-US" sz="2000" dirty="0">
                <a:solidFill>
                  <a:srgbClr val="6A005F"/>
                </a:solidFill>
                <a:latin typeface="Franklin Gothic Medium" panose="020B0603020102020204" pitchFamily="34" charset="0"/>
                <a:sym typeface="+mn-ea"/>
              </a:rPr>
              <a:t>方法功能：</a:t>
            </a:r>
            <a:r>
              <a:rPr lang="zh-CN" altLang="en-US" sz="2000" dirty="0">
                <a:solidFill>
                  <a:schemeClr val="tx1"/>
                </a:solidFill>
                <a:latin typeface="Franklin Gothic Medium" panose="020B0603020102020204" pitchFamily="34" charset="0"/>
                <a:sym typeface="+mn-ea"/>
              </a:rPr>
              <a:t>给定一个bug报告，ReCDroid使用语法模式提取与重现bug相关的</a:t>
            </a:r>
            <a:r>
              <a:rPr lang="en-US" altLang="zh-CN" sz="2000" dirty="0">
                <a:solidFill>
                  <a:schemeClr val="tx1"/>
                </a:solidFill>
                <a:latin typeface="Franklin Gothic Medium" panose="020B0603020102020204" pitchFamily="34" charset="0"/>
                <a:sym typeface="+mn-ea"/>
              </a:rPr>
              <a:t>GUI</a:t>
            </a:r>
            <a:r>
              <a:rPr lang="zh-CN" altLang="en-US" sz="2000" dirty="0">
                <a:solidFill>
                  <a:schemeClr val="tx1"/>
                </a:solidFill>
                <a:latin typeface="Franklin Gothic Medium" panose="020B0603020102020204" pitchFamily="34" charset="0"/>
                <a:sym typeface="+mn-ea"/>
              </a:rPr>
              <a:t>事件描述元组{action，GUI，input}</a:t>
            </a:r>
            <a:endParaRPr lang="zh-CN" altLang="en-US" sz="2000" dirty="0">
              <a:solidFill>
                <a:schemeClr val="tx1"/>
              </a:solidFill>
              <a:latin typeface="Franklin Gothic Medium" panose="020B0603020102020204" pitchFamily="34" charset="0"/>
              <a:sym typeface="+mn-ea"/>
            </a:endParaRPr>
          </a:p>
          <a:p>
            <a:pPr lvl="1" indent="0" fontAlgn="auto">
              <a:lnSpc>
                <a:spcPct val="150000"/>
              </a:lnSpc>
              <a:buFont typeface="+mj-lt"/>
              <a:buNone/>
            </a:pPr>
            <a:r>
              <a:rPr lang="en-US" altLang="zh-CN" sz="2000" dirty="0">
                <a:solidFill>
                  <a:srgbClr val="6A005F"/>
                </a:solidFill>
                <a:latin typeface="Franklin Gothic Medium" panose="020B0603020102020204" pitchFamily="34" charset="0"/>
                <a:sym typeface="+mn-ea"/>
              </a:rPr>
              <a:t>4. </a:t>
            </a:r>
            <a:r>
              <a:rPr lang="zh-CN" altLang="en-US" sz="2000" dirty="0">
                <a:solidFill>
                  <a:srgbClr val="6A005F"/>
                </a:solidFill>
                <a:latin typeface="Franklin Gothic Medium" panose="020B0603020102020204" pitchFamily="34" charset="0"/>
                <a:sym typeface="+mn-ea"/>
              </a:rPr>
              <a:t>方法概述：</a:t>
            </a:r>
            <a:r>
              <a:rPr lang="zh-CN" altLang="en-US" sz="2000" dirty="0">
                <a:solidFill>
                  <a:schemeClr val="tx1"/>
                </a:solidFill>
                <a:latin typeface="Franklin Gothic Medium" panose="020B0603020102020204" pitchFamily="34" charset="0"/>
                <a:sym typeface="+mn-ea"/>
              </a:rPr>
              <a:t>该算法的主要目的是解决自然语言描述与实际操作步骤之间的映射问题。</a:t>
            </a:r>
            <a:r>
              <a:rPr lang="en-US" altLang="zh-CN" sz="2000" dirty="0">
                <a:solidFill>
                  <a:schemeClr val="tx1"/>
                </a:solidFill>
                <a:latin typeface="Franklin Gothic Medium" panose="020B0603020102020204" pitchFamily="34" charset="0"/>
                <a:sym typeface="+mn-ea"/>
              </a:rPr>
              <a:t>ReCDroid</a:t>
            </a:r>
            <a:r>
              <a:rPr lang="zh-CN" altLang="en-US" sz="2000" dirty="0">
                <a:solidFill>
                  <a:schemeClr val="tx1"/>
                </a:solidFill>
                <a:latin typeface="Franklin Gothic Medium" panose="020B0603020102020204" pitchFamily="34" charset="0"/>
                <a:sym typeface="+mn-ea"/>
              </a:rPr>
              <a:t>首先用</a:t>
            </a:r>
            <a:r>
              <a:rPr lang="en-US" altLang="zh-CN" sz="2000" dirty="0">
                <a:solidFill>
                  <a:schemeClr val="tx1"/>
                </a:solidFill>
                <a:latin typeface="Franklin Gothic Medium" panose="020B0603020102020204" pitchFamily="34" charset="0"/>
                <a:sym typeface="+mn-ea"/>
              </a:rPr>
              <a:t>spacy</a:t>
            </a:r>
            <a:r>
              <a:rPr lang="zh-CN" altLang="en-US" sz="2000" dirty="0">
                <a:solidFill>
                  <a:schemeClr val="tx1"/>
                </a:solidFill>
                <a:latin typeface="Franklin Gothic Medium" panose="020B0603020102020204" pitchFamily="34" charset="0"/>
                <a:sym typeface="+mn-ea"/>
              </a:rPr>
              <a:t>检测句子边界，然后将句子中的每个单词的词干应用到其单词上，并且为每个单词记录所在句子的</a:t>
            </a:r>
            <a:r>
              <a:rPr lang="en-US" altLang="zh-CN" sz="2000" dirty="0">
                <a:solidFill>
                  <a:schemeClr val="tx1"/>
                </a:solidFill>
                <a:latin typeface="Franklin Gothic Medium" panose="020B0603020102020204" pitchFamily="34" charset="0"/>
                <a:sym typeface="+mn-ea"/>
              </a:rPr>
              <a:t>ID</a:t>
            </a:r>
            <a:r>
              <a:rPr lang="zh-CN" altLang="en-US" sz="2000" dirty="0">
                <a:solidFill>
                  <a:schemeClr val="tx1"/>
                </a:solidFill>
                <a:latin typeface="Franklin Gothic Medium" panose="020B0603020102020204" pitchFamily="34" charset="0"/>
                <a:sym typeface="+mn-ea"/>
              </a:rPr>
              <a:t>（构建动态有序事件树的重要参数，决定了组件的探索顺序）。</a:t>
            </a:r>
            <a:r>
              <a:rPr lang="en-US" altLang="zh-CN" sz="2000" dirty="0">
                <a:solidFill>
                  <a:schemeClr val="tx1"/>
                </a:solidFill>
                <a:latin typeface="Franklin Gothic Medium" panose="020B0603020102020204" pitchFamily="34" charset="0"/>
                <a:sym typeface="+mn-ea"/>
              </a:rPr>
              <a:t>ReCDroid</a:t>
            </a:r>
            <a:r>
              <a:rPr lang="zh-CN" altLang="en-US" sz="2000" dirty="0">
                <a:solidFill>
                  <a:schemeClr val="tx1"/>
                </a:solidFill>
                <a:latin typeface="Franklin Gothic Medium" panose="020B0603020102020204" pitchFamily="34" charset="0"/>
                <a:sym typeface="+mn-ea"/>
              </a:rPr>
              <a:t>会判断句子描述的是事件类型，随后与工作人员手工构建的特定事件动词词汇表进行匹配，若匹配成功则将词汇表中的对应条目填入描述元组中。</a:t>
            </a:r>
            <a:r>
              <a:rPr lang="en-US" altLang="zh-CN" sz="2000" dirty="0">
                <a:solidFill>
                  <a:schemeClr val="tx1"/>
                </a:solidFill>
                <a:latin typeface="Franklin Gothic Medium" panose="020B0603020102020204" pitchFamily="34" charset="0"/>
                <a:sym typeface="+mn-ea"/>
              </a:rPr>
              <a:t>GUI</a:t>
            </a:r>
            <a:r>
              <a:rPr lang="zh-CN" altLang="en-US" sz="2000" dirty="0">
                <a:solidFill>
                  <a:schemeClr val="tx1"/>
                </a:solidFill>
                <a:latin typeface="Franklin Gothic Medium" panose="020B0603020102020204" pitchFamily="34" charset="0"/>
                <a:sym typeface="+mn-ea"/>
              </a:rPr>
              <a:t>组件的描述不需要在此处处理，因为在动态匹配过程中会将报告的组件描述与</a:t>
            </a:r>
            <a:r>
              <a:rPr lang="en-US" altLang="zh-CN" sz="2000" dirty="0">
                <a:solidFill>
                  <a:schemeClr val="tx1"/>
                </a:solidFill>
                <a:latin typeface="Franklin Gothic Medium" panose="020B0603020102020204" pitchFamily="34" charset="0"/>
                <a:sym typeface="+mn-ea"/>
              </a:rPr>
              <a:t>GUI</a:t>
            </a:r>
            <a:r>
              <a:rPr lang="zh-CN" altLang="en-US" sz="2000" dirty="0">
                <a:solidFill>
                  <a:schemeClr val="tx1"/>
                </a:solidFill>
                <a:latin typeface="Franklin Gothic Medium" panose="020B0603020102020204" pitchFamily="34" charset="0"/>
                <a:sym typeface="+mn-ea"/>
              </a:rPr>
              <a:t>名称进行语义匹配。</a:t>
            </a:r>
            <a:endParaRPr lang="zh-CN" altLang="en-US" sz="2000" dirty="0">
              <a:solidFill>
                <a:schemeClr val="tx1"/>
              </a:solidFill>
              <a:latin typeface="Franklin Gothic Medium" panose="020B0603020102020204" pitchFamily="34" charset="0"/>
              <a:sym typeface="+mn-ea"/>
            </a:endParaRPr>
          </a:p>
          <a:p>
            <a:pPr lvl="1" indent="0" fontAlgn="auto">
              <a:lnSpc>
                <a:spcPct val="150000"/>
              </a:lnSpc>
              <a:buFont typeface="+mj-lt"/>
              <a:buNone/>
            </a:pPr>
            <a:r>
              <a:rPr lang="en-US" altLang="zh-CN" sz="2000" dirty="0">
                <a:solidFill>
                  <a:schemeClr val="tx1"/>
                </a:solidFill>
                <a:latin typeface="Franklin Gothic Medium" panose="020B0603020102020204" pitchFamily="34" charset="0"/>
                <a:sym typeface="+mn-ea"/>
              </a:rPr>
              <a:t>*</a:t>
            </a:r>
            <a:r>
              <a:rPr lang="zh-CN" altLang="en-US" sz="2000" dirty="0">
                <a:solidFill>
                  <a:schemeClr val="tx1"/>
                </a:solidFill>
                <a:latin typeface="Franklin Gothic Medium" panose="020B0603020102020204" pitchFamily="34" charset="0"/>
                <a:sym typeface="+mn-ea"/>
              </a:rPr>
              <a:t>由于该算法与移动测试关联并不紧密，因此暂不进行深入研究。</a:t>
            </a:r>
            <a:endParaRPr lang="zh-CN" altLang="en-US" sz="2000" dirty="0">
              <a:solidFill>
                <a:schemeClr val="tx1"/>
              </a:solidFill>
              <a:latin typeface="Franklin Gothic Medium" panose="020B06030201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核心算法理解</a:t>
            </a:r>
            <a:r>
              <a:rPr lang="en-US" altLang="zh-CN" dirty="0">
                <a:solidFill>
                  <a:srgbClr val="760068"/>
                </a:solidFill>
                <a:latin typeface="Franklin Gothic Medium" panose="020B0603020102020204" pitchFamily="34" charset="0"/>
                <a:cs typeface="Calibri" panose="020F0502020204030204" charset="0"/>
              </a:rPr>
              <a:t>1——</a:t>
            </a:r>
            <a:r>
              <a:rPr lang="zh-CN" altLang="en-US" dirty="0">
                <a:solidFill>
                  <a:srgbClr val="760068"/>
                </a:solidFill>
                <a:latin typeface="Franklin Gothic Medium" panose="020B0603020102020204" pitchFamily="34" charset="0"/>
                <a:cs typeface="Calibri" panose="020F0502020204030204" charset="0"/>
              </a:rPr>
              <a:t>语法解析（部分语法模式列表）</a:t>
            </a:r>
            <a:endParaRPr lang="zh-CN" altLang="en-US" dirty="0">
              <a:solidFill>
                <a:srgbClr val="760068"/>
              </a:solidFill>
              <a:latin typeface="Franklin Gothic Medium" panose="020B0603020102020204" pitchFamily="34" charset="0"/>
              <a:cs typeface="Calibri" panose="020F0502020204030204" charset="0"/>
            </a:endParaRPr>
          </a:p>
        </p:txBody>
      </p:sp>
      <p:pic>
        <p:nvPicPr>
          <p:cNvPr id="3" name="图片 2"/>
          <p:cNvPicPr>
            <a:picLocks noChangeAspect="1"/>
          </p:cNvPicPr>
          <p:nvPr/>
        </p:nvPicPr>
        <p:blipFill>
          <a:blip r:embed="rId1"/>
          <a:srcRect l="29450" t="32862" r="3424" b="41837"/>
          <a:stretch>
            <a:fillRect/>
          </a:stretch>
        </p:blipFill>
        <p:spPr>
          <a:xfrm>
            <a:off x="496570" y="1066165"/>
            <a:ext cx="11198225" cy="47256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7362</Words>
  <Application>WPS 演示</Application>
  <PresentationFormat>宽屏</PresentationFormat>
  <Paragraphs>246</Paragraphs>
  <Slides>23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Franklin Gothic Medium</vt:lpstr>
      <vt:lpstr>Calibri</vt:lpstr>
      <vt:lpstr>等线</vt:lpstr>
      <vt:lpstr>等线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 奎霖</dc:creator>
  <cp:lastModifiedBy>罗々殿</cp:lastModifiedBy>
  <cp:revision>115</cp:revision>
  <dcterms:created xsi:type="dcterms:W3CDTF">2021-04-08T04:38:00Z</dcterms:created>
  <dcterms:modified xsi:type="dcterms:W3CDTF">2021-11-29T17:49:12Z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54DD587661FE4FD69682FF2AE2286A68</vt:lpwstr>
  </property>
  <property fmtid="{D5CDD505-2E9C-101B-9397-08002B2CF9AE}" pid="3" name="KSOProductBuildVer">
    <vt:lpwstr>2052-11.1.0.11115</vt:lpwstr>
  </property>
</Properties>
</file>