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15" r:id="rId5"/>
    <p:sldId id="317" r:id="rId6"/>
    <p:sldId id="314" r:id="rId7"/>
    <p:sldId id="313" r:id="rId8"/>
    <p:sldId id="276" r:id="rId9"/>
    <p:sldId id="318" r:id="rId10"/>
    <p:sldId id="299" r:id="rId11"/>
    <p:sldId id="301" r:id="rId12"/>
    <p:sldId id="308" r:id="rId13"/>
    <p:sldId id="309" r:id="rId14"/>
    <p:sldId id="302" r:id="rId15"/>
    <p:sldId id="303" r:id="rId16"/>
    <p:sldId id="305" r:id="rId17"/>
    <p:sldId id="304" r:id="rId18"/>
    <p:sldId id="311" r:id="rId19"/>
    <p:sldId id="310"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FE15C-18F1-0645-8642-6C75B64E503E}" v="23" dt="2024-02-14T17:35:51.503"/>
    <p1510:client id="{0E85E5C4-2168-DB08-8B55-FA75F0982971}" v="9" dt="2024-02-14T22:06:52.408"/>
    <p1510:client id="{155006F0-FAC0-94A7-463B-661B6E1937FD}" v="2" dt="2024-02-15T02:26:17.368"/>
    <p1510:client id="{1B1C1285-1430-0459-A159-4B8299B525DC}" v="374" dt="2024-02-15T01:19:03.160"/>
    <p1510:client id="{1EA829F0-6FAA-DFAF-82BF-0811C8E9F4CB}" v="18" dt="2024-02-15T01:52:50.414"/>
    <p1510:client id="{24072148-70DD-FE04-EA34-D039F08F81A4}" v="50" dt="2024-02-14T22:42:17.837"/>
    <p1510:client id="{28A29754-3543-2B06-4E0F-20382A53AFEF}" v="11" dt="2024-02-14T22:11:23.558"/>
    <p1510:client id="{369BF227-FAF1-28C4-F9FF-4C4B675F1D68}" v="17" dt="2024-02-14T01:20:46.897"/>
    <p1510:client id="{3E9D1B15-C5CB-914F-84F3-CA1CB478E73F}" v="75" vWet="77" dt="2024-02-15T00:43:47.879"/>
    <p1510:client id="{3EBC279A-D711-70EC-02CF-12A5F2193641}" v="208" dt="2024-02-14T01:52:14.579"/>
    <p1510:client id="{3F5423B6-0231-D235-7850-E984646A87F1}" v="25" dt="2024-02-15T01:33:32.601"/>
    <p1510:client id="{4404F893-3C25-E5FF-8D84-BEB83A80A269}" v="6" dt="2024-02-14T18:45:45.192"/>
    <p1510:client id="{449FB29E-E084-2CC4-241E-72A501457F0E}" v="57" dt="2024-02-15T01:47:33.276"/>
    <p1510:client id="{4B742026-1067-D701-E094-D2CD38364ACE}" v="83" dt="2024-02-14T23:48:58.123"/>
    <p1510:client id="{4B9A5855-1813-2FCB-9D0B-DE15978A20E9}" v="3" dt="2024-02-14T17:33:28.325"/>
    <p1510:client id="{556EB97D-2DB2-60FF-E646-5D9158557D1E}" v="566" dt="2024-02-14T18:36:34.718"/>
    <p1510:client id="{55734345-4941-86D8-B82B-86DA323666E8}" v="420" dt="2024-02-15T00:43:27.753"/>
    <p1510:client id="{5BC0C0DD-DEB4-8188-B15C-4D3364F87490}" v="7" dt="2024-02-15T01:01:47.008"/>
    <p1510:client id="{6E430540-9561-8981-4031-B19A8C9F592E}" v="5" dt="2024-02-15T01:52:40.629"/>
    <p1510:client id="{71AB7E72-FEFB-2A20-5202-D646217AE7FA}" v="61" dt="2024-02-14T22:53:53.452"/>
    <p1510:client id="{8BCEA2DC-0EFC-4323-879D-0BA46D21550A}" v="419" dt="2024-02-14T23:58:13.329"/>
    <p1510:client id="{989F27C5-FE4C-9B3C-BCF9-F3A6B9BCBFD5}" v="85" dt="2024-02-14T12:48:35.321"/>
    <p1510:client id="{ADC20DBD-BFE4-CFDE-3A11-98993C9844EF}" v="188" dt="2024-02-14T21:55:59.297"/>
    <p1510:client id="{EA98D0C3-9EEF-CB72-43B3-3A5EB34EA05F}" v="304" dt="2024-02-14T20:17:18.362"/>
    <p1510:client id="{F08FEC7B-7049-143C-62FB-8F8B8B2C6388}" v="1" dt="2024-02-15T01:43:51.367"/>
    <p1510:client id="{F46FB102-DC6D-D541-D10B-E4984FA75E58}" v="3" dt="2024-02-15T01:33:17"/>
    <p1510:client id="{F59A4CE4-A1F0-D43A-F78C-2A8C7B16CEF6}" v="5" dt="2024-02-15T01:42:16.761"/>
    <p1510:client id="{FFEA6A35-A037-308D-D7E5-3B4BC4915694}" v="556" dt="2024-02-14T04:15:52.05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6"/>
        <p:guide pos="3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2/14/2024</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2/14/2024</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110241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a:p>
        </p:txBody>
      </p:sp>
    </p:spTree>
    <p:extLst>
      <p:ext uri="{BB962C8B-B14F-4D97-AF65-F5344CB8AC3E}">
        <p14:creationId xmlns:p14="http://schemas.microsoft.com/office/powerpoint/2010/main" val="260913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a:t>Click to edit </a:t>
            </a:r>
            <a:r>
              <a:rPr lang="en-US" altLang="zh-CN" noProof="0"/>
              <a:t>Text </a:t>
            </a:r>
            <a:r>
              <a:rPr lang="en-US" noProof="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0FB32-019E-F475-7CD6-21205918A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BA1F4-3ADC-A0AD-387E-2042FD6D3F00}"/>
              </a:ext>
            </a:extLst>
          </p:cNvPr>
          <p:cNvSpPr>
            <a:spLocks noGrp="1"/>
          </p:cNvSpPr>
          <p:nvPr>
            <p:ph type="title"/>
          </p:nvPr>
        </p:nvSpPr>
        <p:spPr>
          <a:xfrm>
            <a:off x="4699338" y="2697383"/>
            <a:ext cx="2793324" cy="1115434"/>
          </a:xfrm>
        </p:spPr>
        <p:txBody>
          <a:bodyPr/>
          <a:lstStyle/>
          <a:p>
            <a:r>
              <a:rPr lang="en-US"/>
              <a:t>Fact Finder</a:t>
            </a:r>
          </a:p>
        </p:txBody>
      </p:sp>
      <p:sp>
        <p:nvSpPr>
          <p:cNvPr id="5" name="Text Placeholder 8">
            <a:extLst>
              <a:ext uri="{FF2B5EF4-FFF2-40B4-BE49-F238E27FC236}">
                <a16:creationId xmlns:a16="http://schemas.microsoft.com/office/drawing/2014/main" id="{02B2227E-D22D-4311-9D77-27F14E253308}"/>
              </a:ext>
            </a:extLst>
          </p:cNvPr>
          <p:cNvSpPr txBox="1">
            <a:spLocks/>
          </p:cNvSpPr>
          <p:nvPr/>
        </p:nvSpPr>
        <p:spPr>
          <a:xfrm>
            <a:off x="-3842504" y="4257145"/>
            <a:ext cx="3187680" cy="1027860"/>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a:t>Justice League</a:t>
            </a:r>
          </a:p>
        </p:txBody>
      </p:sp>
      <p:pic>
        <p:nvPicPr>
          <p:cNvPr id="6" name="Picture placeholder 29" descr="People in an office discussing work over a laptop&#10;">
            <a:extLst>
              <a:ext uri="{FF2B5EF4-FFF2-40B4-BE49-F238E27FC236}">
                <a16:creationId xmlns:a16="http://schemas.microsoft.com/office/drawing/2014/main" id="{068B4FB0-E110-116E-CBDD-DE64E765BCC8}"/>
              </a:ext>
            </a:extLst>
          </p:cNvPr>
          <p:cNvPicPr>
            <a:picLocks noChangeAspect="1"/>
          </p:cNvPicPr>
          <p:nvPr/>
        </p:nvPicPr>
        <p:blipFill rotWithShape="1">
          <a:blip r:embed="rId2">
            <a:extLst>
              <a:ext uri="{28A0092B-C50C-407E-A947-70E740481C1C}">
                <a14:useLocalDpi xmlns:a14="http://schemas.microsoft.com/office/drawing/2010/main"/>
              </a:ext>
            </a:extLst>
          </a:blip>
          <a:srcRect t="2475" r="2475"/>
          <a:stretch/>
        </p:blipFill>
        <p:spPr>
          <a:xfrm>
            <a:off x="14206613" y="198692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7" name="Shape 31">
            <a:extLst>
              <a:ext uri="{FF2B5EF4-FFF2-40B4-BE49-F238E27FC236}">
                <a16:creationId xmlns:a16="http://schemas.microsoft.com/office/drawing/2014/main" id="{DCE12A20-444E-1D2F-AD48-317B7D4353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2030345" y="7961031"/>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 name="Shape 33">
            <a:extLst>
              <a:ext uri="{FF2B5EF4-FFF2-40B4-BE49-F238E27FC236}">
                <a16:creationId xmlns:a16="http://schemas.microsoft.com/office/drawing/2014/main" id="{DF87F015-FD2A-A14B-8379-0DB278EAA1B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13789202" y="-2040243"/>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cxnSp>
        <p:nvCxnSpPr>
          <p:cNvPr id="10" name="Straight Connector 9">
            <a:extLst>
              <a:ext uri="{FF2B5EF4-FFF2-40B4-BE49-F238E27FC236}">
                <a16:creationId xmlns:a16="http://schemas.microsoft.com/office/drawing/2014/main" id="{3BA8497E-9808-1757-0EF8-AD64351D2F9D}"/>
              </a:ext>
            </a:extLst>
          </p:cNvPr>
          <p:cNvCxnSpPr/>
          <p:nvPr/>
        </p:nvCxnSpPr>
        <p:spPr>
          <a:xfrm>
            <a:off x="4599432" y="3812817"/>
            <a:ext cx="2893230" cy="0"/>
          </a:xfrm>
          <a:prstGeom prst="line">
            <a:avLst/>
          </a:prstGeom>
          <a:ln>
            <a:solidFill>
              <a:srgbClr val="D844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3516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E324-C92A-D248-90B9-AB81F4089309}"/>
              </a:ext>
            </a:extLst>
          </p:cNvPr>
          <p:cNvSpPr>
            <a:spLocks noGrp="1"/>
          </p:cNvSpPr>
          <p:nvPr>
            <p:ph type="title"/>
          </p:nvPr>
        </p:nvSpPr>
        <p:spPr>
          <a:xfrm>
            <a:off x="4319574" y="104892"/>
            <a:ext cx="4271162" cy="425563"/>
          </a:xfrm>
        </p:spPr>
        <p:txBody>
          <a:bodyPr/>
          <a:lstStyle/>
          <a:p>
            <a:r>
              <a:rPr lang="en-US"/>
              <a:t>Personas</a:t>
            </a:r>
          </a:p>
        </p:txBody>
      </p:sp>
      <p:sp>
        <p:nvSpPr>
          <p:cNvPr id="3" name="Text Placeholder 2">
            <a:extLst>
              <a:ext uri="{FF2B5EF4-FFF2-40B4-BE49-F238E27FC236}">
                <a16:creationId xmlns:a16="http://schemas.microsoft.com/office/drawing/2014/main" id="{74CB39BB-14AB-850A-2C1F-5BD8D98F4864}"/>
              </a:ext>
            </a:extLst>
          </p:cNvPr>
          <p:cNvSpPr>
            <a:spLocks noGrp="1"/>
          </p:cNvSpPr>
          <p:nvPr>
            <p:ph type="body" sz="quarter" idx="28"/>
          </p:nvPr>
        </p:nvSpPr>
        <p:spPr>
          <a:xfrm>
            <a:off x="4379574" y="837546"/>
            <a:ext cx="7380180" cy="5524530"/>
          </a:xfrm>
        </p:spPr>
        <p:txBody>
          <a:bodyPr vert="horz" lIns="91440" tIns="45720" rIns="91440" bIns="45720" rtlCol="0" anchor="t">
            <a:noAutofit/>
          </a:bodyPr>
          <a:lstStyle/>
          <a:p>
            <a:r>
              <a:rPr lang="en-US" sz="1800">
                <a:ea typeface="+mn-lt"/>
                <a:cs typeface="+mn-lt"/>
              </a:rPr>
              <a:t>Background: Michelle is a fitness and health enthusiast who frequently relies on online health-related information. With the abundance of health-related news articles and social media posts, Michelle often encounters conflicting information. The web application is valuable for him to discern between credible and misleading health information.</a:t>
            </a:r>
          </a:p>
          <a:p>
            <a:endParaRPr lang="en-US" sz="1800">
              <a:ea typeface="+mn-lt"/>
              <a:cs typeface="+mn-lt"/>
            </a:endParaRPr>
          </a:p>
          <a:p>
            <a:r>
              <a:rPr lang="en-US" sz="1800">
                <a:ea typeface="+mn-lt"/>
                <a:cs typeface="+mn-lt"/>
              </a:rPr>
              <a:t>Age: 31</a:t>
            </a:r>
            <a:endParaRPr lang="en-US"/>
          </a:p>
          <a:p>
            <a:r>
              <a:rPr lang="en-US" sz="1800">
                <a:ea typeface="+mn-lt"/>
                <a:cs typeface="+mn-lt"/>
              </a:rPr>
              <a:t>Occupation: Fitness Trainer</a:t>
            </a:r>
            <a:endParaRPr lang="en-US"/>
          </a:p>
          <a:p>
            <a:endParaRPr lang="en-US" sz="1800">
              <a:ea typeface="+mn-lt"/>
              <a:cs typeface="+mn-lt"/>
            </a:endParaRPr>
          </a:p>
          <a:p>
            <a:r>
              <a:rPr lang="en-US" sz="1800">
                <a:ea typeface="+mn-lt"/>
                <a:cs typeface="+mn-lt"/>
              </a:rPr>
              <a:t>Goals and Motivation: Michelle's primary goal is to maintain a healthy lifestyle and share accurate health advice with her followers. By using the web application, he aims to avoid the spread of misinformation in the fitness and health community, contributing to a more informed and health-conscious online environment.</a:t>
            </a:r>
            <a:endParaRPr lang="en-US">
              <a:ea typeface="+mn-lt"/>
              <a:cs typeface="+mn-lt"/>
            </a:endParaRPr>
          </a:p>
          <a:p>
            <a:endParaRPr lang="en-US" sz="1800"/>
          </a:p>
        </p:txBody>
      </p:sp>
      <p:pic>
        <p:nvPicPr>
          <p:cNvPr id="6" name="Picture Placeholder 5" descr="Free photo young man happy expression in a gym fitness teacher concept ai generated">
            <a:extLst>
              <a:ext uri="{FF2B5EF4-FFF2-40B4-BE49-F238E27FC236}">
                <a16:creationId xmlns:a16="http://schemas.microsoft.com/office/drawing/2014/main" id="{A531FC45-0367-4D63-09CC-1BEBB9B064C0}"/>
              </a:ext>
            </a:extLst>
          </p:cNvPr>
          <p:cNvPicPr>
            <a:picLocks noGrp="1" noChangeAspect="1"/>
          </p:cNvPicPr>
          <p:nvPr>
            <p:ph type="pic" sz="quarter" idx="51"/>
          </p:nvPr>
        </p:nvPicPr>
        <p:blipFill>
          <a:blip r:embed="rId2"/>
          <a:srcRect l="11962" r="11962"/>
          <a:stretch/>
        </p:blipFill>
        <p:spPr>
          <a:xfrm>
            <a:off x="449132" y="427559"/>
            <a:ext cx="3427802" cy="3002873"/>
          </a:xfrm>
        </p:spPr>
      </p:pic>
    </p:spTree>
    <p:extLst>
      <p:ext uri="{BB962C8B-B14F-4D97-AF65-F5344CB8AC3E}">
        <p14:creationId xmlns:p14="http://schemas.microsoft.com/office/powerpoint/2010/main" val="301384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52B2-3209-7300-A2EA-F3B1499CB860}"/>
              </a:ext>
            </a:extLst>
          </p:cNvPr>
          <p:cNvSpPr>
            <a:spLocks noGrp="1"/>
          </p:cNvSpPr>
          <p:nvPr>
            <p:ph type="title"/>
          </p:nvPr>
        </p:nvSpPr>
        <p:spPr/>
        <p:txBody>
          <a:bodyPr/>
          <a:lstStyle/>
          <a:p>
            <a:r>
              <a:rPr lang="en-US"/>
              <a:t>Technologies</a:t>
            </a:r>
            <a:br>
              <a:rPr lang="en-US"/>
            </a:br>
            <a:endParaRPr lang="en-US"/>
          </a:p>
        </p:txBody>
      </p:sp>
      <p:sp>
        <p:nvSpPr>
          <p:cNvPr id="5" name="TextBox 4">
            <a:extLst>
              <a:ext uri="{FF2B5EF4-FFF2-40B4-BE49-F238E27FC236}">
                <a16:creationId xmlns:a16="http://schemas.microsoft.com/office/drawing/2014/main" id="{F37A27D6-74AF-1336-5584-73F3DCB9F2F4}"/>
              </a:ext>
            </a:extLst>
          </p:cNvPr>
          <p:cNvSpPr txBox="1"/>
          <p:nvPr/>
        </p:nvSpPr>
        <p:spPr>
          <a:xfrm>
            <a:off x="711078" y="1380110"/>
            <a:ext cx="934767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solidFill>
                  <a:schemeClr val="bg1"/>
                </a:solidFill>
              </a:rPr>
              <a:t>1.FrontEnd: JavaScript, HTML, HTML5</a:t>
            </a:r>
            <a:r>
              <a:rPr lang="en-US" sz="3000">
                <a:solidFill>
                  <a:schemeClr val="bg1"/>
                </a:solidFill>
                <a:ea typeface="+mn-lt"/>
                <a:cs typeface="+mn-lt"/>
              </a:rPr>
              <a:t>, </a:t>
            </a:r>
            <a:r>
              <a:rPr lang="en-US" sz="3000">
                <a:solidFill>
                  <a:schemeClr val="bg1"/>
                </a:solidFill>
              </a:rPr>
              <a:t>CSS.</a:t>
            </a:r>
            <a:endParaRPr lang="en-US">
              <a:solidFill>
                <a:schemeClr val="bg1"/>
              </a:solidFill>
            </a:endParaRPr>
          </a:p>
          <a:p>
            <a:endParaRPr lang="en-US" sz="3000">
              <a:solidFill>
                <a:schemeClr val="bg1"/>
              </a:solidFill>
            </a:endParaRPr>
          </a:p>
          <a:p>
            <a:endParaRPr lang="en-US" sz="3000">
              <a:solidFill>
                <a:schemeClr val="bg1"/>
              </a:solidFill>
            </a:endParaRPr>
          </a:p>
          <a:p>
            <a:endParaRPr lang="en-US" sz="3000">
              <a:solidFill>
                <a:schemeClr val="bg1"/>
              </a:solidFill>
            </a:endParaRPr>
          </a:p>
          <a:p>
            <a:r>
              <a:rPr lang="en-US" sz="3000">
                <a:solidFill>
                  <a:schemeClr val="bg1"/>
                </a:solidFill>
              </a:rPr>
              <a:t>2.Framework: React,</a:t>
            </a:r>
            <a:r>
              <a:rPr lang="en-US" sz="3000">
                <a:solidFill>
                  <a:schemeClr val="bg1"/>
                </a:solidFill>
                <a:ea typeface="+mn-lt"/>
                <a:cs typeface="+mn-lt"/>
              </a:rPr>
              <a:t> Flask.</a:t>
            </a:r>
            <a:endParaRPr lang="en-US">
              <a:solidFill>
                <a:schemeClr val="bg1"/>
              </a:solidFill>
            </a:endParaRPr>
          </a:p>
          <a:p>
            <a:endParaRPr lang="en-US" sz="3000">
              <a:solidFill>
                <a:schemeClr val="bg1"/>
              </a:solidFill>
            </a:endParaRPr>
          </a:p>
          <a:p>
            <a:r>
              <a:rPr lang="en-US" sz="3000">
                <a:solidFill>
                  <a:schemeClr val="bg1"/>
                </a:solidFill>
              </a:rPr>
              <a:t>3.Backend : Python</a:t>
            </a:r>
          </a:p>
          <a:p>
            <a:endParaRPr lang="en-US" sz="3000">
              <a:solidFill>
                <a:schemeClr val="bg1"/>
              </a:solidFill>
            </a:endParaRPr>
          </a:p>
          <a:p>
            <a:r>
              <a:rPr lang="en-US" sz="3000">
                <a:solidFill>
                  <a:schemeClr val="bg1"/>
                </a:solidFill>
              </a:rPr>
              <a:t>4.Database : PostgreSQL</a:t>
            </a:r>
          </a:p>
          <a:p>
            <a:endParaRPr lang="en-US" sz="3000">
              <a:solidFill>
                <a:schemeClr val="bg1"/>
              </a:solidFill>
            </a:endParaRPr>
          </a:p>
        </p:txBody>
      </p:sp>
      <p:pic>
        <p:nvPicPr>
          <p:cNvPr id="15" name="Picture 14" descr="A group of logos with text&#10;&#10;Description automatically generated">
            <a:extLst>
              <a:ext uri="{FF2B5EF4-FFF2-40B4-BE49-F238E27FC236}">
                <a16:creationId xmlns:a16="http://schemas.microsoft.com/office/drawing/2014/main" id="{72335A42-2FEC-4B4A-69C0-5F50345903BE}"/>
              </a:ext>
            </a:extLst>
          </p:cNvPr>
          <p:cNvPicPr>
            <a:picLocks noChangeAspect="1"/>
          </p:cNvPicPr>
          <p:nvPr/>
        </p:nvPicPr>
        <p:blipFill>
          <a:blip r:embed="rId2"/>
          <a:stretch>
            <a:fillRect/>
          </a:stretch>
        </p:blipFill>
        <p:spPr>
          <a:xfrm>
            <a:off x="8176630" y="1000997"/>
            <a:ext cx="1975458" cy="1278680"/>
          </a:xfrm>
          <a:prstGeom prst="rect">
            <a:avLst/>
          </a:prstGeom>
        </p:spPr>
      </p:pic>
      <p:pic>
        <p:nvPicPr>
          <p:cNvPr id="19" name="Picture 18" descr="A black and white drawing of a curved object&#10;&#10;Description automatically generated">
            <a:extLst>
              <a:ext uri="{FF2B5EF4-FFF2-40B4-BE49-F238E27FC236}">
                <a16:creationId xmlns:a16="http://schemas.microsoft.com/office/drawing/2014/main" id="{E26BEE2A-75B4-EFA5-EB75-7709C11F2905}"/>
              </a:ext>
            </a:extLst>
          </p:cNvPr>
          <p:cNvPicPr>
            <a:picLocks noChangeAspect="1"/>
          </p:cNvPicPr>
          <p:nvPr/>
        </p:nvPicPr>
        <p:blipFill>
          <a:blip r:embed="rId3"/>
          <a:stretch>
            <a:fillRect/>
          </a:stretch>
        </p:blipFill>
        <p:spPr>
          <a:xfrm>
            <a:off x="6721449" y="2956458"/>
            <a:ext cx="750077" cy="991619"/>
          </a:xfrm>
          <a:prstGeom prst="rect">
            <a:avLst/>
          </a:prstGeom>
        </p:spPr>
      </p:pic>
      <p:pic>
        <p:nvPicPr>
          <p:cNvPr id="20" name="Picture 19" descr="A yellow and blue snake&#10;&#10;Description automatically generated">
            <a:extLst>
              <a:ext uri="{FF2B5EF4-FFF2-40B4-BE49-F238E27FC236}">
                <a16:creationId xmlns:a16="http://schemas.microsoft.com/office/drawing/2014/main" id="{60D358A7-BDC4-6746-4D14-995027E335E1}"/>
              </a:ext>
            </a:extLst>
          </p:cNvPr>
          <p:cNvPicPr>
            <a:picLocks noChangeAspect="1"/>
          </p:cNvPicPr>
          <p:nvPr/>
        </p:nvPicPr>
        <p:blipFill>
          <a:blip r:embed="rId4"/>
          <a:stretch>
            <a:fillRect/>
          </a:stretch>
        </p:blipFill>
        <p:spPr>
          <a:xfrm>
            <a:off x="4067683" y="3855370"/>
            <a:ext cx="1066802" cy="1037719"/>
          </a:xfrm>
          <a:prstGeom prst="rect">
            <a:avLst/>
          </a:prstGeom>
        </p:spPr>
      </p:pic>
      <p:pic>
        <p:nvPicPr>
          <p:cNvPr id="21" name="Picture 20" descr="A blue elephant with white outline&#10;&#10;Description automatically generated">
            <a:extLst>
              <a:ext uri="{FF2B5EF4-FFF2-40B4-BE49-F238E27FC236}">
                <a16:creationId xmlns:a16="http://schemas.microsoft.com/office/drawing/2014/main" id="{4867C82F-FB40-47D8-3710-B73B7E112257}"/>
              </a:ext>
            </a:extLst>
          </p:cNvPr>
          <p:cNvPicPr>
            <a:picLocks noChangeAspect="1"/>
          </p:cNvPicPr>
          <p:nvPr/>
        </p:nvPicPr>
        <p:blipFill>
          <a:blip r:embed="rId5"/>
          <a:stretch>
            <a:fillRect/>
          </a:stretch>
        </p:blipFill>
        <p:spPr>
          <a:xfrm>
            <a:off x="4601082" y="4677673"/>
            <a:ext cx="1861376" cy="1248672"/>
          </a:xfrm>
          <a:prstGeom prst="rect">
            <a:avLst/>
          </a:prstGeom>
        </p:spPr>
      </p:pic>
      <p:pic>
        <p:nvPicPr>
          <p:cNvPr id="24" name="Picture 23" descr="A blue and black symbol&#10;&#10;Description automatically generated">
            <a:extLst>
              <a:ext uri="{FF2B5EF4-FFF2-40B4-BE49-F238E27FC236}">
                <a16:creationId xmlns:a16="http://schemas.microsoft.com/office/drawing/2014/main" id="{3DE51CB4-9479-117A-7740-D945752CB993}"/>
              </a:ext>
            </a:extLst>
          </p:cNvPr>
          <p:cNvPicPr>
            <a:picLocks noChangeAspect="1"/>
          </p:cNvPicPr>
          <p:nvPr/>
        </p:nvPicPr>
        <p:blipFill>
          <a:blip r:embed="rId6"/>
          <a:stretch>
            <a:fillRect/>
          </a:stretch>
        </p:blipFill>
        <p:spPr>
          <a:xfrm>
            <a:off x="5428492" y="3000301"/>
            <a:ext cx="1032542" cy="898115"/>
          </a:xfrm>
          <a:prstGeom prst="rect">
            <a:avLst/>
          </a:prstGeom>
        </p:spPr>
      </p:pic>
    </p:spTree>
    <p:extLst>
      <p:ext uri="{BB962C8B-B14F-4D97-AF65-F5344CB8AC3E}">
        <p14:creationId xmlns:p14="http://schemas.microsoft.com/office/powerpoint/2010/main" val="316722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7D1-B77B-39B6-551E-9390062C72F4}"/>
              </a:ext>
            </a:extLst>
          </p:cNvPr>
          <p:cNvSpPr>
            <a:spLocks noGrp="1"/>
          </p:cNvSpPr>
          <p:nvPr>
            <p:ph type="title"/>
          </p:nvPr>
        </p:nvSpPr>
        <p:spPr/>
        <p:txBody>
          <a:bodyPr/>
          <a:lstStyle/>
          <a:p>
            <a:r>
              <a:rPr lang="en-US"/>
              <a:t>Algorithms</a:t>
            </a:r>
          </a:p>
        </p:txBody>
      </p:sp>
      <p:sp>
        <p:nvSpPr>
          <p:cNvPr id="5" name="TextBox 4">
            <a:extLst>
              <a:ext uri="{FF2B5EF4-FFF2-40B4-BE49-F238E27FC236}">
                <a16:creationId xmlns:a16="http://schemas.microsoft.com/office/drawing/2014/main" id="{BD3E3D6F-A915-1193-6EC7-9469A2D66C10}"/>
              </a:ext>
            </a:extLst>
          </p:cNvPr>
          <p:cNvSpPr txBox="1"/>
          <p:nvPr/>
        </p:nvSpPr>
        <p:spPr>
          <a:xfrm>
            <a:off x="638314" y="1615661"/>
            <a:ext cx="10827025"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prstClr val="white"/>
                </a:solidFill>
                <a:latin typeface="Abadi"/>
                <a:ea typeface="微软雅黑"/>
                <a:cs typeface="Segoe UI"/>
              </a:rPr>
              <a:t>Machine Learning Algorithms (scikit-Learn)</a:t>
            </a:r>
            <a:endParaRPr lang="en-US">
              <a:solidFill>
                <a:prstClr val="white"/>
              </a:solidFill>
            </a:endParaRPr>
          </a:p>
          <a:p>
            <a:endParaRPr lang="en-US" sz="2000">
              <a:solidFill>
                <a:prstClr val="white"/>
              </a:solidFill>
              <a:latin typeface="Abadi"/>
              <a:ea typeface="微软雅黑"/>
              <a:cs typeface="Segoe UI"/>
            </a:endParaRPr>
          </a:p>
          <a:p>
            <a:r>
              <a:rPr lang="en-US" sz="2000">
                <a:solidFill>
                  <a:prstClr val="white"/>
                </a:solidFill>
                <a:latin typeface="Abadi"/>
                <a:ea typeface="微软雅黑"/>
                <a:cs typeface="Segoe UI"/>
              </a:rPr>
              <a:t>Logistic Regression : Supervised learning algorithm for classification.</a:t>
            </a:r>
            <a:endParaRPr lang="en-US" sz="2000">
              <a:solidFill>
                <a:prstClr val="white"/>
              </a:solidFill>
            </a:endParaRPr>
          </a:p>
          <a:p>
            <a:endParaRPr lang="en-US" sz="2000">
              <a:solidFill>
                <a:prstClr val="white"/>
              </a:solidFill>
              <a:latin typeface="Abadi"/>
              <a:ea typeface="微软雅黑"/>
              <a:cs typeface="Segoe UI"/>
            </a:endParaRPr>
          </a:p>
          <a:p>
            <a:r>
              <a:rPr lang="en-US" sz="2000">
                <a:solidFill>
                  <a:prstClr val="white"/>
                </a:solidFill>
                <a:latin typeface="Abadi"/>
                <a:ea typeface="微软雅黑"/>
                <a:cs typeface="Segoe UI"/>
              </a:rPr>
              <a:t>K Nearest Neighbour (KNN): Instance based, non-parametric algorithm for classification</a:t>
            </a:r>
          </a:p>
          <a:p>
            <a:endParaRPr lang="en-US" sz="2000">
              <a:solidFill>
                <a:prstClr val="white"/>
              </a:solidFill>
              <a:latin typeface="Abadi"/>
              <a:ea typeface="微软雅黑"/>
              <a:cs typeface="Segoe UI"/>
            </a:endParaRPr>
          </a:p>
          <a:p>
            <a:r>
              <a:rPr lang="en-US" sz="2000">
                <a:solidFill>
                  <a:prstClr val="white"/>
                </a:solidFill>
                <a:latin typeface="Abadi"/>
                <a:ea typeface="微软雅黑"/>
                <a:cs typeface="Segoe UI"/>
              </a:rPr>
              <a:t>Decision Tree: </a:t>
            </a:r>
            <a:r>
              <a:rPr lang="en-US" sz="2000">
                <a:solidFill>
                  <a:prstClr val="white"/>
                </a:solidFill>
                <a:ea typeface="+mn-lt"/>
                <a:cs typeface="+mn-lt"/>
              </a:rPr>
              <a:t>Supervised learning algorithm for classification.</a:t>
            </a:r>
          </a:p>
          <a:p>
            <a:endParaRPr lang="en-US" sz="2000">
              <a:solidFill>
                <a:prstClr val="white"/>
              </a:solidFill>
              <a:latin typeface="Abadi"/>
              <a:ea typeface="微软雅黑"/>
              <a:cs typeface="Segoe UI"/>
            </a:endParaRPr>
          </a:p>
          <a:p>
            <a:r>
              <a:rPr lang="en-US" sz="2000">
                <a:solidFill>
                  <a:prstClr val="white"/>
                </a:solidFill>
                <a:latin typeface="Abadi"/>
                <a:ea typeface="微软雅黑"/>
                <a:cs typeface="Segoe UI"/>
              </a:rPr>
              <a:t>Deep Learning(</a:t>
            </a:r>
            <a:r>
              <a:rPr lang="en-US" sz="2000">
                <a:solidFill>
                  <a:prstClr val="white"/>
                </a:solidFill>
                <a:ea typeface="+mn-lt"/>
                <a:cs typeface="+mn-lt"/>
              </a:rPr>
              <a:t>Tensorflow</a:t>
            </a:r>
            <a:r>
              <a:rPr lang="en-US" sz="2000">
                <a:solidFill>
                  <a:prstClr val="white"/>
                </a:solidFill>
                <a:latin typeface="Abadi"/>
                <a:ea typeface="微软雅黑"/>
                <a:cs typeface="Segoe UI"/>
              </a:rPr>
              <a:t>)</a:t>
            </a:r>
          </a:p>
          <a:p>
            <a:endParaRPr lang="en-US" sz="2000">
              <a:solidFill>
                <a:prstClr val="white"/>
              </a:solidFill>
              <a:latin typeface="Abadi"/>
              <a:ea typeface="微软雅黑"/>
              <a:cs typeface="Segoe UI"/>
            </a:endParaRPr>
          </a:p>
          <a:p>
            <a:r>
              <a:rPr lang="en-US" sz="2000">
                <a:solidFill>
                  <a:prstClr val="white"/>
                </a:solidFill>
                <a:latin typeface="Abadi"/>
                <a:ea typeface="微软雅黑"/>
                <a:cs typeface="Segoe UI"/>
              </a:rPr>
              <a:t>Recurrent Neural Network(RNN): Ideal for Natural Language Processing(NLP) task.</a:t>
            </a:r>
          </a:p>
          <a:p>
            <a:endParaRPr lang="en-US" sz="2400">
              <a:solidFill>
                <a:prstClr val="white"/>
              </a:solidFill>
              <a:latin typeface="Abadi"/>
              <a:ea typeface="微软雅黑"/>
              <a:cs typeface="Segoe UI"/>
            </a:endParaRPr>
          </a:p>
          <a:p>
            <a:endParaRPr lang="en-US" sz="2400">
              <a:solidFill>
                <a:prstClr val="white"/>
              </a:solidFill>
              <a:latin typeface="Abadi"/>
              <a:ea typeface="微软雅黑"/>
              <a:cs typeface="Segoe UI"/>
            </a:endParaRPr>
          </a:p>
        </p:txBody>
      </p:sp>
    </p:spTree>
    <p:extLst>
      <p:ext uri="{BB962C8B-B14F-4D97-AF65-F5344CB8AC3E}">
        <p14:creationId xmlns:p14="http://schemas.microsoft.com/office/powerpoint/2010/main" val="356094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E9D6-5F1F-AD93-03E7-BE664307F2DB}"/>
              </a:ext>
            </a:extLst>
          </p:cNvPr>
          <p:cNvSpPr>
            <a:spLocks noGrp="1"/>
          </p:cNvSpPr>
          <p:nvPr>
            <p:ph type="title"/>
          </p:nvPr>
        </p:nvSpPr>
        <p:spPr/>
        <p:txBody>
          <a:bodyPr/>
          <a:lstStyle/>
          <a:p>
            <a:r>
              <a:rPr lang="en-US"/>
              <a:t>Team Working Agreement</a:t>
            </a:r>
          </a:p>
        </p:txBody>
      </p:sp>
      <p:sp>
        <p:nvSpPr>
          <p:cNvPr id="3" name="Chart Placeholder 2">
            <a:extLst>
              <a:ext uri="{FF2B5EF4-FFF2-40B4-BE49-F238E27FC236}">
                <a16:creationId xmlns:a16="http://schemas.microsoft.com/office/drawing/2014/main" id="{1FFD8E03-44AE-13D7-C6CA-20696EB290EF}"/>
              </a:ext>
            </a:extLst>
          </p:cNvPr>
          <p:cNvSpPr>
            <a:spLocks noGrp="1"/>
          </p:cNvSpPr>
          <p:nvPr>
            <p:ph type="chart" sz="quarter" idx="27"/>
          </p:nvPr>
        </p:nvSpPr>
        <p:spPr/>
        <p:txBody>
          <a:bodyPr/>
          <a:lstStyle/>
          <a:p>
            <a:r>
              <a:rPr lang="en-IN" sz="2200" b="1"/>
              <a:t>Participation: </a:t>
            </a:r>
            <a:r>
              <a:rPr lang="en-IN"/>
              <a:t>At our meetings, we'll uphold confidentiality, encourage truthfulness and openness, appreciate a range of viewpoints, give everyone an equal opportunity to contribute, be receptive to fresh ideas, and concentrate on streamlining procedures rather than placing blame for problems on individuals.</a:t>
            </a:r>
          </a:p>
          <a:p>
            <a:r>
              <a:rPr lang="en-IN" sz="2200" b="1"/>
              <a:t>Interaction: </a:t>
            </a:r>
            <a:r>
              <a:rPr lang="en-IN"/>
              <a:t>We will make an effort to understand before we are heard, speak clearly and concisely, actively listen, keep our attention on the subject at hand, and use visual aids to facilitate the discourse.</a:t>
            </a:r>
          </a:p>
          <a:p>
            <a:r>
              <a:rPr lang="en-IN"/>
              <a:t>Decision making: We will try to do so by gathering as much information as we can, discussing factors like cost, time, and impact, taking into account different interpretations of the data.</a:t>
            </a:r>
          </a:p>
          <a:p>
            <a:r>
              <a:rPr lang="en-IN"/>
              <a:t>Procedures for Meetings: All meetings will begin and terminate at the appointed time. Attendees need to arrive at the meeting prepared. Each meeting will end with a discussion of the agenda items for the following one. Any subjects that come up outside of the discussion should be put in an idea bank. </a:t>
            </a:r>
            <a:br>
              <a:rPr lang="en-IN"/>
            </a:br>
            <a:br>
              <a:rPr lang="en-IN"/>
            </a:br>
            <a:br>
              <a:rPr lang="en-IN"/>
            </a:br>
            <a:endParaRPr lang="en-US"/>
          </a:p>
        </p:txBody>
      </p:sp>
    </p:spTree>
    <p:extLst>
      <p:ext uri="{BB962C8B-B14F-4D97-AF65-F5344CB8AC3E}">
        <p14:creationId xmlns:p14="http://schemas.microsoft.com/office/powerpoint/2010/main" val="23490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623D-4E5D-D8A6-AF52-CDC9936C9AB2}"/>
              </a:ext>
            </a:extLst>
          </p:cNvPr>
          <p:cNvSpPr>
            <a:spLocks noGrp="1"/>
          </p:cNvSpPr>
          <p:nvPr>
            <p:ph type="title"/>
          </p:nvPr>
        </p:nvSpPr>
        <p:spPr/>
        <p:txBody>
          <a:bodyPr/>
          <a:lstStyle/>
          <a:p>
            <a:r>
              <a:rPr lang="en-US"/>
              <a:t>Project Schedule </a:t>
            </a:r>
          </a:p>
        </p:txBody>
      </p:sp>
      <p:sp>
        <p:nvSpPr>
          <p:cNvPr id="3" name="Chart Placeholder 2">
            <a:extLst>
              <a:ext uri="{FF2B5EF4-FFF2-40B4-BE49-F238E27FC236}">
                <a16:creationId xmlns:a16="http://schemas.microsoft.com/office/drawing/2014/main" id="{84A99658-C10B-B9FC-8F55-681C3CA9467B}"/>
              </a:ext>
            </a:extLst>
          </p:cNvPr>
          <p:cNvSpPr>
            <a:spLocks noGrp="1"/>
          </p:cNvSpPr>
          <p:nvPr>
            <p:ph type="chart" sz="quarter" idx="27"/>
          </p:nvPr>
        </p:nvSpPr>
        <p:spPr/>
      </p:sp>
      <p:pic>
        <p:nvPicPr>
          <p:cNvPr id="5" name="Picture 4" descr="A screenshot of a computer&#10;&#10;Description automatically generated">
            <a:extLst>
              <a:ext uri="{FF2B5EF4-FFF2-40B4-BE49-F238E27FC236}">
                <a16:creationId xmlns:a16="http://schemas.microsoft.com/office/drawing/2014/main" id="{0F7C7137-B8C1-9B12-C1F2-BE4653AF70F7}"/>
              </a:ext>
            </a:extLst>
          </p:cNvPr>
          <p:cNvPicPr>
            <a:picLocks noChangeAspect="1"/>
          </p:cNvPicPr>
          <p:nvPr/>
        </p:nvPicPr>
        <p:blipFill>
          <a:blip r:embed="rId2"/>
          <a:stretch>
            <a:fillRect/>
          </a:stretch>
        </p:blipFill>
        <p:spPr>
          <a:xfrm>
            <a:off x="552189" y="1625038"/>
            <a:ext cx="10980614" cy="4180009"/>
          </a:xfrm>
          <a:prstGeom prst="rect">
            <a:avLst/>
          </a:prstGeom>
        </p:spPr>
      </p:pic>
    </p:spTree>
    <p:extLst>
      <p:ext uri="{BB962C8B-B14F-4D97-AF65-F5344CB8AC3E}">
        <p14:creationId xmlns:p14="http://schemas.microsoft.com/office/powerpoint/2010/main" val="74401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A45E-3F45-9CE3-6490-6982C3BA9D50}"/>
              </a:ext>
            </a:extLst>
          </p:cNvPr>
          <p:cNvSpPr>
            <a:spLocks noGrp="1"/>
          </p:cNvSpPr>
          <p:nvPr>
            <p:ph type="title"/>
          </p:nvPr>
        </p:nvSpPr>
        <p:spPr/>
        <p:txBody>
          <a:bodyPr/>
          <a:lstStyle/>
          <a:p>
            <a:r>
              <a:rPr lang="en-US"/>
              <a:t>Sprint 1 </a:t>
            </a:r>
          </a:p>
        </p:txBody>
      </p:sp>
      <p:sp>
        <p:nvSpPr>
          <p:cNvPr id="3" name="Chart Placeholder 2">
            <a:extLst>
              <a:ext uri="{FF2B5EF4-FFF2-40B4-BE49-F238E27FC236}">
                <a16:creationId xmlns:a16="http://schemas.microsoft.com/office/drawing/2014/main" id="{FBBF627E-12D9-8A94-E824-DA3234257A5D}"/>
              </a:ext>
            </a:extLst>
          </p:cNvPr>
          <p:cNvSpPr>
            <a:spLocks noGrp="1"/>
          </p:cNvSpPr>
          <p:nvPr>
            <p:ph type="chart" sz="quarter" idx="27"/>
          </p:nvPr>
        </p:nvSpPr>
        <p:spPr/>
      </p:sp>
      <p:pic>
        <p:nvPicPr>
          <p:cNvPr id="6" name="Picture 5" descr="A screenshot of a computer&#10;&#10;Description automatically generated">
            <a:extLst>
              <a:ext uri="{FF2B5EF4-FFF2-40B4-BE49-F238E27FC236}">
                <a16:creationId xmlns:a16="http://schemas.microsoft.com/office/drawing/2014/main" id="{59D0FB4B-11C9-3F18-D3A4-4900ED86C100}"/>
              </a:ext>
            </a:extLst>
          </p:cNvPr>
          <p:cNvPicPr>
            <a:picLocks noChangeAspect="1"/>
          </p:cNvPicPr>
          <p:nvPr/>
        </p:nvPicPr>
        <p:blipFill>
          <a:blip r:embed="rId2"/>
          <a:stretch>
            <a:fillRect/>
          </a:stretch>
        </p:blipFill>
        <p:spPr>
          <a:xfrm>
            <a:off x="670152" y="1618926"/>
            <a:ext cx="10772775" cy="4629649"/>
          </a:xfrm>
          <a:prstGeom prst="rect">
            <a:avLst/>
          </a:prstGeom>
        </p:spPr>
      </p:pic>
    </p:spTree>
    <p:extLst>
      <p:ext uri="{BB962C8B-B14F-4D97-AF65-F5344CB8AC3E}">
        <p14:creationId xmlns:p14="http://schemas.microsoft.com/office/powerpoint/2010/main" val="272467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A990C-6978-BE4F-53AE-650753699820}"/>
              </a:ext>
            </a:extLst>
          </p:cNvPr>
          <p:cNvSpPr>
            <a:spLocks noGrp="1"/>
          </p:cNvSpPr>
          <p:nvPr>
            <p:ph type="body" sz="quarter" idx="32"/>
          </p:nvPr>
        </p:nvSpPr>
        <p:spPr>
          <a:xfrm>
            <a:off x="838200" y="2929823"/>
            <a:ext cx="1865376" cy="2620600"/>
          </a:xfrm>
        </p:spPr>
        <p:txBody>
          <a:bodyPr vert="horz" lIns="91440" tIns="219456" rIns="91440" bIns="45720" rtlCol="0" anchor="t">
            <a:noAutofit/>
          </a:bodyPr>
          <a:lstStyle/>
          <a:p>
            <a:r>
              <a:rPr lang="en-US"/>
              <a:t>Team agreed on the Project Idea</a:t>
            </a:r>
          </a:p>
          <a:p>
            <a:pPr marL="342900" indent="-342900">
              <a:buFont typeface="Arial" panose="020B0604020202020204" pitchFamily="34" charset="0"/>
              <a:buChar char="•"/>
            </a:pPr>
            <a:endParaRPr lang="en-US"/>
          </a:p>
          <a:p>
            <a:r>
              <a:rPr lang="en-US"/>
              <a:t>We were able to agree well on the tech stack </a:t>
            </a:r>
          </a:p>
          <a:p>
            <a:endParaRPr lang="en-US"/>
          </a:p>
          <a:p>
            <a:r>
              <a:rPr lang="en-US"/>
              <a:t>Everyone picked up roles and responsibilities </a:t>
            </a:r>
          </a:p>
          <a:p>
            <a:pPr marL="342900" indent="-342900">
              <a:buChar char="•"/>
            </a:pPr>
            <a:endParaRPr lang="en-US"/>
          </a:p>
        </p:txBody>
      </p:sp>
      <p:sp>
        <p:nvSpPr>
          <p:cNvPr id="3" name="Text Placeholder 2">
            <a:extLst>
              <a:ext uri="{FF2B5EF4-FFF2-40B4-BE49-F238E27FC236}">
                <a16:creationId xmlns:a16="http://schemas.microsoft.com/office/drawing/2014/main" id="{F3457939-A587-D303-BBA2-92AC84832412}"/>
              </a:ext>
            </a:extLst>
          </p:cNvPr>
          <p:cNvSpPr>
            <a:spLocks noGrp="1"/>
          </p:cNvSpPr>
          <p:nvPr>
            <p:ph type="body" sz="quarter" idx="50"/>
          </p:nvPr>
        </p:nvSpPr>
        <p:spPr/>
        <p:txBody>
          <a:bodyPr vert="horz" lIns="91440" tIns="219456" rIns="91440" bIns="45720" rtlCol="0" anchor="t">
            <a:noAutofit/>
          </a:bodyPr>
          <a:lstStyle/>
          <a:p>
            <a:r>
              <a:rPr lang="en-US"/>
              <a:t>We were a bit delayed on the timeline Since the team was not fully clear on all the steps</a:t>
            </a:r>
          </a:p>
        </p:txBody>
      </p:sp>
      <p:sp>
        <p:nvSpPr>
          <p:cNvPr id="4" name="Text Placeholder 3">
            <a:extLst>
              <a:ext uri="{FF2B5EF4-FFF2-40B4-BE49-F238E27FC236}">
                <a16:creationId xmlns:a16="http://schemas.microsoft.com/office/drawing/2014/main" id="{8F75E2F6-F077-876A-DF73-3954580A144F}"/>
              </a:ext>
            </a:extLst>
          </p:cNvPr>
          <p:cNvSpPr>
            <a:spLocks noGrp="1"/>
          </p:cNvSpPr>
          <p:nvPr>
            <p:ph type="body" sz="quarter" idx="51"/>
          </p:nvPr>
        </p:nvSpPr>
        <p:spPr/>
        <p:txBody>
          <a:bodyPr vert="horz" lIns="91440" tIns="219456" rIns="91440" bIns="45720" rtlCol="0" anchor="t">
            <a:noAutofit/>
          </a:bodyPr>
          <a:lstStyle/>
          <a:p>
            <a:r>
              <a:rPr lang="en-US"/>
              <a:t>Staying on top of our tasks </a:t>
            </a:r>
          </a:p>
          <a:p>
            <a:endParaRPr lang="en-US"/>
          </a:p>
          <a:p>
            <a:r>
              <a:rPr lang="en-US"/>
              <a:t>Communicating more often</a:t>
            </a:r>
          </a:p>
          <a:p>
            <a:endParaRPr lang="en-US"/>
          </a:p>
          <a:p>
            <a:r>
              <a:rPr lang="en-US"/>
              <a:t>Taking Responsibility</a:t>
            </a:r>
          </a:p>
        </p:txBody>
      </p:sp>
      <p:sp>
        <p:nvSpPr>
          <p:cNvPr id="5" name="Text Placeholder 4">
            <a:extLst>
              <a:ext uri="{FF2B5EF4-FFF2-40B4-BE49-F238E27FC236}">
                <a16:creationId xmlns:a16="http://schemas.microsoft.com/office/drawing/2014/main" id="{80A0BC01-8200-EE75-606F-E31725E6F981}"/>
              </a:ext>
            </a:extLst>
          </p:cNvPr>
          <p:cNvSpPr>
            <a:spLocks noGrp="1"/>
          </p:cNvSpPr>
          <p:nvPr>
            <p:ph type="body" sz="quarter" idx="52"/>
          </p:nvPr>
        </p:nvSpPr>
        <p:spPr/>
        <p:txBody>
          <a:bodyPr vert="horz" lIns="91440" tIns="219456" rIns="91440" bIns="45720" rtlCol="0" anchor="t">
            <a:noAutofit/>
          </a:bodyPr>
          <a:lstStyle/>
          <a:p>
            <a:r>
              <a:rPr lang="en-US"/>
              <a:t>We have frequent meetings and daily updates which can help us track all the work.</a:t>
            </a:r>
          </a:p>
          <a:p>
            <a:endParaRPr lang="en-US"/>
          </a:p>
          <a:p>
            <a:r>
              <a:rPr lang="en-US"/>
              <a:t>Increased efficiency </a:t>
            </a:r>
          </a:p>
        </p:txBody>
      </p:sp>
      <p:sp>
        <p:nvSpPr>
          <p:cNvPr id="6" name="Text Placeholder 5">
            <a:extLst>
              <a:ext uri="{FF2B5EF4-FFF2-40B4-BE49-F238E27FC236}">
                <a16:creationId xmlns:a16="http://schemas.microsoft.com/office/drawing/2014/main" id="{A299F516-9B88-219B-90F2-5DF2F4B60A4F}"/>
              </a:ext>
            </a:extLst>
          </p:cNvPr>
          <p:cNvSpPr>
            <a:spLocks noGrp="1"/>
          </p:cNvSpPr>
          <p:nvPr>
            <p:ph type="body" sz="quarter" idx="53"/>
          </p:nvPr>
        </p:nvSpPr>
        <p:spPr/>
        <p:txBody>
          <a:bodyPr vert="horz" lIns="91440" tIns="219456" rIns="91440" bIns="45720" rtlCol="0" anchor="t">
            <a:noAutofit/>
          </a:bodyPr>
          <a:lstStyle/>
          <a:p>
            <a:r>
              <a:rPr lang="en-US"/>
              <a:t>Need more time to discuss the architecture</a:t>
            </a:r>
          </a:p>
          <a:p>
            <a:endParaRPr lang="en-US"/>
          </a:p>
          <a:p>
            <a:r>
              <a:rPr lang="en-US"/>
              <a:t>Need to add more items in the backlog for all deliverables</a:t>
            </a:r>
          </a:p>
          <a:p>
            <a:endParaRPr lang="en-US"/>
          </a:p>
          <a:p>
            <a:endParaRPr lang="en-US"/>
          </a:p>
          <a:p>
            <a:endParaRPr lang="en-US"/>
          </a:p>
        </p:txBody>
      </p:sp>
      <p:sp>
        <p:nvSpPr>
          <p:cNvPr id="7" name="Text Placeholder 6">
            <a:extLst>
              <a:ext uri="{FF2B5EF4-FFF2-40B4-BE49-F238E27FC236}">
                <a16:creationId xmlns:a16="http://schemas.microsoft.com/office/drawing/2014/main" id="{66F12002-8041-B1BF-F757-903FEF19DFF9}"/>
              </a:ext>
            </a:extLst>
          </p:cNvPr>
          <p:cNvSpPr>
            <a:spLocks noGrp="1"/>
          </p:cNvSpPr>
          <p:nvPr>
            <p:ph type="body" sz="quarter" idx="27"/>
          </p:nvPr>
        </p:nvSpPr>
        <p:spPr/>
        <p:txBody>
          <a:bodyPr/>
          <a:lstStyle/>
          <a:p>
            <a:r>
              <a:rPr lang="en-US"/>
              <a:t>What went well</a:t>
            </a:r>
          </a:p>
        </p:txBody>
      </p:sp>
      <p:sp>
        <p:nvSpPr>
          <p:cNvPr id="8" name="Title 7">
            <a:extLst>
              <a:ext uri="{FF2B5EF4-FFF2-40B4-BE49-F238E27FC236}">
                <a16:creationId xmlns:a16="http://schemas.microsoft.com/office/drawing/2014/main" id="{5EE4E784-E57D-CB8C-FC30-AFABBFDAAB5B}"/>
              </a:ext>
            </a:extLst>
          </p:cNvPr>
          <p:cNvSpPr>
            <a:spLocks noGrp="1"/>
          </p:cNvSpPr>
          <p:nvPr>
            <p:ph type="title"/>
          </p:nvPr>
        </p:nvSpPr>
        <p:spPr/>
        <p:txBody>
          <a:bodyPr/>
          <a:lstStyle/>
          <a:p>
            <a:r>
              <a:rPr lang="en-US"/>
              <a:t>Retrospective</a:t>
            </a:r>
          </a:p>
        </p:txBody>
      </p:sp>
      <p:sp>
        <p:nvSpPr>
          <p:cNvPr id="9" name="Text Placeholder 8">
            <a:extLst>
              <a:ext uri="{FF2B5EF4-FFF2-40B4-BE49-F238E27FC236}">
                <a16:creationId xmlns:a16="http://schemas.microsoft.com/office/drawing/2014/main" id="{B71FD11D-37F4-2E47-7530-D60016AC0D01}"/>
              </a:ext>
            </a:extLst>
          </p:cNvPr>
          <p:cNvSpPr>
            <a:spLocks noGrp="1"/>
          </p:cNvSpPr>
          <p:nvPr>
            <p:ph type="body" sz="quarter" idx="46"/>
          </p:nvPr>
        </p:nvSpPr>
        <p:spPr/>
        <p:txBody>
          <a:bodyPr/>
          <a:lstStyle/>
          <a:p>
            <a:r>
              <a:rPr lang="en-US"/>
              <a:t>What did not go well</a:t>
            </a:r>
          </a:p>
        </p:txBody>
      </p:sp>
      <p:sp>
        <p:nvSpPr>
          <p:cNvPr id="10" name="Text Placeholder 9">
            <a:extLst>
              <a:ext uri="{FF2B5EF4-FFF2-40B4-BE49-F238E27FC236}">
                <a16:creationId xmlns:a16="http://schemas.microsoft.com/office/drawing/2014/main" id="{B3117804-1258-5390-47BF-DBCB92469760}"/>
              </a:ext>
            </a:extLst>
          </p:cNvPr>
          <p:cNvSpPr>
            <a:spLocks noGrp="1"/>
          </p:cNvSpPr>
          <p:nvPr>
            <p:ph type="body" sz="quarter" idx="47"/>
          </p:nvPr>
        </p:nvSpPr>
        <p:spPr/>
        <p:txBody>
          <a:bodyPr/>
          <a:lstStyle/>
          <a:p>
            <a:r>
              <a:rPr lang="en-US"/>
              <a:t>What can we improve</a:t>
            </a:r>
          </a:p>
        </p:txBody>
      </p:sp>
      <p:sp>
        <p:nvSpPr>
          <p:cNvPr id="11" name="Text Placeholder 10">
            <a:extLst>
              <a:ext uri="{FF2B5EF4-FFF2-40B4-BE49-F238E27FC236}">
                <a16:creationId xmlns:a16="http://schemas.microsoft.com/office/drawing/2014/main" id="{F7EC9164-3AC6-A4F7-4DEB-3DD5F2129DAA}"/>
              </a:ext>
            </a:extLst>
          </p:cNvPr>
          <p:cNvSpPr>
            <a:spLocks noGrp="1"/>
          </p:cNvSpPr>
          <p:nvPr>
            <p:ph type="body" sz="quarter" idx="48"/>
          </p:nvPr>
        </p:nvSpPr>
        <p:spPr/>
        <p:txBody>
          <a:bodyPr/>
          <a:lstStyle/>
          <a:p>
            <a:r>
              <a:rPr lang="en-US"/>
              <a:t>What can we keep </a:t>
            </a:r>
          </a:p>
        </p:txBody>
      </p:sp>
      <p:sp>
        <p:nvSpPr>
          <p:cNvPr id="12" name="Text Placeholder 11">
            <a:extLst>
              <a:ext uri="{FF2B5EF4-FFF2-40B4-BE49-F238E27FC236}">
                <a16:creationId xmlns:a16="http://schemas.microsoft.com/office/drawing/2014/main" id="{47DCFD54-8152-D5A1-3FDB-AE0F80E9822A}"/>
              </a:ext>
            </a:extLst>
          </p:cNvPr>
          <p:cNvSpPr>
            <a:spLocks noGrp="1"/>
          </p:cNvSpPr>
          <p:nvPr>
            <p:ph type="body" sz="quarter" idx="49"/>
          </p:nvPr>
        </p:nvSpPr>
        <p:spPr/>
        <p:txBody>
          <a:bodyPr/>
          <a:lstStyle/>
          <a:p>
            <a:r>
              <a:rPr lang="en-US"/>
              <a:t>Additional Feedback</a:t>
            </a:r>
          </a:p>
        </p:txBody>
      </p:sp>
    </p:spTree>
    <p:extLst>
      <p:ext uri="{BB962C8B-B14F-4D97-AF65-F5344CB8AC3E}">
        <p14:creationId xmlns:p14="http://schemas.microsoft.com/office/powerpoint/2010/main" val="342207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sz="2000"/>
              <a:t>Team Justice League</a:t>
            </a:r>
          </a:p>
          <a:p>
            <a:endParaRPr lang="en-US"/>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66225-614C-B74B-AB70-A4C201ABCF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5CCBE73-0E2F-A067-F279-3F70BEEA75BA}"/>
              </a:ext>
            </a:extLst>
          </p:cNvPr>
          <p:cNvSpPr>
            <a:spLocks noGrp="1"/>
          </p:cNvSpPr>
          <p:nvPr>
            <p:ph type="title"/>
          </p:nvPr>
        </p:nvSpPr>
        <p:spPr/>
        <p:txBody>
          <a:bodyPr/>
          <a:lstStyle/>
          <a:p>
            <a:endParaRPr lang="en-US"/>
          </a:p>
        </p:txBody>
      </p:sp>
      <p:sp>
        <p:nvSpPr>
          <p:cNvPr id="11" name="Title 6">
            <a:extLst>
              <a:ext uri="{FF2B5EF4-FFF2-40B4-BE49-F238E27FC236}">
                <a16:creationId xmlns:a16="http://schemas.microsoft.com/office/drawing/2014/main" id="{660DE9D2-4DC0-28BD-90C8-52FA312909D6}"/>
              </a:ext>
            </a:extLst>
          </p:cNvPr>
          <p:cNvSpPr txBox="1">
            <a:spLocks/>
          </p:cNvSpPr>
          <p:nvPr/>
        </p:nvSpPr>
        <p:spPr>
          <a:xfrm>
            <a:off x="1484764" y="1986926"/>
            <a:ext cx="5257793" cy="2057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altLang="zh-CN"/>
              <a:t>FactFinder</a:t>
            </a:r>
            <a:endParaRPr lang="en-US"/>
          </a:p>
        </p:txBody>
      </p:sp>
      <p:sp>
        <p:nvSpPr>
          <p:cNvPr id="12" name="Text Placeholder 8">
            <a:extLst>
              <a:ext uri="{FF2B5EF4-FFF2-40B4-BE49-F238E27FC236}">
                <a16:creationId xmlns:a16="http://schemas.microsoft.com/office/drawing/2014/main" id="{DCE9C323-8267-A9CA-1B6E-858A2D7699A7}"/>
              </a:ext>
            </a:extLst>
          </p:cNvPr>
          <p:cNvSpPr txBox="1">
            <a:spLocks/>
          </p:cNvSpPr>
          <p:nvPr/>
        </p:nvSpPr>
        <p:spPr>
          <a:xfrm>
            <a:off x="1601366" y="4172084"/>
            <a:ext cx="3187680" cy="1027860"/>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a:t>Justice League</a:t>
            </a:r>
          </a:p>
        </p:txBody>
      </p:sp>
      <p:pic>
        <p:nvPicPr>
          <p:cNvPr id="13" name="Picture placeholder 29" descr="People in an office discussing work over a laptop&#10;">
            <a:extLst>
              <a:ext uri="{FF2B5EF4-FFF2-40B4-BE49-F238E27FC236}">
                <a16:creationId xmlns:a16="http://schemas.microsoft.com/office/drawing/2014/main" id="{8EA91C26-D741-CE2A-DA78-BF2048327D56}"/>
              </a:ext>
            </a:extLst>
          </p:cNvPr>
          <p:cNvPicPr>
            <a:picLocks noChangeAspect="1"/>
          </p:cNvPicPr>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4" name="Shape 31">
            <a:extLst>
              <a:ext uri="{FF2B5EF4-FFF2-40B4-BE49-F238E27FC236}">
                <a16:creationId xmlns:a16="http://schemas.microsoft.com/office/drawing/2014/main" id="{390CBD51-215A-1036-3312-0883404B0B2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5" name="Shape 33">
            <a:extLst>
              <a:ext uri="{FF2B5EF4-FFF2-40B4-BE49-F238E27FC236}">
                <a16:creationId xmlns:a16="http://schemas.microsoft.com/office/drawing/2014/main" id="{ED7CDC29-6328-0D20-0D3C-5C89046F3EB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cxnSp>
        <p:nvCxnSpPr>
          <p:cNvPr id="16" name="Straight Connector 15">
            <a:extLst>
              <a:ext uri="{FF2B5EF4-FFF2-40B4-BE49-F238E27FC236}">
                <a16:creationId xmlns:a16="http://schemas.microsoft.com/office/drawing/2014/main" id="{753E09B3-5584-BFEC-5C78-2D843B95D001}"/>
              </a:ext>
            </a:extLst>
          </p:cNvPr>
          <p:cNvCxnSpPr/>
          <p:nvPr/>
        </p:nvCxnSpPr>
        <p:spPr>
          <a:xfrm>
            <a:off x="553033" y="3422852"/>
            <a:ext cx="2893230" cy="0"/>
          </a:xfrm>
          <a:prstGeom prst="line">
            <a:avLst/>
          </a:prstGeom>
          <a:ln>
            <a:solidFill>
              <a:srgbClr val="D84400"/>
            </a:solidFill>
          </a:ln>
        </p:spPr>
        <p:style>
          <a:lnRef idx="1">
            <a:schemeClr val="accent1"/>
          </a:lnRef>
          <a:fillRef idx="0">
            <a:schemeClr val="accent1"/>
          </a:fillRef>
          <a:effectRef idx="0">
            <a:schemeClr val="accent1"/>
          </a:effectRef>
          <a:fontRef idx="minor">
            <a:schemeClr val="tx1"/>
          </a:fontRef>
        </p:style>
      </p:cxnSp>
      <p:pic>
        <p:nvPicPr>
          <p:cNvPr id="17" name="Shape 31">
            <a:extLst>
              <a:ext uri="{FF2B5EF4-FFF2-40B4-BE49-F238E27FC236}">
                <a16:creationId xmlns:a16="http://schemas.microsoft.com/office/drawing/2014/main" id="{0AC1B61E-7843-A628-39B5-28C78EB3E5E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7483795" y="5564906"/>
            <a:ext cx="823861" cy="942515"/>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rgbClr val="D84400"/>
          </a:solidFill>
        </p:spPr>
      </p:pic>
      <p:sp>
        <p:nvSpPr>
          <p:cNvPr id="27" name="Text Placeholder 15">
            <a:extLst>
              <a:ext uri="{FF2B5EF4-FFF2-40B4-BE49-F238E27FC236}">
                <a16:creationId xmlns:a16="http://schemas.microsoft.com/office/drawing/2014/main" id="{686BABAE-EA80-286D-8A12-6CFB7F785229}"/>
              </a:ext>
            </a:extLst>
          </p:cNvPr>
          <p:cNvSpPr txBox="1">
            <a:spLocks/>
          </p:cNvSpPr>
          <p:nvPr/>
        </p:nvSpPr>
        <p:spPr>
          <a:xfrm>
            <a:off x="6178189" y="9092481"/>
            <a:ext cx="1913128" cy="105472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Abadi"/>
              </a:rPr>
              <a:t>Introduction</a:t>
            </a:r>
            <a:endParaRPr lang="en-US"/>
          </a:p>
        </p:txBody>
      </p:sp>
      <p:sp>
        <p:nvSpPr>
          <p:cNvPr id="28" name="Text Placeholder 8">
            <a:extLst>
              <a:ext uri="{FF2B5EF4-FFF2-40B4-BE49-F238E27FC236}">
                <a16:creationId xmlns:a16="http://schemas.microsoft.com/office/drawing/2014/main" id="{9B0E8C66-3498-F946-B4F3-FB9B1F21E64D}"/>
              </a:ext>
            </a:extLst>
          </p:cNvPr>
          <p:cNvSpPr txBox="1">
            <a:spLocks/>
          </p:cNvSpPr>
          <p:nvPr/>
        </p:nvSpPr>
        <p:spPr>
          <a:xfrm>
            <a:off x="8279634" y="9092481"/>
            <a:ext cx="1904890" cy="1054728"/>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2999"/>
              </a:lnSpc>
            </a:pPr>
            <a:r>
              <a:rPr lang="en-US">
                <a:latin typeface="Abadi"/>
              </a:rPr>
              <a:t>Problem Statement</a:t>
            </a:r>
            <a:endParaRPr lang="en-US"/>
          </a:p>
        </p:txBody>
      </p:sp>
      <p:sp>
        <p:nvSpPr>
          <p:cNvPr id="29" name="Text Placeholder 17">
            <a:extLst>
              <a:ext uri="{FF2B5EF4-FFF2-40B4-BE49-F238E27FC236}">
                <a16:creationId xmlns:a16="http://schemas.microsoft.com/office/drawing/2014/main" id="{07464619-F707-8156-2C80-6B1169263537}"/>
              </a:ext>
            </a:extLst>
          </p:cNvPr>
          <p:cNvSpPr txBox="1">
            <a:spLocks/>
          </p:cNvSpPr>
          <p:nvPr/>
        </p:nvSpPr>
        <p:spPr>
          <a:xfrm>
            <a:off x="7226111" y="10860965"/>
            <a:ext cx="1914694" cy="10891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2999"/>
              </a:lnSpc>
            </a:pPr>
            <a:r>
              <a:rPr lang="en-US">
                <a:latin typeface="Abadi"/>
              </a:rPr>
              <a:t>Persona</a:t>
            </a:r>
            <a:endParaRPr lang="en-US"/>
          </a:p>
        </p:txBody>
      </p:sp>
      <p:sp>
        <p:nvSpPr>
          <p:cNvPr id="30" name="Text Placeholder 21">
            <a:extLst>
              <a:ext uri="{FF2B5EF4-FFF2-40B4-BE49-F238E27FC236}">
                <a16:creationId xmlns:a16="http://schemas.microsoft.com/office/drawing/2014/main" id="{62816D32-F70C-34C4-9B9A-005CBE2D264A}"/>
              </a:ext>
            </a:extLst>
          </p:cNvPr>
          <p:cNvSpPr txBox="1">
            <a:spLocks/>
          </p:cNvSpPr>
          <p:nvPr/>
        </p:nvSpPr>
        <p:spPr>
          <a:xfrm>
            <a:off x="9313813" y="10843035"/>
            <a:ext cx="1913128" cy="1107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2999"/>
              </a:lnSpc>
            </a:pPr>
            <a:r>
              <a:rPr lang="en-US">
                <a:latin typeface="Abadi"/>
              </a:rPr>
              <a:t>Technologies</a:t>
            </a:r>
            <a:endParaRPr lang="en-US"/>
          </a:p>
        </p:txBody>
      </p:sp>
      <p:sp>
        <p:nvSpPr>
          <p:cNvPr id="31" name="Text Placeholder 23">
            <a:extLst>
              <a:ext uri="{FF2B5EF4-FFF2-40B4-BE49-F238E27FC236}">
                <a16:creationId xmlns:a16="http://schemas.microsoft.com/office/drawing/2014/main" id="{18FB8598-E471-3E34-DE28-6B9B4E419F11}"/>
              </a:ext>
            </a:extLst>
          </p:cNvPr>
          <p:cNvSpPr txBox="1">
            <a:spLocks/>
          </p:cNvSpPr>
          <p:nvPr/>
        </p:nvSpPr>
        <p:spPr>
          <a:xfrm>
            <a:off x="8351607" y="12825188"/>
            <a:ext cx="1913128" cy="10756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2999"/>
              </a:lnSpc>
            </a:pPr>
            <a:r>
              <a:rPr lang="en-US">
                <a:latin typeface="Abadi"/>
              </a:rPr>
              <a:t>Retrospective</a:t>
            </a:r>
            <a:endParaRPr lang="en-US"/>
          </a:p>
        </p:txBody>
      </p:sp>
      <p:sp>
        <p:nvSpPr>
          <p:cNvPr id="32" name="TextBox 31">
            <a:extLst>
              <a:ext uri="{FF2B5EF4-FFF2-40B4-BE49-F238E27FC236}">
                <a16:creationId xmlns:a16="http://schemas.microsoft.com/office/drawing/2014/main" id="{C8889181-2D68-C3BF-0B33-90FBFC05B0C8}"/>
              </a:ext>
            </a:extLst>
          </p:cNvPr>
          <p:cNvSpPr txBox="1"/>
          <p:nvPr/>
        </p:nvSpPr>
        <p:spPr>
          <a:xfrm>
            <a:off x="6627081" y="1287225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Project</a:t>
            </a:r>
            <a:endParaRPr lang="en-US">
              <a:solidFill>
                <a:prstClr val="white"/>
              </a:solidFill>
              <a:latin typeface="Posterama" panose="020B0504020200020000" pitchFamily="34" charset="0"/>
              <a:ea typeface="微软雅黑"/>
              <a:cs typeface="Posterama" panose="020B0504020200020000" pitchFamily="34" charset="0"/>
            </a:endParaRPr>
          </a:p>
          <a:p>
            <a:r>
              <a:rPr lang="en-US">
                <a:solidFill>
                  <a:prstClr val="white"/>
                </a:solidFill>
                <a:latin typeface="Posterama"/>
                <a:ea typeface="微软雅黑"/>
                <a:cs typeface="Posterama"/>
              </a:rPr>
              <a:t> Schedule</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33" name="TextBox 32">
            <a:extLst>
              <a:ext uri="{FF2B5EF4-FFF2-40B4-BE49-F238E27FC236}">
                <a16:creationId xmlns:a16="http://schemas.microsoft.com/office/drawing/2014/main" id="{760A524F-2E24-20B1-A22A-FE59838F3191}"/>
              </a:ext>
            </a:extLst>
          </p:cNvPr>
          <p:cNvSpPr txBox="1"/>
          <p:nvPr/>
        </p:nvSpPr>
        <p:spPr>
          <a:xfrm>
            <a:off x="5449444" y="1107809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Team </a:t>
            </a:r>
            <a:endParaRPr lang="en-US">
              <a:solidFill>
                <a:prstClr val="white"/>
              </a:solidFill>
              <a:latin typeface="Posterama" panose="020B0504020200020000" pitchFamily="34" charset="0"/>
              <a:ea typeface="微软雅黑"/>
              <a:cs typeface="Posterama" panose="020B0504020200020000" pitchFamily="34" charset="0"/>
            </a:endParaRPr>
          </a:p>
          <a:p>
            <a:r>
              <a:rPr lang="en-US">
                <a:solidFill>
                  <a:prstClr val="white"/>
                </a:solidFill>
                <a:latin typeface="Posterama"/>
                <a:ea typeface="微软雅黑"/>
                <a:cs typeface="Posterama"/>
              </a:rPr>
              <a:t>Agreement</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34" name="TextBox 33">
            <a:extLst>
              <a:ext uri="{FF2B5EF4-FFF2-40B4-BE49-F238E27FC236}">
                <a16:creationId xmlns:a16="http://schemas.microsoft.com/office/drawing/2014/main" id="{CE4DD4D7-F558-5B53-6CDE-8D28160971C9}"/>
              </a:ext>
            </a:extLst>
          </p:cNvPr>
          <p:cNvSpPr txBox="1"/>
          <p:nvPr/>
        </p:nvSpPr>
        <p:spPr>
          <a:xfrm>
            <a:off x="4302980" y="1305583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Project </a:t>
            </a:r>
            <a:br>
              <a:rPr lang="en-US">
                <a:solidFill>
                  <a:prstClr val="white"/>
                </a:solidFill>
                <a:latin typeface="Posterama"/>
                <a:ea typeface="微软雅黑"/>
                <a:cs typeface="Posterama"/>
              </a:rPr>
            </a:br>
            <a:r>
              <a:rPr lang="en-US">
                <a:solidFill>
                  <a:prstClr val="white"/>
                </a:solidFill>
                <a:latin typeface="Posterama"/>
                <a:ea typeface="微软雅黑"/>
                <a:cs typeface="Posterama"/>
              </a:rPr>
              <a:t>Description</a:t>
            </a:r>
            <a:endParaRPr lang="en-US" sz="18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254038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983626" y="3061472"/>
            <a:ext cx="4253399" cy="1740114"/>
          </a:xfrm>
        </p:spPr>
        <p:txBody>
          <a:bodyPr/>
          <a:lstStyle/>
          <a:p>
            <a:r>
              <a:rPr lang="en-US" altLang="zh-CN"/>
              <a:t>Agenda</a:t>
            </a:r>
            <a:endParaRPr lang="en-US"/>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a:latin typeface="Abadi"/>
              </a:rPr>
              <a:t>Introduction</a:t>
            </a:r>
            <a:endParaRPr lang="en-US"/>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lnSpc>
                <a:spcPct val="112999"/>
              </a:lnSpc>
            </a:pPr>
            <a:r>
              <a:rPr lang="en-US">
                <a:latin typeface="Abadi"/>
              </a:rPr>
              <a:t>Problem Statement</a:t>
            </a:r>
            <a:endParaRPr lang="en-US"/>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12999"/>
              </a:lnSpc>
            </a:pPr>
            <a:r>
              <a:rPr lang="en-US">
                <a:latin typeface="Abadi"/>
              </a:rPr>
              <a:t>Persona</a:t>
            </a:r>
            <a:endParaRPr lang="en-US"/>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pPr>
              <a:lnSpc>
                <a:spcPct val="112999"/>
              </a:lnSpc>
            </a:pPr>
            <a:r>
              <a:rPr lang="en-US">
                <a:latin typeface="Abadi"/>
              </a:rPr>
              <a:t>Technologies</a:t>
            </a:r>
            <a:endParaRPr lang="en-US"/>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447445" y="4808948"/>
            <a:ext cx="1913128" cy="1075689"/>
          </a:xfrm>
        </p:spPr>
        <p:txBody>
          <a:bodyPr/>
          <a:lstStyle/>
          <a:p>
            <a:pPr>
              <a:lnSpc>
                <a:spcPct val="112999"/>
              </a:lnSpc>
            </a:pPr>
            <a:r>
              <a:rPr lang="en-US">
                <a:latin typeface="Abadi"/>
              </a:rPr>
              <a:t>Retrospective</a:t>
            </a:r>
            <a:endParaRPr lang="en-US"/>
          </a:p>
        </p:txBody>
      </p:sp>
      <p:pic>
        <p:nvPicPr>
          <p:cNvPr id="8" name="Picture 7" descr="A clipboard with a list of tasks and other items&#10;&#10;Description automatically generated">
            <a:extLst>
              <a:ext uri="{FF2B5EF4-FFF2-40B4-BE49-F238E27FC236}">
                <a16:creationId xmlns:a16="http://schemas.microsoft.com/office/drawing/2014/main" id="{27676156-A641-B4D3-C487-3FEB1F26BDCE}"/>
              </a:ext>
            </a:extLst>
          </p:cNvPr>
          <p:cNvPicPr>
            <a:picLocks noChangeAspect="1"/>
          </p:cNvPicPr>
          <p:nvPr/>
        </p:nvPicPr>
        <p:blipFill>
          <a:blip r:embed="rId3"/>
          <a:stretch>
            <a:fillRect/>
          </a:stretch>
        </p:blipFill>
        <p:spPr>
          <a:xfrm>
            <a:off x="629987" y="531266"/>
            <a:ext cx="2001416" cy="2379336"/>
          </a:xfrm>
          <a:prstGeom prst="rect">
            <a:avLst/>
          </a:prstGeom>
        </p:spPr>
      </p:pic>
      <p:sp>
        <p:nvSpPr>
          <p:cNvPr id="6" name="Hexagon 5">
            <a:extLst>
              <a:ext uri="{FF2B5EF4-FFF2-40B4-BE49-F238E27FC236}">
                <a16:creationId xmlns:a16="http://schemas.microsoft.com/office/drawing/2014/main" id="{A83F92B7-5BCE-C18B-E9B2-5F1E709A9576}"/>
              </a:ext>
            </a:extLst>
          </p:cNvPr>
          <p:cNvSpPr>
            <a:spLocks noChangeAspect="1"/>
          </p:cNvSpPr>
          <p:nvPr/>
        </p:nvSpPr>
        <p:spPr>
          <a:xfrm rot="5400000">
            <a:off x="5054148" y="2299852"/>
            <a:ext cx="2274909" cy="2177927"/>
          </a:xfrm>
          <a:prstGeom prst="hexagon">
            <a:avLst/>
          </a:prstGeom>
          <a:solidFill>
            <a:schemeClr val="accent2"/>
          </a:solidFill>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E98F64FE-F55C-41B0-DFC5-A62B1A021E3F}"/>
              </a:ext>
            </a:extLst>
          </p:cNvPr>
          <p:cNvSpPr>
            <a:spLocks noChangeAspect="1"/>
          </p:cNvSpPr>
          <p:nvPr/>
        </p:nvSpPr>
        <p:spPr>
          <a:xfrm rot="5400000">
            <a:off x="6113737" y="4181026"/>
            <a:ext cx="2327563" cy="200807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B34923-5409-D1CD-43CC-F183F5F1512C}"/>
              </a:ext>
            </a:extLst>
          </p:cNvPr>
          <p:cNvSpPr txBox="1"/>
          <p:nvPr/>
        </p:nvSpPr>
        <p:spPr>
          <a:xfrm>
            <a:off x="6722919" y="485601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Project</a:t>
            </a:r>
            <a:endParaRPr lang="en-US">
              <a:solidFill>
                <a:prstClr val="white"/>
              </a:solidFill>
              <a:latin typeface="Posterama" panose="020B0504020200020000" pitchFamily="34" charset="0"/>
              <a:ea typeface="微软雅黑"/>
              <a:cs typeface="Posterama" panose="020B0504020200020000" pitchFamily="34" charset="0"/>
            </a:endParaRPr>
          </a:p>
          <a:p>
            <a:r>
              <a:rPr lang="en-US">
                <a:solidFill>
                  <a:prstClr val="white"/>
                </a:solidFill>
                <a:latin typeface="Posterama"/>
                <a:ea typeface="微软雅黑"/>
                <a:cs typeface="Posterama"/>
              </a:rPr>
              <a:t> Schedule</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12" name="TextBox 11">
            <a:extLst>
              <a:ext uri="{FF2B5EF4-FFF2-40B4-BE49-F238E27FC236}">
                <a16:creationId xmlns:a16="http://schemas.microsoft.com/office/drawing/2014/main" id="{2A4B59B1-CEF4-4D36-5C5D-C5F99971BC9F}"/>
              </a:ext>
            </a:extLst>
          </p:cNvPr>
          <p:cNvSpPr txBox="1"/>
          <p:nvPr/>
        </p:nvSpPr>
        <p:spPr>
          <a:xfrm>
            <a:off x="5545282" y="306185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Team </a:t>
            </a:r>
            <a:endParaRPr lang="en-US">
              <a:solidFill>
                <a:prstClr val="white"/>
              </a:solidFill>
              <a:latin typeface="Posterama" panose="020B0504020200020000" pitchFamily="34" charset="0"/>
              <a:ea typeface="微软雅黑"/>
              <a:cs typeface="Posterama" panose="020B0504020200020000" pitchFamily="34" charset="0"/>
            </a:endParaRPr>
          </a:p>
          <a:p>
            <a:r>
              <a:rPr lang="en-US">
                <a:solidFill>
                  <a:prstClr val="white"/>
                </a:solidFill>
                <a:latin typeface="Posterama"/>
                <a:ea typeface="微软雅黑"/>
                <a:cs typeface="Posterama"/>
              </a:rPr>
              <a:t>Agreement</a:t>
            </a:r>
            <a:endParaRPr lang="en-US" sz="1800">
              <a:solidFill>
                <a:prstClr val="white"/>
              </a:solidFill>
              <a:latin typeface="Posterama" panose="020B0504020200020000" pitchFamily="34" charset="0"/>
              <a:ea typeface="微软雅黑"/>
              <a:cs typeface="Posterama" panose="020B0504020200020000" pitchFamily="34" charset="0"/>
            </a:endParaRPr>
          </a:p>
        </p:txBody>
      </p:sp>
      <p:sp>
        <p:nvSpPr>
          <p:cNvPr id="13" name="Hexagon 12">
            <a:extLst>
              <a:ext uri="{FF2B5EF4-FFF2-40B4-BE49-F238E27FC236}">
                <a16:creationId xmlns:a16="http://schemas.microsoft.com/office/drawing/2014/main" id="{BFD3876B-C2C4-A5CE-986C-06EB1B5BBEAA}"/>
              </a:ext>
            </a:extLst>
          </p:cNvPr>
          <p:cNvSpPr>
            <a:spLocks noChangeAspect="1"/>
          </p:cNvSpPr>
          <p:nvPr/>
        </p:nvSpPr>
        <p:spPr>
          <a:xfrm rot="5400000">
            <a:off x="4030289" y="4238104"/>
            <a:ext cx="2313705" cy="2003362"/>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3F34E2-1A67-0D1A-8F94-C49A2CF1F2D4}"/>
              </a:ext>
            </a:extLst>
          </p:cNvPr>
          <p:cNvSpPr txBox="1"/>
          <p:nvPr/>
        </p:nvSpPr>
        <p:spPr>
          <a:xfrm>
            <a:off x="4398818" y="503959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prstClr val="white"/>
                </a:solidFill>
                <a:latin typeface="Posterama"/>
                <a:ea typeface="微软雅黑"/>
                <a:cs typeface="Posterama"/>
              </a:rPr>
              <a:t>Project </a:t>
            </a:r>
            <a:br>
              <a:rPr lang="en-US">
                <a:solidFill>
                  <a:prstClr val="white"/>
                </a:solidFill>
                <a:latin typeface="Posterama"/>
                <a:ea typeface="微软雅黑"/>
                <a:cs typeface="Posterama"/>
              </a:rPr>
            </a:br>
            <a:r>
              <a:rPr lang="en-US">
                <a:solidFill>
                  <a:prstClr val="white"/>
                </a:solidFill>
                <a:latin typeface="Posterama"/>
                <a:ea typeface="微软雅黑"/>
                <a:cs typeface="Posterama"/>
              </a:rPr>
              <a:t>Description</a:t>
            </a:r>
            <a:endParaRPr lang="en-US" sz="1800">
              <a:solidFill>
                <a:prstClr val="white"/>
              </a:solidFill>
              <a:latin typeface="Posterama" panose="020B0504020200020000" pitchFamily="34" charset="0"/>
              <a:ea typeface="微软雅黑"/>
              <a:cs typeface="Posterama" panose="020B0504020200020000" pitchFamily="34" charset="0"/>
            </a:endParaRPr>
          </a:p>
        </p:txBody>
      </p:sp>
      <p:pic>
        <p:nvPicPr>
          <p:cNvPr id="21" name="Picture Placeholder 110" descr="A person in a suit sitting on a yellow bench&#10;&#10;Description automatically generated">
            <a:extLst>
              <a:ext uri="{FF2B5EF4-FFF2-40B4-BE49-F238E27FC236}">
                <a16:creationId xmlns:a16="http://schemas.microsoft.com/office/drawing/2014/main" id="{B4452CC4-75D0-1FD7-5A21-A2CDB2F9C739}"/>
              </a:ext>
            </a:extLst>
          </p:cNvPr>
          <p:cNvPicPr>
            <a:picLocks noChangeAspect="1"/>
          </p:cNvPicPr>
          <p:nvPr/>
        </p:nvPicPr>
        <p:blipFill>
          <a:blip r:embed="rId4"/>
          <a:srcRect t="7134" b="7134"/>
          <a:stretch>
            <a:fillRect/>
          </a:stretch>
        </p:blipFill>
        <p:spPr>
          <a:xfrm>
            <a:off x="-2202304" y="-559858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3" name="Picture Placeholder 116" descr="A person posing for a picture&#10;&#10;Description automatically generated">
            <a:extLst>
              <a:ext uri="{FF2B5EF4-FFF2-40B4-BE49-F238E27FC236}">
                <a16:creationId xmlns:a16="http://schemas.microsoft.com/office/drawing/2014/main" id="{D3F87878-A230-A91B-D6D2-C708A5D3EEFA}"/>
              </a:ext>
            </a:extLst>
          </p:cNvPr>
          <p:cNvPicPr>
            <a:picLocks noChangeAspect="1"/>
          </p:cNvPicPr>
          <p:nvPr/>
        </p:nvPicPr>
        <p:blipFill>
          <a:blip r:embed="rId5"/>
          <a:srcRect t="6620" b="6620"/>
          <a:stretch>
            <a:fillRect/>
          </a:stretch>
        </p:blipFill>
        <p:spPr>
          <a:xfrm>
            <a:off x="-8420224" y="3681670"/>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5" name="Picture Placeholder 120" descr="A person sitting in front of a tree with lights&#10;&#10;Description automatically generated">
            <a:extLst>
              <a:ext uri="{FF2B5EF4-FFF2-40B4-BE49-F238E27FC236}">
                <a16:creationId xmlns:a16="http://schemas.microsoft.com/office/drawing/2014/main" id="{1697F49C-5D2B-05C9-D98C-50C6A76FDF4D}"/>
              </a:ext>
            </a:extLst>
          </p:cNvPr>
          <p:cNvPicPr>
            <a:picLocks noChangeAspect="1"/>
          </p:cNvPicPr>
          <p:nvPr/>
        </p:nvPicPr>
        <p:blipFill>
          <a:blip r:embed="rId6"/>
          <a:srcRect t="6620" b="6620"/>
          <a:stretch>
            <a:fillRect/>
          </a:stretch>
        </p:blipFill>
        <p:spPr>
          <a:xfrm>
            <a:off x="-7834602" y="8985239"/>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6" name="Picture Placeholder 123">
            <a:extLst>
              <a:ext uri="{FF2B5EF4-FFF2-40B4-BE49-F238E27FC236}">
                <a16:creationId xmlns:a16="http://schemas.microsoft.com/office/drawing/2014/main" id="{BD6F3812-2E36-E0B1-4B79-D59677CD8C2E}"/>
              </a:ext>
            </a:extLst>
          </p:cNvPr>
          <p:cNvPicPr>
            <a:picLocks noChangeAspect="1"/>
          </p:cNvPicPr>
          <p:nvPr/>
        </p:nvPicPr>
        <p:blipFill rotWithShape="1">
          <a:blip r:embed="rId7"/>
          <a:srcRect t="19484" b="19484"/>
          <a:stretch/>
        </p:blipFill>
        <p:spPr>
          <a:xfrm>
            <a:off x="-622950" y="11610724"/>
            <a:ext cx="1173457" cy="127320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7" name="Picture Placeholder 104">
            <a:extLst>
              <a:ext uri="{FF2B5EF4-FFF2-40B4-BE49-F238E27FC236}">
                <a16:creationId xmlns:a16="http://schemas.microsoft.com/office/drawing/2014/main" id="{B9FAD583-B9D4-E4D4-4CE4-3AA7F6B4D844}"/>
              </a:ext>
            </a:extLst>
          </p:cNvPr>
          <p:cNvPicPr>
            <a:picLocks noChangeAspect="1"/>
          </p:cNvPicPr>
          <p:nvPr/>
        </p:nvPicPr>
        <p:blipFill>
          <a:blip r:embed="rId8"/>
          <a:srcRect l="15939" r="15939"/>
          <a:stretch>
            <a:fillRect/>
          </a:stretch>
        </p:blipFill>
        <p:spPr>
          <a:xfrm>
            <a:off x="4235072" y="-627754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8" name="Picture Placeholder 99" descr="A person standing on a bridge with a city in the background&#10;&#10;Description automatically generated">
            <a:extLst>
              <a:ext uri="{FF2B5EF4-FFF2-40B4-BE49-F238E27FC236}">
                <a16:creationId xmlns:a16="http://schemas.microsoft.com/office/drawing/2014/main" id="{6C7C37D3-B7F4-22C6-5F39-47D84CBF80BE}"/>
              </a:ext>
            </a:extLst>
          </p:cNvPr>
          <p:cNvPicPr>
            <a:picLocks noChangeAspect="1"/>
          </p:cNvPicPr>
          <p:nvPr/>
        </p:nvPicPr>
        <p:blipFill>
          <a:blip r:embed="rId9"/>
          <a:srcRect t="6555" b="6555"/>
          <a:stretch>
            <a:fillRect/>
          </a:stretch>
        </p:blipFill>
        <p:spPr>
          <a:xfrm>
            <a:off x="11337391" y="-588658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9" name="Picture Placeholder 94" descr="A person smiling at camera&#10;&#10;Description automatically generated">
            <a:extLst>
              <a:ext uri="{FF2B5EF4-FFF2-40B4-BE49-F238E27FC236}">
                <a16:creationId xmlns:a16="http://schemas.microsoft.com/office/drawing/2014/main" id="{704F80C6-38AB-1FC2-8D03-70CA0327E23A}"/>
              </a:ext>
            </a:extLst>
          </p:cNvPr>
          <p:cNvPicPr>
            <a:picLocks noChangeAspect="1"/>
          </p:cNvPicPr>
          <p:nvPr/>
        </p:nvPicPr>
        <p:blipFill>
          <a:blip r:embed="rId10"/>
          <a:srcRect t="6620" b="6620"/>
          <a:stretch>
            <a:fillRect/>
          </a:stretch>
        </p:blipFill>
        <p:spPr>
          <a:xfrm>
            <a:off x="13985228" y="1125295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0" name="Picture Placeholder 90" descr="A person wearing glasses and a blue and green striped shirt&#10;&#10;Description automatically generated">
            <a:extLst>
              <a:ext uri="{FF2B5EF4-FFF2-40B4-BE49-F238E27FC236}">
                <a16:creationId xmlns:a16="http://schemas.microsoft.com/office/drawing/2014/main" id="{8032517E-F784-1BDC-1A02-2BA5ED913581}"/>
              </a:ext>
            </a:extLst>
          </p:cNvPr>
          <p:cNvPicPr>
            <a:picLocks noChangeAspect="1"/>
          </p:cNvPicPr>
          <p:nvPr/>
        </p:nvPicPr>
        <p:blipFill>
          <a:blip r:embed="rId11"/>
          <a:srcRect t="6598" b="6598"/>
          <a:stretch>
            <a:fillRect/>
          </a:stretch>
        </p:blipFill>
        <p:spPr>
          <a:xfrm>
            <a:off x="8241109" y="1161072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1" name="Text Placeholder 133">
            <a:extLst>
              <a:ext uri="{FF2B5EF4-FFF2-40B4-BE49-F238E27FC236}">
                <a16:creationId xmlns:a16="http://schemas.microsoft.com/office/drawing/2014/main" id="{627A2165-C4BD-EECD-F905-2B1FE1B3BF4E}"/>
              </a:ext>
            </a:extLst>
          </p:cNvPr>
          <p:cNvSpPr txBox="1">
            <a:spLocks/>
          </p:cNvSpPr>
          <p:nvPr/>
        </p:nvSpPr>
        <p:spPr>
          <a:xfrm>
            <a:off x="13985228" y="560057"/>
            <a:ext cx="2289842" cy="626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Suraj Salunke</a:t>
            </a:r>
            <a:endParaRPr lang="en-US" altLang="zh-CN"/>
          </a:p>
        </p:txBody>
      </p:sp>
      <p:sp>
        <p:nvSpPr>
          <p:cNvPr id="32" name="Text Placeholder 111">
            <a:extLst>
              <a:ext uri="{FF2B5EF4-FFF2-40B4-BE49-F238E27FC236}">
                <a16:creationId xmlns:a16="http://schemas.microsoft.com/office/drawing/2014/main" id="{A618F1AC-57E7-8718-FD24-6262DEFF27C4}"/>
              </a:ext>
            </a:extLst>
          </p:cNvPr>
          <p:cNvSpPr txBox="1">
            <a:spLocks/>
          </p:cNvSpPr>
          <p:nvPr/>
        </p:nvSpPr>
        <p:spPr>
          <a:xfrm>
            <a:off x="13985229" y="1203423"/>
            <a:ext cx="2289842" cy="506399"/>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Posterama"/>
              </a:rPr>
              <a:t>Quality Analyst &amp; Tester</a:t>
            </a:r>
            <a:endParaRPr lang="en-US"/>
          </a:p>
          <a:p>
            <a:endParaRPr lang="en-US"/>
          </a:p>
          <a:p>
            <a:endParaRPr lang="en-US"/>
          </a:p>
        </p:txBody>
      </p:sp>
      <p:sp>
        <p:nvSpPr>
          <p:cNvPr id="33" name="Text Placeholder 135">
            <a:extLst>
              <a:ext uri="{FF2B5EF4-FFF2-40B4-BE49-F238E27FC236}">
                <a16:creationId xmlns:a16="http://schemas.microsoft.com/office/drawing/2014/main" id="{D9E5FDD9-6EE8-3F36-00AA-D352E6317064}"/>
              </a:ext>
            </a:extLst>
          </p:cNvPr>
          <p:cNvSpPr txBox="1">
            <a:spLocks/>
          </p:cNvSpPr>
          <p:nvPr/>
        </p:nvSpPr>
        <p:spPr>
          <a:xfrm>
            <a:off x="13985228" y="2142713"/>
            <a:ext cx="2193021" cy="617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Kavita Kamtekar</a:t>
            </a:r>
            <a:endParaRPr lang="en-US" altLang="zh-CN" err="1"/>
          </a:p>
        </p:txBody>
      </p:sp>
      <p:sp>
        <p:nvSpPr>
          <p:cNvPr id="34" name="Text Placeholder 113">
            <a:extLst>
              <a:ext uri="{FF2B5EF4-FFF2-40B4-BE49-F238E27FC236}">
                <a16:creationId xmlns:a16="http://schemas.microsoft.com/office/drawing/2014/main" id="{BD0712DB-741E-36D8-2C84-1D5794A66316}"/>
              </a:ext>
            </a:extLst>
          </p:cNvPr>
          <p:cNvSpPr txBox="1">
            <a:spLocks/>
          </p:cNvSpPr>
          <p:nvPr/>
        </p:nvSpPr>
        <p:spPr>
          <a:xfrm>
            <a:off x="13985230" y="2777263"/>
            <a:ext cx="2193021"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Full Stack Developer</a:t>
            </a:r>
            <a:endParaRPr lang="en-US" altLang="zh-CN"/>
          </a:p>
        </p:txBody>
      </p:sp>
      <p:sp>
        <p:nvSpPr>
          <p:cNvPr id="35" name="Text Placeholder 137">
            <a:extLst>
              <a:ext uri="{FF2B5EF4-FFF2-40B4-BE49-F238E27FC236}">
                <a16:creationId xmlns:a16="http://schemas.microsoft.com/office/drawing/2014/main" id="{D388CBCB-45AE-6211-FE9B-27D0A285E720}"/>
              </a:ext>
            </a:extLst>
          </p:cNvPr>
          <p:cNvSpPr txBox="1">
            <a:spLocks/>
          </p:cNvSpPr>
          <p:nvPr/>
        </p:nvSpPr>
        <p:spPr>
          <a:xfrm>
            <a:off x="13985228" y="3813058"/>
            <a:ext cx="2098039"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Gayatri Kulkarni</a:t>
            </a:r>
            <a:endParaRPr lang="en-US" altLang="zh-CN"/>
          </a:p>
        </p:txBody>
      </p:sp>
      <p:sp>
        <p:nvSpPr>
          <p:cNvPr id="36" name="Text Placeholder 115">
            <a:extLst>
              <a:ext uri="{FF2B5EF4-FFF2-40B4-BE49-F238E27FC236}">
                <a16:creationId xmlns:a16="http://schemas.microsoft.com/office/drawing/2014/main" id="{4A8DC67E-2F43-3CFE-047C-296F6BC570A9}"/>
              </a:ext>
            </a:extLst>
          </p:cNvPr>
          <p:cNvSpPr txBox="1">
            <a:spLocks/>
          </p:cNvSpPr>
          <p:nvPr/>
        </p:nvSpPr>
        <p:spPr>
          <a:xfrm>
            <a:off x="13985229" y="4349619"/>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Developer</a:t>
            </a:r>
            <a:endParaRPr lang="en-US" altLang="zh-CN"/>
          </a:p>
        </p:txBody>
      </p:sp>
      <p:sp>
        <p:nvSpPr>
          <p:cNvPr id="37" name="Text Placeholder 141">
            <a:extLst>
              <a:ext uri="{FF2B5EF4-FFF2-40B4-BE49-F238E27FC236}">
                <a16:creationId xmlns:a16="http://schemas.microsoft.com/office/drawing/2014/main" id="{7F74A229-5C3E-A1F3-37A6-CC56F5AE2D76}"/>
              </a:ext>
            </a:extLst>
          </p:cNvPr>
          <p:cNvSpPr txBox="1">
            <a:spLocks/>
          </p:cNvSpPr>
          <p:nvPr/>
        </p:nvSpPr>
        <p:spPr>
          <a:xfrm>
            <a:off x="13985228" y="5406991"/>
            <a:ext cx="2098039"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Sai Kumar Tata</a:t>
            </a:r>
            <a:endParaRPr lang="en-US" altLang="zh-CN"/>
          </a:p>
        </p:txBody>
      </p:sp>
      <p:sp>
        <p:nvSpPr>
          <p:cNvPr id="38" name="Text Placeholder 117">
            <a:extLst>
              <a:ext uri="{FF2B5EF4-FFF2-40B4-BE49-F238E27FC236}">
                <a16:creationId xmlns:a16="http://schemas.microsoft.com/office/drawing/2014/main" id="{F6A1BDD9-AAFF-1ECE-A7B6-C415465E116F}"/>
              </a:ext>
            </a:extLst>
          </p:cNvPr>
          <p:cNvSpPr txBox="1">
            <a:spLocks/>
          </p:cNvSpPr>
          <p:nvPr/>
        </p:nvSpPr>
        <p:spPr>
          <a:xfrm>
            <a:off x="13985229" y="5939136"/>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Developer</a:t>
            </a:r>
            <a:endParaRPr lang="en-US" altLang="zh-CN"/>
          </a:p>
          <a:p>
            <a:endParaRPr lang="en-US" altLang="zh-CN"/>
          </a:p>
        </p:txBody>
      </p:sp>
      <p:sp>
        <p:nvSpPr>
          <p:cNvPr id="39" name="Text Placeholder 131">
            <a:extLst>
              <a:ext uri="{FF2B5EF4-FFF2-40B4-BE49-F238E27FC236}">
                <a16:creationId xmlns:a16="http://schemas.microsoft.com/office/drawing/2014/main" id="{F9F364A9-6AAC-B629-8227-B8604C6EB587}"/>
              </a:ext>
            </a:extLst>
          </p:cNvPr>
          <p:cNvSpPr txBox="1">
            <a:spLocks/>
          </p:cNvSpPr>
          <p:nvPr/>
        </p:nvSpPr>
        <p:spPr>
          <a:xfrm>
            <a:off x="17774907" y="680209"/>
            <a:ext cx="2098039"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Manthan Kale</a:t>
            </a:r>
            <a:endParaRPr lang="en-US" altLang="zh-CN"/>
          </a:p>
        </p:txBody>
      </p:sp>
      <p:sp>
        <p:nvSpPr>
          <p:cNvPr id="40" name="Text Placeholder 109">
            <a:extLst>
              <a:ext uri="{FF2B5EF4-FFF2-40B4-BE49-F238E27FC236}">
                <a16:creationId xmlns:a16="http://schemas.microsoft.com/office/drawing/2014/main" id="{E9CC5035-A8C8-C1F9-1D88-7BA0650ECD1C}"/>
              </a:ext>
            </a:extLst>
          </p:cNvPr>
          <p:cNvSpPr txBox="1">
            <a:spLocks/>
          </p:cNvSpPr>
          <p:nvPr/>
        </p:nvSpPr>
        <p:spPr>
          <a:xfrm>
            <a:off x="17774909" y="1203423"/>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Posterama"/>
              </a:rPr>
              <a:t>Scrum Master</a:t>
            </a:r>
            <a:endParaRPr lang="en-US"/>
          </a:p>
          <a:p>
            <a:endParaRPr lang="en-US"/>
          </a:p>
        </p:txBody>
      </p:sp>
      <p:sp>
        <p:nvSpPr>
          <p:cNvPr id="41" name="Text Placeholder 129">
            <a:extLst>
              <a:ext uri="{FF2B5EF4-FFF2-40B4-BE49-F238E27FC236}">
                <a16:creationId xmlns:a16="http://schemas.microsoft.com/office/drawing/2014/main" id="{59FDE4ED-9F3D-860A-9AE2-5C84B5A2E04F}"/>
              </a:ext>
            </a:extLst>
          </p:cNvPr>
          <p:cNvSpPr txBox="1">
            <a:spLocks/>
          </p:cNvSpPr>
          <p:nvPr/>
        </p:nvSpPr>
        <p:spPr>
          <a:xfrm>
            <a:off x="17774908" y="2039265"/>
            <a:ext cx="2443479" cy="7417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Saurabh Chaudhary</a:t>
            </a:r>
            <a:endParaRPr lang="en-US" altLang="zh-CN"/>
          </a:p>
        </p:txBody>
      </p:sp>
      <p:sp>
        <p:nvSpPr>
          <p:cNvPr id="42" name="Text Placeholder 107">
            <a:extLst>
              <a:ext uri="{FF2B5EF4-FFF2-40B4-BE49-F238E27FC236}">
                <a16:creationId xmlns:a16="http://schemas.microsoft.com/office/drawing/2014/main" id="{A96BB195-1952-A0A6-E26B-2D1369D9AF88}"/>
              </a:ext>
            </a:extLst>
          </p:cNvPr>
          <p:cNvSpPr txBox="1">
            <a:spLocks/>
          </p:cNvSpPr>
          <p:nvPr/>
        </p:nvSpPr>
        <p:spPr>
          <a:xfrm>
            <a:off x="17774908" y="2783949"/>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Product </a:t>
            </a:r>
            <a:r>
              <a:rPr lang="en-US">
                <a:ea typeface="+mn-lt"/>
                <a:cs typeface="+mn-lt"/>
              </a:rPr>
              <a:t>Manager</a:t>
            </a:r>
            <a:r>
              <a:rPr lang="en-US" altLang="zh-CN">
                <a:cs typeface="Posterama"/>
              </a:rPr>
              <a:t> &amp;  </a:t>
            </a:r>
            <a:r>
              <a:rPr lang="en-US">
                <a:ea typeface="+mn-lt"/>
                <a:cs typeface="+mn-lt"/>
              </a:rPr>
              <a:t>Developer </a:t>
            </a:r>
            <a:endParaRPr lang="en-US" altLang="zh-CN"/>
          </a:p>
          <a:p>
            <a:endParaRPr lang="en-US" altLang="zh-CN"/>
          </a:p>
        </p:txBody>
      </p:sp>
      <p:sp>
        <p:nvSpPr>
          <p:cNvPr id="43" name="Text Placeholder 127">
            <a:extLst>
              <a:ext uri="{FF2B5EF4-FFF2-40B4-BE49-F238E27FC236}">
                <a16:creationId xmlns:a16="http://schemas.microsoft.com/office/drawing/2014/main" id="{B058F0A8-69AA-E564-BDF7-59DE67FE8D7B}"/>
              </a:ext>
            </a:extLst>
          </p:cNvPr>
          <p:cNvSpPr txBox="1">
            <a:spLocks/>
          </p:cNvSpPr>
          <p:nvPr/>
        </p:nvSpPr>
        <p:spPr>
          <a:xfrm>
            <a:off x="17774907" y="3741938"/>
            <a:ext cx="2880359" cy="5571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Maheswari Vidyadharani</a:t>
            </a:r>
            <a:endParaRPr lang="en-US" altLang="zh-CN"/>
          </a:p>
        </p:txBody>
      </p:sp>
      <p:sp>
        <p:nvSpPr>
          <p:cNvPr id="44" name="Text Placeholder 105">
            <a:extLst>
              <a:ext uri="{FF2B5EF4-FFF2-40B4-BE49-F238E27FC236}">
                <a16:creationId xmlns:a16="http://schemas.microsoft.com/office/drawing/2014/main" id="{17785EA1-A059-3774-5FF4-43B7B19CCA4F}"/>
              </a:ext>
            </a:extLst>
          </p:cNvPr>
          <p:cNvSpPr txBox="1">
            <a:spLocks/>
          </p:cNvSpPr>
          <p:nvPr/>
        </p:nvSpPr>
        <p:spPr>
          <a:xfrm>
            <a:off x="17774909" y="4349619"/>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Developer</a:t>
            </a:r>
            <a:endParaRPr lang="en-US" altLang="zh-CN"/>
          </a:p>
          <a:p>
            <a:endParaRPr lang="en-US" altLang="zh-CN"/>
          </a:p>
        </p:txBody>
      </p:sp>
      <p:sp>
        <p:nvSpPr>
          <p:cNvPr id="45" name="Text Placeholder 139">
            <a:extLst>
              <a:ext uri="{FF2B5EF4-FFF2-40B4-BE49-F238E27FC236}">
                <a16:creationId xmlns:a16="http://schemas.microsoft.com/office/drawing/2014/main" id="{A8B09C5D-2E3D-9B2E-A37F-CD1F136EDBA6}"/>
              </a:ext>
            </a:extLst>
          </p:cNvPr>
          <p:cNvSpPr txBox="1">
            <a:spLocks/>
          </p:cNvSpPr>
          <p:nvPr/>
        </p:nvSpPr>
        <p:spPr>
          <a:xfrm>
            <a:off x="17778630" y="5406991"/>
            <a:ext cx="2098039"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Rushabh Shingala</a:t>
            </a:r>
            <a:endParaRPr lang="en-US" altLang="zh-CN"/>
          </a:p>
        </p:txBody>
      </p:sp>
      <p:sp>
        <p:nvSpPr>
          <p:cNvPr id="46" name="Text Placeholder 103">
            <a:extLst>
              <a:ext uri="{FF2B5EF4-FFF2-40B4-BE49-F238E27FC236}">
                <a16:creationId xmlns:a16="http://schemas.microsoft.com/office/drawing/2014/main" id="{909CD2FB-0C21-C17A-F152-863B8394DBF0}"/>
              </a:ext>
            </a:extLst>
          </p:cNvPr>
          <p:cNvSpPr txBox="1">
            <a:spLocks/>
          </p:cNvSpPr>
          <p:nvPr/>
        </p:nvSpPr>
        <p:spPr>
          <a:xfrm>
            <a:off x="17774909" y="5939136"/>
            <a:ext cx="2098038" cy="5063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cs typeface="Posterama"/>
              </a:rPr>
              <a:t>Developer</a:t>
            </a:r>
            <a:endParaRPr lang="en-US" altLang="zh-CN"/>
          </a:p>
          <a:p>
            <a:endParaRPr lang="en-US" altLang="zh-CN"/>
          </a:p>
        </p:txBody>
      </p:sp>
    </p:spTree>
    <p:extLst>
      <p:ext uri="{BB962C8B-B14F-4D97-AF65-F5344CB8AC3E}">
        <p14:creationId xmlns:p14="http://schemas.microsoft.com/office/powerpoint/2010/main" val="23987455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242874" y="519443"/>
            <a:ext cx="3909993" cy="3629708"/>
          </a:xfrm>
        </p:spPr>
        <p:txBody>
          <a:bodyPr/>
          <a:lstStyle/>
          <a:p>
            <a:r>
              <a:rPr lang="en-US"/>
              <a:t>Meet our team</a:t>
            </a:r>
            <a:br>
              <a:rPr lang="en-US"/>
            </a:br>
            <a:endParaRPr lang="en-US"/>
          </a:p>
        </p:txBody>
      </p:sp>
      <p:pic>
        <p:nvPicPr>
          <p:cNvPr id="111" name="Picture Placeholder 110" descr="A person in a suit sitting on a yellow bench&#10;&#10;Description automatically generated">
            <a:extLst>
              <a:ext uri="{FF2B5EF4-FFF2-40B4-BE49-F238E27FC236}">
                <a16:creationId xmlns:a16="http://schemas.microsoft.com/office/drawing/2014/main" id="{04625439-B7AD-2BC9-2A2B-DADABE1A1397}"/>
              </a:ext>
            </a:extLst>
          </p:cNvPr>
          <p:cNvPicPr>
            <a:picLocks noGrp="1" noChangeAspect="1"/>
          </p:cNvPicPr>
          <p:nvPr>
            <p:ph type="pic" sz="quarter" idx="48"/>
          </p:nvPr>
        </p:nvPicPr>
        <p:blipFill>
          <a:blip r:embed="rId3"/>
          <a:srcRect t="7134" b="7134"/>
          <a:stretch>
            <a:fillRect/>
          </a:stretch>
        </p:blipFill>
        <p:spPr>
          <a:xfrm>
            <a:off x="4235072" y="436455"/>
            <a:ext cx="1173264" cy="1357920"/>
          </a:xfrm>
        </p:spPr>
      </p:pic>
      <p:pic>
        <p:nvPicPr>
          <p:cNvPr id="117" name="Picture Placeholder 116" descr="A person posing for a picture&#10;&#10;Description automatically generated">
            <a:extLst>
              <a:ext uri="{FF2B5EF4-FFF2-40B4-BE49-F238E27FC236}">
                <a16:creationId xmlns:a16="http://schemas.microsoft.com/office/drawing/2014/main" id="{17DCB394-2DB2-0945-063C-4AA5C232B022}"/>
              </a:ext>
            </a:extLst>
          </p:cNvPr>
          <p:cNvPicPr>
            <a:picLocks noGrp="1" noChangeAspect="1"/>
          </p:cNvPicPr>
          <p:nvPr>
            <p:ph type="pic" sz="quarter" idx="69"/>
          </p:nvPr>
        </p:nvPicPr>
        <p:blipFill>
          <a:blip r:embed="rId4"/>
          <a:srcRect t="6620" b="6620"/>
          <a:stretch>
            <a:fillRect/>
          </a:stretch>
        </p:blipFill>
        <p:spPr>
          <a:xfrm>
            <a:off x="4235072" y="2004222"/>
            <a:ext cx="1173264" cy="1357920"/>
          </a:xfrm>
        </p:spPr>
      </p:pic>
      <p:pic>
        <p:nvPicPr>
          <p:cNvPr id="121" name="Picture Placeholder 120" descr="A person sitting in front of a tree with lights&#10;&#10;Description automatically generated">
            <a:extLst>
              <a:ext uri="{FF2B5EF4-FFF2-40B4-BE49-F238E27FC236}">
                <a16:creationId xmlns:a16="http://schemas.microsoft.com/office/drawing/2014/main" id="{4568A05E-568F-7101-D7A6-0C522498DB2B}"/>
              </a:ext>
            </a:extLst>
          </p:cNvPr>
          <p:cNvPicPr>
            <a:picLocks noGrp="1" noChangeAspect="1"/>
          </p:cNvPicPr>
          <p:nvPr>
            <p:ph type="pic" sz="quarter" idx="70"/>
          </p:nvPr>
        </p:nvPicPr>
        <p:blipFill>
          <a:blip r:embed="rId5"/>
          <a:srcRect t="6620" b="6620"/>
          <a:stretch>
            <a:fillRect/>
          </a:stretch>
        </p:blipFill>
        <p:spPr>
          <a:xfrm>
            <a:off x="4235072" y="3571991"/>
            <a:ext cx="1173264" cy="1357920"/>
          </a:xfrm>
        </p:spPr>
      </p:pic>
      <p:pic>
        <p:nvPicPr>
          <p:cNvPr id="124" name="Picture Placeholder 123">
            <a:extLst>
              <a:ext uri="{FF2B5EF4-FFF2-40B4-BE49-F238E27FC236}">
                <a16:creationId xmlns:a16="http://schemas.microsoft.com/office/drawing/2014/main" id="{99B69C8C-61F7-EF1C-0DBE-5B067A632CF0}"/>
              </a:ext>
            </a:extLst>
          </p:cNvPr>
          <p:cNvPicPr>
            <a:picLocks noGrp="1" noChangeAspect="1"/>
          </p:cNvPicPr>
          <p:nvPr>
            <p:ph type="pic" sz="quarter" idx="71"/>
          </p:nvPr>
        </p:nvPicPr>
        <p:blipFill rotWithShape="1">
          <a:blip r:embed="rId6"/>
          <a:srcRect t="19484" b="19484"/>
          <a:stretch/>
        </p:blipFill>
        <p:spPr>
          <a:xfrm>
            <a:off x="4239422" y="5136772"/>
            <a:ext cx="1173457" cy="1273201"/>
          </a:xfrm>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a:cs typeface="Posterama"/>
              </a:rPr>
              <a:t>Suraj Salunke</a:t>
            </a:r>
            <a:endParaRPr lang="en-US" altLang="zh-CN"/>
          </a:p>
        </p:txBody>
      </p:sp>
      <p:sp>
        <p:nvSpPr>
          <p:cNvPr id="112" name="Text Placeholder 111">
            <a:extLst>
              <a:ext uri="{FF2B5EF4-FFF2-40B4-BE49-F238E27FC236}">
                <a16:creationId xmlns:a16="http://schemas.microsoft.com/office/drawing/2014/main" id="{18AF0A56-DD67-89FC-BFA3-15B61F65CDDA}"/>
              </a:ext>
            </a:extLst>
          </p:cNvPr>
          <p:cNvSpPr>
            <a:spLocks noGrp="1"/>
          </p:cNvSpPr>
          <p:nvPr>
            <p:ph type="body" sz="quarter" idx="28"/>
          </p:nvPr>
        </p:nvSpPr>
        <p:spPr/>
        <p:txBody>
          <a:bodyPr vert="horz" lIns="91440" tIns="45720" rIns="91440" bIns="45720" rtlCol="0" anchor="t">
            <a:noAutofit/>
          </a:bodyPr>
          <a:lstStyle/>
          <a:p>
            <a:r>
              <a:rPr lang="en-US">
                <a:cs typeface="Posterama"/>
              </a:rPr>
              <a:t>Quality Analyst &amp; Tester</a:t>
            </a:r>
            <a:endParaRPr lang="en-US"/>
          </a:p>
          <a:p>
            <a:endParaRPr lang="en-US"/>
          </a:p>
          <a:p>
            <a:endParaRPr lang="en-US"/>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p:txBody>
          <a:bodyPr/>
          <a:lstStyle/>
          <a:p>
            <a:r>
              <a:rPr lang="en-US" altLang="zh-CN">
                <a:cs typeface="Posterama"/>
              </a:rPr>
              <a:t>Kavita </a:t>
            </a:r>
            <a:r>
              <a:rPr lang="en-US" altLang="zh-CN" err="1">
                <a:cs typeface="Posterama"/>
              </a:rPr>
              <a:t>Kamtekar</a:t>
            </a:r>
            <a:endParaRPr lang="en-US" altLang="zh-CN" err="1"/>
          </a:p>
        </p:txBody>
      </p:sp>
      <p:sp>
        <p:nvSpPr>
          <p:cNvPr id="114" name="Text Placeholder 113">
            <a:extLst>
              <a:ext uri="{FF2B5EF4-FFF2-40B4-BE49-F238E27FC236}">
                <a16:creationId xmlns:a16="http://schemas.microsoft.com/office/drawing/2014/main" id="{DA3CD37D-77A2-AD3B-C73E-09D174DD7546}"/>
              </a:ext>
            </a:extLst>
          </p:cNvPr>
          <p:cNvSpPr>
            <a:spLocks noGrp="1"/>
          </p:cNvSpPr>
          <p:nvPr>
            <p:ph type="body" sz="quarter" idx="58"/>
          </p:nvPr>
        </p:nvSpPr>
        <p:spPr/>
        <p:txBody>
          <a:bodyPr vert="horz" lIns="91440" tIns="45720" rIns="91440" bIns="45720" rtlCol="0" anchor="t">
            <a:noAutofit/>
          </a:bodyPr>
          <a:lstStyle/>
          <a:p>
            <a:r>
              <a:rPr lang="en-US" altLang="zh-CN">
                <a:cs typeface="Posterama"/>
              </a:rPr>
              <a:t>Full Stack Developer</a:t>
            </a:r>
            <a:endParaRPr lang="en-US" altLang="zh-CN"/>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a:cs typeface="Posterama"/>
              </a:rPr>
              <a:t>Gayatri Kulkarni</a:t>
            </a:r>
            <a:endParaRPr lang="en-US" altLang="zh-CN"/>
          </a:p>
        </p:txBody>
      </p:sp>
      <p:sp>
        <p:nvSpPr>
          <p:cNvPr id="116" name="Text Placeholder 115">
            <a:extLst>
              <a:ext uri="{FF2B5EF4-FFF2-40B4-BE49-F238E27FC236}">
                <a16:creationId xmlns:a16="http://schemas.microsoft.com/office/drawing/2014/main" id="{F6ED7D00-5342-1D60-DDDB-D53A1710D96C}"/>
              </a:ext>
            </a:extLst>
          </p:cNvPr>
          <p:cNvSpPr>
            <a:spLocks noGrp="1"/>
          </p:cNvSpPr>
          <p:nvPr>
            <p:ph type="body" sz="quarter" idx="62"/>
          </p:nvPr>
        </p:nvSpPr>
        <p:spPr/>
        <p:txBody>
          <a:bodyPr vert="horz" lIns="91440" tIns="45720" rIns="91440" bIns="45720" rtlCol="0" anchor="t">
            <a:noAutofit/>
          </a:bodyPr>
          <a:lstStyle/>
          <a:p>
            <a:r>
              <a:rPr lang="en-US" altLang="zh-CN">
                <a:cs typeface="Posterama"/>
              </a:rPr>
              <a:t>Developer</a:t>
            </a:r>
            <a:endParaRPr lang="en-US" altLang="zh-CN"/>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p:txBody>
          <a:bodyPr/>
          <a:lstStyle/>
          <a:p>
            <a:r>
              <a:rPr lang="en-US" altLang="zh-CN">
                <a:cs typeface="Posterama"/>
              </a:rPr>
              <a:t>Sai Kumar Tata</a:t>
            </a:r>
            <a:endParaRPr lang="en-US" altLang="zh-CN"/>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p:txBody>
          <a:bodyPr vert="horz" lIns="91440" tIns="45720" rIns="91440" bIns="45720" rtlCol="0" anchor="t">
            <a:noAutofit/>
          </a:bodyPr>
          <a:lstStyle/>
          <a:p>
            <a:r>
              <a:rPr lang="en-US" altLang="zh-CN">
                <a:cs typeface="Posterama"/>
              </a:rPr>
              <a:t>Developer</a:t>
            </a:r>
            <a:endParaRPr lang="en-US" altLang="zh-CN"/>
          </a:p>
          <a:p>
            <a:endParaRPr lang="en-US" altLang="zh-CN"/>
          </a:p>
        </p:txBody>
      </p:sp>
      <p:pic>
        <p:nvPicPr>
          <p:cNvPr id="105" name="Picture Placeholder 104">
            <a:extLst>
              <a:ext uri="{FF2B5EF4-FFF2-40B4-BE49-F238E27FC236}">
                <a16:creationId xmlns:a16="http://schemas.microsoft.com/office/drawing/2014/main" id="{57158F0D-ABAB-F883-0EB2-0F2E0CFCD3E1}"/>
              </a:ext>
            </a:extLst>
          </p:cNvPr>
          <p:cNvPicPr>
            <a:picLocks noGrp="1" noChangeAspect="1"/>
          </p:cNvPicPr>
          <p:nvPr>
            <p:ph type="pic" sz="quarter" idx="72"/>
          </p:nvPr>
        </p:nvPicPr>
        <p:blipFill>
          <a:blip r:embed="rId7"/>
          <a:srcRect l="15939" r="15939"/>
          <a:stretch>
            <a:fillRect/>
          </a:stretch>
        </p:blipFill>
        <p:spPr>
          <a:xfrm>
            <a:off x="8089224" y="475532"/>
            <a:ext cx="1173264" cy="1357920"/>
          </a:xfrm>
        </p:spPr>
      </p:pic>
      <p:pic>
        <p:nvPicPr>
          <p:cNvPr id="100" name="Picture Placeholder 99" descr="A person standing on a bridge with a city in the background&#10;&#10;Description automatically generated">
            <a:extLst>
              <a:ext uri="{FF2B5EF4-FFF2-40B4-BE49-F238E27FC236}">
                <a16:creationId xmlns:a16="http://schemas.microsoft.com/office/drawing/2014/main" id="{37FE76F6-4FBA-F449-AE44-D65A490DB65E}"/>
              </a:ext>
            </a:extLst>
          </p:cNvPr>
          <p:cNvPicPr>
            <a:picLocks noGrp="1" noChangeAspect="1"/>
          </p:cNvPicPr>
          <p:nvPr>
            <p:ph type="pic" sz="quarter" idx="73"/>
          </p:nvPr>
        </p:nvPicPr>
        <p:blipFill>
          <a:blip r:embed="rId8"/>
          <a:srcRect t="6555" b="6555"/>
          <a:stretch>
            <a:fillRect/>
          </a:stretch>
        </p:blipFill>
        <p:spPr>
          <a:xfrm>
            <a:off x="8059916" y="2004222"/>
            <a:ext cx="1173264" cy="1357920"/>
          </a:xfrm>
        </p:spPr>
      </p:pic>
      <p:pic>
        <p:nvPicPr>
          <p:cNvPr id="95" name="Picture Placeholder 94" descr="A person smiling at camera&#10;&#10;Description automatically generated">
            <a:extLst>
              <a:ext uri="{FF2B5EF4-FFF2-40B4-BE49-F238E27FC236}">
                <a16:creationId xmlns:a16="http://schemas.microsoft.com/office/drawing/2014/main" id="{3D93F4F3-0B04-F25C-A1AD-C630AB4ACC69}"/>
              </a:ext>
            </a:extLst>
          </p:cNvPr>
          <p:cNvPicPr>
            <a:picLocks noGrp="1" noChangeAspect="1"/>
          </p:cNvPicPr>
          <p:nvPr>
            <p:ph type="pic" sz="quarter" idx="74"/>
          </p:nvPr>
        </p:nvPicPr>
        <p:blipFill>
          <a:blip r:embed="rId9"/>
          <a:srcRect t="6620" b="6620"/>
          <a:stretch>
            <a:fillRect/>
          </a:stretch>
        </p:blipFill>
        <p:spPr>
          <a:xfrm>
            <a:off x="8059916" y="3571991"/>
            <a:ext cx="1173264" cy="1357920"/>
          </a:xfrm>
        </p:spPr>
      </p:pic>
      <p:pic>
        <p:nvPicPr>
          <p:cNvPr id="91" name="Picture Placeholder 90" descr="A person wearing glasses and a blue and green striped shirt&#10;&#10;Description automatically generated">
            <a:extLst>
              <a:ext uri="{FF2B5EF4-FFF2-40B4-BE49-F238E27FC236}">
                <a16:creationId xmlns:a16="http://schemas.microsoft.com/office/drawing/2014/main" id="{5EC983C0-CBA5-F57C-BEFF-513C6820D1B5}"/>
              </a:ext>
            </a:extLst>
          </p:cNvPr>
          <p:cNvPicPr>
            <a:picLocks noGrp="1" noChangeAspect="1"/>
          </p:cNvPicPr>
          <p:nvPr>
            <p:ph type="pic" sz="quarter" idx="75"/>
          </p:nvPr>
        </p:nvPicPr>
        <p:blipFill>
          <a:blip r:embed="rId10"/>
          <a:srcRect t="6598" b="6598"/>
          <a:stretch>
            <a:fillRect/>
          </a:stretch>
        </p:blipFill>
        <p:spPr>
          <a:xfrm>
            <a:off x="8059916" y="5153614"/>
            <a:ext cx="1173264" cy="1357920"/>
          </a:xfrm>
        </p:spPr>
      </p:pic>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altLang="zh-CN">
                <a:cs typeface="Posterama"/>
              </a:rPr>
              <a:t>Manthan Kale</a:t>
            </a:r>
            <a:endParaRPr lang="en-US" altLang="zh-CN"/>
          </a:p>
        </p:txBody>
      </p:sp>
      <p:sp>
        <p:nvSpPr>
          <p:cNvPr id="110" name="Text Placeholder 109">
            <a:extLst>
              <a:ext uri="{FF2B5EF4-FFF2-40B4-BE49-F238E27FC236}">
                <a16:creationId xmlns:a16="http://schemas.microsoft.com/office/drawing/2014/main" id="{A8D8F964-5152-933F-0FD8-0441EF137004}"/>
              </a:ext>
            </a:extLst>
          </p:cNvPr>
          <p:cNvSpPr>
            <a:spLocks noGrp="1"/>
          </p:cNvSpPr>
          <p:nvPr>
            <p:ph type="body" sz="quarter" idx="56"/>
          </p:nvPr>
        </p:nvSpPr>
        <p:spPr/>
        <p:txBody>
          <a:bodyPr vert="horz" lIns="91440" tIns="45720" rIns="91440" bIns="45720" rtlCol="0" anchor="t">
            <a:noAutofit/>
          </a:bodyPr>
          <a:lstStyle/>
          <a:p>
            <a:r>
              <a:rPr lang="en-US">
                <a:cs typeface="Posterama"/>
              </a:rPr>
              <a:t>Scrum Master</a:t>
            </a:r>
            <a:endParaRPr lang="en-US"/>
          </a:p>
          <a:p>
            <a:endParaRPr lang="en-US"/>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a:xfrm>
            <a:off x="9309890" y="2001723"/>
            <a:ext cx="2443479" cy="741784"/>
          </a:xfrm>
        </p:spPr>
        <p:txBody>
          <a:bodyPr/>
          <a:lstStyle/>
          <a:p>
            <a:r>
              <a:rPr lang="en-US" altLang="zh-CN">
                <a:cs typeface="Posterama"/>
              </a:rPr>
              <a:t>Saurabh Chaudhary</a:t>
            </a:r>
            <a:endParaRPr lang="en-US" altLang="zh-CN"/>
          </a:p>
        </p:txBody>
      </p:sp>
      <p:sp>
        <p:nvSpPr>
          <p:cNvPr id="108" name="Text Placeholder 107">
            <a:extLst>
              <a:ext uri="{FF2B5EF4-FFF2-40B4-BE49-F238E27FC236}">
                <a16:creationId xmlns:a16="http://schemas.microsoft.com/office/drawing/2014/main" id="{9DD2EF71-C588-557C-6805-3BA27A14E29B}"/>
              </a:ext>
            </a:extLst>
          </p:cNvPr>
          <p:cNvSpPr>
            <a:spLocks noGrp="1"/>
          </p:cNvSpPr>
          <p:nvPr>
            <p:ph type="body" sz="quarter" idx="60"/>
          </p:nvPr>
        </p:nvSpPr>
        <p:spPr/>
        <p:txBody>
          <a:bodyPr vert="horz" lIns="91440" tIns="45720" rIns="91440" bIns="45720" rtlCol="0" anchor="t">
            <a:noAutofit/>
          </a:bodyPr>
          <a:lstStyle/>
          <a:p>
            <a:r>
              <a:rPr lang="en-US" altLang="zh-CN">
                <a:cs typeface="Posterama"/>
              </a:rPr>
              <a:t>Product </a:t>
            </a:r>
            <a:r>
              <a:rPr lang="en-US">
                <a:ea typeface="+mn-lt"/>
                <a:cs typeface="+mn-lt"/>
              </a:rPr>
              <a:t>Manager</a:t>
            </a:r>
            <a:r>
              <a:rPr lang="en-US" altLang="zh-CN">
                <a:cs typeface="Posterama"/>
              </a:rPr>
              <a:t> &amp;  </a:t>
            </a:r>
            <a:r>
              <a:rPr lang="en-US">
                <a:ea typeface="+mn-lt"/>
                <a:cs typeface="+mn-lt"/>
              </a:rPr>
              <a:t>Developer </a:t>
            </a:r>
            <a:endParaRPr lang="en-US" altLang="zh-CN"/>
          </a:p>
          <a:p>
            <a:endParaRPr lang="en-US" altLang="zh-CN"/>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a:xfrm>
            <a:off x="9309889" y="3704396"/>
            <a:ext cx="2880359" cy="557199"/>
          </a:xfrm>
        </p:spPr>
        <p:txBody>
          <a:bodyPr/>
          <a:lstStyle/>
          <a:p>
            <a:r>
              <a:rPr lang="en-US" altLang="zh-CN">
                <a:cs typeface="Posterama"/>
              </a:rPr>
              <a:t>Maheswari Vidyadharani</a:t>
            </a:r>
            <a:endParaRPr lang="en-US" altLang="zh-CN"/>
          </a:p>
        </p:txBody>
      </p:sp>
      <p:sp>
        <p:nvSpPr>
          <p:cNvPr id="106" name="Text Placeholder 105">
            <a:extLst>
              <a:ext uri="{FF2B5EF4-FFF2-40B4-BE49-F238E27FC236}">
                <a16:creationId xmlns:a16="http://schemas.microsoft.com/office/drawing/2014/main" id="{C3F4B58A-E166-D531-6B68-03C6AC16DFE0}"/>
              </a:ext>
            </a:extLst>
          </p:cNvPr>
          <p:cNvSpPr>
            <a:spLocks noGrp="1"/>
          </p:cNvSpPr>
          <p:nvPr>
            <p:ph type="body" sz="quarter" idx="64"/>
          </p:nvPr>
        </p:nvSpPr>
        <p:spPr/>
        <p:txBody>
          <a:bodyPr vert="horz" lIns="91440" tIns="45720" rIns="91440" bIns="45720" rtlCol="0" anchor="t">
            <a:noAutofit/>
          </a:bodyPr>
          <a:lstStyle/>
          <a:p>
            <a:r>
              <a:rPr lang="en-US" altLang="zh-CN">
                <a:cs typeface="Posterama"/>
              </a:rPr>
              <a:t>Developer</a:t>
            </a:r>
            <a:endParaRPr lang="en-US" altLang="zh-CN"/>
          </a:p>
          <a:p>
            <a:endParaRPr lang="en-US" altLang="zh-CN"/>
          </a:p>
        </p:txBody>
      </p:sp>
      <p:sp>
        <p:nvSpPr>
          <p:cNvPr id="140" name="Text Placeholder 139">
            <a:extLst>
              <a:ext uri="{FF2B5EF4-FFF2-40B4-BE49-F238E27FC236}">
                <a16:creationId xmlns:a16="http://schemas.microsoft.com/office/drawing/2014/main" id="{2528F54A-A46A-9326-2193-943237532FCE}"/>
              </a:ext>
            </a:extLst>
          </p:cNvPr>
          <p:cNvSpPr>
            <a:spLocks noGrp="1"/>
          </p:cNvSpPr>
          <p:nvPr>
            <p:ph type="body" sz="quarter" idx="67"/>
          </p:nvPr>
        </p:nvSpPr>
        <p:spPr/>
        <p:txBody>
          <a:bodyPr/>
          <a:lstStyle/>
          <a:p>
            <a:r>
              <a:rPr lang="en-US" altLang="zh-CN">
                <a:cs typeface="Posterama"/>
              </a:rPr>
              <a:t>Rushabh Shingala</a:t>
            </a:r>
            <a:endParaRPr lang="en-US" altLang="zh-CN"/>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p:txBody>
          <a:bodyPr vert="horz" lIns="91440" tIns="45720" rIns="91440" bIns="45720" rtlCol="0" anchor="t">
            <a:noAutofit/>
          </a:bodyPr>
          <a:lstStyle/>
          <a:p>
            <a:r>
              <a:rPr lang="en-US" altLang="zh-CN">
                <a:cs typeface="Posterama"/>
              </a:rPr>
              <a:t>Developer</a:t>
            </a:r>
            <a:endParaRPr lang="en-US" altLang="zh-CN"/>
          </a:p>
          <a:p>
            <a:endParaRPr lang="en-US" altLang="zh-CN"/>
          </a:p>
        </p:txBody>
      </p:sp>
      <p:sp>
        <p:nvSpPr>
          <p:cNvPr id="42" name="Slide Number Placeholder 13">
            <a:extLst>
              <a:ext uri="{FF2B5EF4-FFF2-40B4-BE49-F238E27FC236}">
                <a16:creationId xmlns:a16="http://schemas.microsoft.com/office/drawing/2014/main" id="{F8EEF7F7-F511-EC83-1C7D-AE1F07EB455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a:ln>
                <a:noFill/>
              </a:ln>
              <a:solidFill>
                <a:schemeClr val="bg1"/>
              </a:solidFill>
              <a:effectLst/>
              <a:uLnTx/>
              <a:uFillTx/>
            </a:endParaRPr>
          </a:p>
        </p:txBody>
      </p:sp>
    </p:spTree>
    <p:extLst>
      <p:ext uri="{BB962C8B-B14F-4D97-AF65-F5344CB8AC3E}">
        <p14:creationId xmlns:p14="http://schemas.microsoft.com/office/powerpoint/2010/main" val="304324863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90553" y="266883"/>
            <a:ext cx="3539501" cy="1057254"/>
          </a:xfrm>
        </p:spPr>
        <p:txBody>
          <a:bodyPr/>
          <a:lstStyle/>
          <a:p>
            <a:r>
              <a:rPr lang="en-US" altLang="zh-CN"/>
              <a:t>Introduction</a:t>
            </a:r>
            <a:endParaRPr lang="en-US"/>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22270" y="1288065"/>
            <a:ext cx="6089196" cy="5147925"/>
          </a:xfrm>
        </p:spPr>
        <p:txBody>
          <a:bodyPr vert="horz" lIns="91440" tIns="45720" rIns="91440" bIns="45720" rtlCol="0" anchor="t">
            <a:noAutofit/>
          </a:bodyPr>
          <a:lstStyle/>
          <a:p>
            <a:pPr marL="285750" indent="-285750">
              <a:buFont typeface="Arial"/>
              <a:buChar char="•"/>
            </a:pPr>
            <a:r>
              <a:rPr lang="en-US" sz="1400">
                <a:solidFill>
                  <a:srgbClr val="F9F9F9"/>
                </a:solidFill>
                <a:ea typeface="+mn-lt"/>
                <a:cs typeface="+mn-lt"/>
              </a:rPr>
              <a:t>Fake news is a pervasive problem not only in the United States but also globally.</a:t>
            </a:r>
            <a:endParaRPr lang="en-US" sz="1400"/>
          </a:p>
          <a:p>
            <a:pPr marL="285750" indent="-285750">
              <a:buFont typeface="Arial"/>
              <a:buChar char="•"/>
            </a:pPr>
            <a:r>
              <a:rPr lang="en-US" sz="1400">
                <a:solidFill>
                  <a:srgbClr val="F9F9F9"/>
                </a:solidFill>
                <a:ea typeface="+mn-lt"/>
                <a:cs typeface="+mn-lt"/>
              </a:rPr>
              <a:t>It has significant implications on public opinion, politics, and societal trust.</a:t>
            </a:r>
            <a:endParaRPr lang="en-US" sz="1400"/>
          </a:p>
          <a:p>
            <a:pPr marL="285750" indent="-285750">
              <a:buFont typeface="Arial"/>
              <a:buChar char="•"/>
            </a:pPr>
            <a:r>
              <a:rPr lang="en-US" sz="1400">
                <a:solidFill>
                  <a:srgbClr val="F9F9F9"/>
                </a:solidFill>
                <a:ea typeface="+mn-lt"/>
                <a:cs typeface="+mn-lt"/>
              </a:rPr>
              <a:t>The spread of misinformation has been facilitated by the rise of social media platforms.</a:t>
            </a:r>
            <a:endParaRPr lang="en-US" sz="1400"/>
          </a:p>
          <a:p>
            <a:pPr marL="285750" indent="-285750">
              <a:buFont typeface="Arial"/>
              <a:buChar char="•"/>
            </a:pPr>
            <a:r>
              <a:rPr lang="en-US" sz="1400">
                <a:solidFill>
                  <a:srgbClr val="F9F9F9"/>
                </a:solidFill>
                <a:ea typeface="+mn-lt"/>
                <a:cs typeface="+mn-lt"/>
              </a:rPr>
              <a:t>False information can lead to harmful consequences, such as public panic or misinformation-driven decisions.</a:t>
            </a:r>
            <a:endParaRPr lang="en-US" sz="1400"/>
          </a:p>
          <a:p>
            <a:pPr marL="285750" indent="-285750">
              <a:buFont typeface="Arial"/>
              <a:buChar char="•"/>
            </a:pPr>
            <a:r>
              <a:rPr lang="en-US" sz="1400">
                <a:solidFill>
                  <a:srgbClr val="F9F9F9"/>
                </a:solidFill>
                <a:ea typeface="+mn-lt"/>
                <a:cs typeface="+mn-lt"/>
              </a:rPr>
              <a:t>Our Fact Finder web app aims to combat the spread of fake news by providing users with reliable information and analysis.</a:t>
            </a:r>
            <a:endParaRPr lang="en-US" sz="1400"/>
          </a:p>
          <a:p>
            <a:pPr marL="285750" indent="-285750">
              <a:buFont typeface="Arial"/>
              <a:buChar char="•"/>
            </a:pPr>
            <a:r>
              <a:rPr lang="en-US" sz="1400">
                <a:solidFill>
                  <a:srgbClr val="F9F9F9"/>
                </a:solidFill>
                <a:ea typeface="+mn-lt"/>
                <a:cs typeface="+mn-lt"/>
              </a:rPr>
              <a:t>Through continuous updates and improvements, we strive to stay ahead of emerging trends in misinformation.</a:t>
            </a:r>
          </a:p>
          <a:p>
            <a:pPr marL="285750" indent="-285750">
              <a:buFont typeface="Arial"/>
              <a:buChar char="•"/>
            </a:pPr>
            <a:r>
              <a:rPr lang="en-US" sz="1400">
                <a:solidFill>
                  <a:srgbClr val="F9F9F9"/>
                </a:solidFill>
                <a:ea typeface="+mn-lt"/>
                <a:cs typeface="+mn-lt"/>
              </a:rPr>
              <a:t>By empowering users with tools to discern truth from falsehood, we contribute to fostering a more informed society.</a:t>
            </a:r>
            <a:endParaRPr lang="en-US" sz="1400"/>
          </a:p>
          <a:p>
            <a:pPr marL="285750" indent="-285750">
              <a:buFont typeface="Arial"/>
              <a:buChar char="•"/>
            </a:pPr>
            <a:r>
              <a:rPr lang="en-US" sz="1400">
                <a:solidFill>
                  <a:srgbClr val="F9F9F9"/>
                </a:solidFill>
                <a:ea typeface="+mn-lt"/>
                <a:cs typeface="+mn-lt"/>
              </a:rPr>
              <a:t>Education and media literacy are essential components in the fight against fake news, and our platform seeks to promote these values.</a:t>
            </a:r>
            <a:endParaRPr lang="en-US" sz="1400"/>
          </a:p>
          <a:p>
            <a:pPr marL="285750" indent="-285750">
              <a:buFont typeface="Arial"/>
              <a:buChar char="•"/>
            </a:pPr>
            <a:r>
              <a:rPr lang="en-US" sz="1400">
                <a:solidFill>
                  <a:srgbClr val="F9F9F9"/>
                </a:solidFill>
                <a:ea typeface="+mn-lt"/>
                <a:cs typeface="+mn-lt"/>
              </a:rPr>
              <a:t>Collaborations with experts in journalism, data science, and technology are integral to our mission of combating fake news effectively.</a:t>
            </a:r>
          </a:p>
          <a:p>
            <a:endParaRPr lang="en-US"/>
          </a:p>
          <a:p>
            <a:endParaRPr lang="en-US"/>
          </a:p>
          <a:p>
            <a:endParaRPr lang="en-US"/>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6401673" y="474869"/>
            <a:ext cx="5790327" cy="5322958"/>
          </a:xfrm>
        </p:spPr>
      </p:pic>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E050-3C6D-5C82-EC12-463E5E1BC6A8}"/>
              </a:ext>
            </a:extLst>
          </p:cNvPr>
          <p:cNvSpPr>
            <a:spLocks noGrp="1"/>
          </p:cNvSpPr>
          <p:nvPr>
            <p:ph type="title"/>
          </p:nvPr>
        </p:nvSpPr>
        <p:spPr>
          <a:xfrm>
            <a:off x="651894" y="1814406"/>
            <a:ext cx="11030164" cy="4035866"/>
          </a:xfrm>
        </p:spPr>
        <p:txBody>
          <a:bodyPr/>
          <a:lstStyle/>
          <a:p>
            <a:r>
              <a:rPr lang="en-US" sz="2000" b="0">
                <a:ea typeface="+mj-lt"/>
                <a:cs typeface="+mj-lt"/>
              </a:rPr>
              <a:t>Misinformation makes it hard for people to make good decisions and also makes reliable sources less trustworthy. </a:t>
            </a:r>
            <a:br>
              <a:rPr lang="en-US" sz="2000" b="0">
                <a:ea typeface="+mj-lt"/>
                <a:cs typeface="+mj-lt"/>
              </a:rPr>
            </a:br>
            <a:br>
              <a:rPr lang="en-US" sz="2000" b="0">
                <a:ea typeface="+mj-lt"/>
                <a:cs typeface="+mj-lt"/>
              </a:rPr>
            </a:br>
            <a:r>
              <a:rPr lang="en-US" sz="2000" b="0">
                <a:ea typeface="+mj-lt"/>
                <a:cs typeface="+mj-lt"/>
              </a:rPr>
              <a:t>We urgently need solutions to stop the spread of fake news and encourage responsible information use in the digital age. Our project is all about giving people the skills and tools to think critically and tell credible sources apart from unreliable ones. </a:t>
            </a:r>
            <a:br>
              <a:rPr lang="en-US" sz="2000" b="0">
                <a:ea typeface="+mj-lt"/>
                <a:cs typeface="+mj-lt"/>
              </a:rPr>
            </a:br>
            <a:br>
              <a:rPr lang="en-US" sz="2000" b="0">
                <a:ea typeface="+mj-lt"/>
                <a:cs typeface="+mj-lt"/>
              </a:rPr>
            </a:br>
            <a:br>
              <a:rPr lang="en-US" sz="2000" b="0">
                <a:ea typeface="+mj-lt"/>
                <a:cs typeface="+mj-lt"/>
              </a:rPr>
            </a:br>
            <a:r>
              <a:rPr lang="en-US" sz="2000" b="0">
                <a:ea typeface="+mj-lt"/>
                <a:cs typeface="+mj-lt"/>
              </a:rPr>
              <a:t>By doing this, we hope to help create a better online conversation and a healthier information system.</a:t>
            </a:r>
            <a:endParaRPr lang="en-US" sz="2000"/>
          </a:p>
        </p:txBody>
      </p:sp>
      <p:sp>
        <p:nvSpPr>
          <p:cNvPr id="6" name="Title 1">
            <a:extLst>
              <a:ext uri="{FF2B5EF4-FFF2-40B4-BE49-F238E27FC236}">
                <a16:creationId xmlns:a16="http://schemas.microsoft.com/office/drawing/2014/main" id="{581A7F2D-7B0E-532F-A525-2135CE413995}"/>
              </a:ext>
            </a:extLst>
          </p:cNvPr>
          <p:cNvSpPr txBox="1">
            <a:spLocks/>
          </p:cNvSpPr>
          <p:nvPr/>
        </p:nvSpPr>
        <p:spPr>
          <a:xfrm>
            <a:off x="734109" y="873938"/>
            <a:ext cx="10889796" cy="11182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a:t>Problem Statement  </a:t>
            </a:r>
          </a:p>
        </p:txBody>
      </p:sp>
    </p:spTree>
    <p:extLst>
      <p:ext uri="{BB962C8B-B14F-4D97-AF65-F5344CB8AC3E}">
        <p14:creationId xmlns:p14="http://schemas.microsoft.com/office/powerpoint/2010/main" val="356355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2E0E-D91D-24E1-DB94-EB8B5ED813FF}"/>
              </a:ext>
            </a:extLst>
          </p:cNvPr>
          <p:cNvSpPr>
            <a:spLocks noGrp="1"/>
          </p:cNvSpPr>
          <p:nvPr>
            <p:ph type="title"/>
          </p:nvPr>
        </p:nvSpPr>
        <p:spPr>
          <a:xfrm>
            <a:off x="498610" y="-117841"/>
            <a:ext cx="6016212" cy="2186239"/>
          </a:xfrm>
        </p:spPr>
        <p:txBody>
          <a:bodyPr/>
          <a:lstStyle/>
          <a:p>
            <a:r>
              <a:rPr lang="en-US"/>
              <a:t>Project Description</a:t>
            </a:r>
          </a:p>
        </p:txBody>
      </p:sp>
      <p:sp>
        <p:nvSpPr>
          <p:cNvPr id="3" name="Text Placeholder 2">
            <a:extLst>
              <a:ext uri="{FF2B5EF4-FFF2-40B4-BE49-F238E27FC236}">
                <a16:creationId xmlns:a16="http://schemas.microsoft.com/office/drawing/2014/main" id="{E0DC3CF0-7FEF-AE76-F926-7E385D6C4D31}"/>
              </a:ext>
            </a:extLst>
          </p:cNvPr>
          <p:cNvSpPr>
            <a:spLocks noGrp="1"/>
          </p:cNvSpPr>
          <p:nvPr>
            <p:ph type="body" sz="quarter" idx="28"/>
          </p:nvPr>
        </p:nvSpPr>
        <p:spPr>
          <a:xfrm>
            <a:off x="582634" y="1604553"/>
            <a:ext cx="11055195" cy="3830751"/>
          </a:xfrm>
        </p:spPr>
        <p:txBody>
          <a:bodyPr vert="horz" lIns="91440" tIns="45720" rIns="91440" bIns="45720" rtlCol="0" anchor="t">
            <a:noAutofit/>
          </a:bodyPr>
          <a:lstStyle/>
          <a:p>
            <a:r>
              <a:rPr lang="en-US" sz="1600">
                <a:solidFill>
                  <a:srgbClr val="F9F9F9"/>
                </a:solidFill>
                <a:ea typeface="+mn-lt"/>
                <a:cs typeface="+mn-lt"/>
              </a:rPr>
              <a:t>In today's digital age, the proliferation of misinformation poses a significant challenge to media consumers worldwide. Our Fake news analyzer and summary generator web application provides the users with reliable tools to combat misinformation by identifying fake news articles and summarizes the news content. it not only analyzes but also gives users insights into their media habits. Users can track their browsing history, delve into search trends, and gain valuable analytics on the types of news articles they engage with. </a:t>
            </a:r>
            <a:r>
              <a:rPr lang="en-US" sz="1600">
                <a:solidFill>
                  <a:srgbClr val="F9F9F9"/>
                </a:solidFill>
                <a:latin typeface="Abadi"/>
                <a:ea typeface="+mn-lt"/>
                <a:cs typeface="Arial"/>
              </a:rPr>
              <a:t> </a:t>
            </a:r>
            <a:endParaRPr lang="en-US" sz="1600">
              <a:solidFill>
                <a:srgbClr val="FFFFFF"/>
              </a:solidFill>
              <a:latin typeface="Abadi"/>
              <a:ea typeface="+mn-lt"/>
              <a:cs typeface="Arial"/>
            </a:endParaRPr>
          </a:p>
          <a:p>
            <a:endParaRPr lang="en-US" sz="1600">
              <a:solidFill>
                <a:srgbClr val="F9F9F9"/>
              </a:solidFill>
              <a:latin typeface="Abadi"/>
              <a:ea typeface="+mn-lt"/>
              <a:cs typeface="Arial"/>
            </a:endParaRPr>
          </a:p>
          <a:p>
            <a:r>
              <a:rPr lang="en-US" sz="1600">
                <a:solidFill>
                  <a:srgbClr val="F9F9F9"/>
                </a:solidFill>
                <a:latin typeface="Abadi"/>
                <a:ea typeface="+mn-lt"/>
                <a:cs typeface="Arial"/>
              </a:rPr>
              <a:t>Our platform utilizes advanced algorithms and machine learning techniques to analyze news articles and determine their authenticity, offering users a reliability score or classification. To ensure privacy and personalized experiences, each user is granted a unique username and password for user authentication, facilitating features such as saved search history and access to previous analyses. This fosters self-awareness and empowers informed decision-making regarding media consumption.</a:t>
            </a:r>
            <a:endParaRPr lang="en-US" sz="1600">
              <a:solidFill>
                <a:srgbClr val="FFFFFF"/>
              </a:solidFill>
              <a:latin typeface="Abadi"/>
              <a:ea typeface="+mn-lt"/>
              <a:cs typeface="+mn-lt"/>
            </a:endParaRPr>
          </a:p>
          <a:p>
            <a:br>
              <a:rPr lang="en-US"/>
            </a:br>
            <a:endParaRPr lang="en-US" sz="1300">
              <a:solidFill>
                <a:srgbClr val="F9F9F9"/>
              </a:solidFill>
            </a:endParaRPr>
          </a:p>
        </p:txBody>
      </p:sp>
    </p:spTree>
    <p:extLst>
      <p:ext uri="{BB962C8B-B14F-4D97-AF65-F5344CB8AC3E}">
        <p14:creationId xmlns:p14="http://schemas.microsoft.com/office/powerpoint/2010/main" val="141883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E324-C92A-D248-90B9-AB81F4089309}"/>
              </a:ext>
            </a:extLst>
          </p:cNvPr>
          <p:cNvSpPr>
            <a:spLocks noGrp="1"/>
          </p:cNvSpPr>
          <p:nvPr>
            <p:ph type="title"/>
          </p:nvPr>
        </p:nvSpPr>
        <p:spPr>
          <a:xfrm>
            <a:off x="4319574" y="104892"/>
            <a:ext cx="4271162" cy="425563"/>
          </a:xfrm>
        </p:spPr>
        <p:txBody>
          <a:bodyPr/>
          <a:lstStyle/>
          <a:p>
            <a:r>
              <a:rPr lang="en-US"/>
              <a:t>Personas</a:t>
            </a:r>
          </a:p>
        </p:txBody>
      </p:sp>
      <p:sp>
        <p:nvSpPr>
          <p:cNvPr id="3" name="Text Placeholder 2">
            <a:extLst>
              <a:ext uri="{FF2B5EF4-FFF2-40B4-BE49-F238E27FC236}">
                <a16:creationId xmlns:a16="http://schemas.microsoft.com/office/drawing/2014/main" id="{74CB39BB-14AB-850A-2C1F-5BD8D98F4864}"/>
              </a:ext>
            </a:extLst>
          </p:cNvPr>
          <p:cNvSpPr>
            <a:spLocks noGrp="1"/>
          </p:cNvSpPr>
          <p:nvPr>
            <p:ph type="body" sz="quarter" idx="28"/>
          </p:nvPr>
        </p:nvSpPr>
        <p:spPr>
          <a:xfrm>
            <a:off x="4379574" y="837546"/>
            <a:ext cx="7380180" cy="5524530"/>
          </a:xfrm>
        </p:spPr>
        <p:txBody>
          <a:bodyPr vert="horz" lIns="91440" tIns="45720" rIns="91440" bIns="45720" rtlCol="0" anchor="t">
            <a:noAutofit/>
          </a:bodyPr>
          <a:lstStyle/>
          <a:p>
            <a:r>
              <a:rPr lang="en-US" sz="1800">
                <a:ea typeface="+mn-lt"/>
                <a:cs typeface="+mn-lt"/>
              </a:rPr>
              <a:t>Background: Maria is a community activist working on social justice issues. She recognizes the role of misinformation in shaping public opinion and wants to combat false narratives that may undermine her advocacy efforts. Maria is motivated to use the web application as a tool to verify information before sharing it within her community. </a:t>
            </a:r>
            <a:endParaRPr lang="en-US" sz="1800"/>
          </a:p>
          <a:p>
            <a:endParaRPr lang="en-US" sz="1800">
              <a:ea typeface="+mn-lt"/>
              <a:cs typeface="+mn-lt"/>
            </a:endParaRPr>
          </a:p>
          <a:p>
            <a:r>
              <a:rPr lang="en-US" sz="1800">
                <a:ea typeface="+mn-lt"/>
                <a:cs typeface="+mn-lt"/>
              </a:rPr>
              <a:t>Age: 35</a:t>
            </a:r>
            <a:endParaRPr lang="en-US" sz="1800"/>
          </a:p>
          <a:p>
            <a:r>
              <a:rPr lang="en-US" sz="1800">
                <a:ea typeface="+mn-lt"/>
                <a:cs typeface="+mn-lt"/>
              </a:rPr>
              <a:t>Occupation: Community Activist</a:t>
            </a:r>
            <a:endParaRPr lang="en-US" sz="1800"/>
          </a:p>
          <a:p>
            <a:endParaRPr lang="en-US" sz="1800">
              <a:ea typeface="+mn-lt"/>
              <a:cs typeface="+mn-lt"/>
            </a:endParaRPr>
          </a:p>
          <a:p>
            <a:r>
              <a:rPr lang="en-US" sz="1800">
                <a:ea typeface="+mn-lt"/>
                <a:cs typeface="+mn-lt"/>
              </a:rPr>
              <a:t>Goals and Motivation: Maria's goal is to empower her community with reliable information. By leveraging the web application, she aims to strengthen the credibility of her advocacy work, foster informed discussions, and counteract misinformation that may be used to undermine social justice causes</a:t>
            </a:r>
            <a:endParaRPr lang="en-US" sz="1800"/>
          </a:p>
          <a:p>
            <a:endParaRPr lang="en-US"/>
          </a:p>
        </p:txBody>
      </p:sp>
      <p:pic>
        <p:nvPicPr>
          <p:cNvPr id="10" name="Picture Placeholder 9" descr="Free photo person holding a speech at official event">
            <a:extLst>
              <a:ext uri="{FF2B5EF4-FFF2-40B4-BE49-F238E27FC236}">
                <a16:creationId xmlns:a16="http://schemas.microsoft.com/office/drawing/2014/main" id="{45C9E357-3E4F-EBF5-F570-79E5B075D87F}"/>
              </a:ext>
            </a:extLst>
          </p:cNvPr>
          <p:cNvPicPr>
            <a:picLocks noGrp="1" noChangeAspect="1"/>
          </p:cNvPicPr>
          <p:nvPr>
            <p:ph type="pic" sz="quarter" idx="51"/>
          </p:nvPr>
        </p:nvPicPr>
        <p:blipFill rotWithShape="1">
          <a:blip r:embed="rId2"/>
          <a:srcRect l="876" t="11712" r="-525" b="37106"/>
          <a:stretch/>
        </p:blipFill>
        <p:spPr>
          <a:xfrm>
            <a:off x="399856" y="318023"/>
            <a:ext cx="3549851" cy="3251687"/>
          </a:xfrm>
        </p:spPr>
      </p:pic>
    </p:spTree>
    <p:extLst>
      <p:ext uri="{BB962C8B-B14F-4D97-AF65-F5344CB8AC3E}">
        <p14:creationId xmlns:p14="http://schemas.microsoft.com/office/powerpoint/2010/main" val="126739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E324-C92A-D248-90B9-AB81F4089309}"/>
              </a:ext>
            </a:extLst>
          </p:cNvPr>
          <p:cNvSpPr>
            <a:spLocks noGrp="1"/>
          </p:cNvSpPr>
          <p:nvPr>
            <p:ph type="title"/>
          </p:nvPr>
        </p:nvSpPr>
        <p:spPr>
          <a:xfrm>
            <a:off x="4319574" y="104892"/>
            <a:ext cx="4271162" cy="425563"/>
          </a:xfrm>
        </p:spPr>
        <p:txBody>
          <a:bodyPr/>
          <a:lstStyle/>
          <a:p>
            <a:r>
              <a:rPr lang="en-US"/>
              <a:t>Personas</a:t>
            </a:r>
          </a:p>
        </p:txBody>
      </p:sp>
      <p:sp>
        <p:nvSpPr>
          <p:cNvPr id="3" name="Text Placeholder 2">
            <a:extLst>
              <a:ext uri="{FF2B5EF4-FFF2-40B4-BE49-F238E27FC236}">
                <a16:creationId xmlns:a16="http://schemas.microsoft.com/office/drawing/2014/main" id="{74CB39BB-14AB-850A-2C1F-5BD8D98F4864}"/>
              </a:ext>
            </a:extLst>
          </p:cNvPr>
          <p:cNvSpPr>
            <a:spLocks noGrp="1"/>
          </p:cNvSpPr>
          <p:nvPr>
            <p:ph type="body" sz="quarter" idx="28"/>
          </p:nvPr>
        </p:nvSpPr>
        <p:spPr>
          <a:xfrm>
            <a:off x="4379574" y="837546"/>
            <a:ext cx="7380180" cy="5524530"/>
          </a:xfrm>
        </p:spPr>
        <p:txBody>
          <a:bodyPr vert="horz" lIns="91440" tIns="45720" rIns="91440" bIns="45720" rtlCol="0" anchor="t">
            <a:noAutofit/>
          </a:bodyPr>
          <a:lstStyle/>
          <a:p>
            <a:r>
              <a:rPr lang="en-US" sz="1800">
                <a:ea typeface="+mn-lt"/>
                <a:cs typeface="+mn-lt"/>
              </a:rPr>
              <a:t>Background: David owns a small business that heavily relies on its online presence for customer engagement. He's concerned about potential misinformation impacting the reputation of his business. The web application is crucial for David to verify news and updates related to his industry. </a:t>
            </a:r>
          </a:p>
          <a:p>
            <a:endParaRPr lang="en-US" sz="1800">
              <a:ea typeface="+mn-lt"/>
              <a:cs typeface="+mn-lt"/>
            </a:endParaRPr>
          </a:p>
          <a:p>
            <a:r>
              <a:rPr lang="en-US" sz="1800">
                <a:ea typeface="+mn-lt"/>
                <a:cs typeface="+mn-lt"/>
              </a:rPr>
              <a:t>Age: 38</a:t>
            </a:r>
            <a:endParaRPr lang="en-US"/>
          </a:p>
          <a:p>
            <a:r>
              <a:rPr lang="en-US" sz="1800">
                <a:ea typeface="+mn-lt"/>
                <a:cs typeface="+mn-lt"/>
              </a:rPr>
              <a:t>Occupation: Small Business Owner</a:t>
            </a:r>
            <a:endParaRPr lang="en-US"/>
          </a:p>
          <a:p>
            <a:endParaRPr lang="en-US" sz="1800">
              <a:ea typeface="+mn-lt"/>
              <a:cs typeface="+mn-lt"/>
            </a:endParaRPr>
          </a:p>
          <a:p>
            <a:r>
              <a:rPr lang="en-US" sz="1800">
                <a:ea typeface="+mn-lt"/>
                <a:cs typeface="+mn-lt"/>
              </a:rPr>
              <a:t>Goals and Motivation: David's primary goal is to safeguard his business's reputation. By using the web application, he aims to prevent the spread of false information that could harm customer trust and loyalty. His motivation is to maintain transparency and integrity in his business communications.</a:t>
            </a:r>
            <a:endParaRPr lang="en-US"/>
          </a:p>
          <a:p>
            <a:endParaRPr lang="en-US" sz="1800"/>
          </a:p>
        </p:txBody>
      </p:sp>
      <p:pic>
        <p:nvPicPr>
          <p:cNvPr id="6" name="Picture Placeholder 5">
            <a:extLst>
              <a:ext uri="{FF2B5EF4-FFF2-40B4-BE49-F238E27FC236}">
                <a16:creationId xmlns:a16="http://schemas.microsoft.com/office/drawing/2014/main" id="{A7DA880F-AA11-5044-7F97-348869E10580}"/>
              </a:ext>
            </a:extLst>
          </p:cNvPr>
          <p:cNvPicPr>
            <a:picLocks noGrp="1" noChangeAspect="1"/>
          </p:cNvPicPr>
          <p:nvPr>
            <p:ph type="pic" sz="quarter" idx="51"/>
          </p:nvPr>
        </p:nvPicPr>
        <p:blipFill>
          <a:blip r:embed="rId2"/>
          <a:srcRect l="17983" r="17983"/>
          <a:stretch/>
        </p:blipFill>
        <p:spPr>
          <a:xfrm>
            <a:off x="486608" y="440050"/>
            <a:ext cx="3390327" cy="2977889"/>
          </a:xfrm>
        </p:spPr>
      </p:pic>
    </p:spTree>
    <p:extLst>
      <p:ext uri="{BB962C8B-B14F-4D97-AF65-F5344CB8AC3E}">
        <p14:creationId xmlns:p14="http://schemas.microsoft.com/office/powerpoint/2010/main" val="1683832380"/>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DB3C62-858A-4A01-AFEF-21E0BB8CE26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DE77570E-71D6-4005-B631-1B00A1197B6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Fact Finder</vt:lpstr>
      <vt:lpstr>PowerPoint Presentation</vt:lpstr>
      <vt:lpstr>Agenda</vt:lpstr>
      <vt:lpstr>Meet our team </vt:lpstr>
      <vt:lpstr>Introduction</vt:lpstr>
      <vt:lpstr>Misinformation makes it hard for people to make good decisions and also makes reliable sources less trustworthy.   We urgently need solutions to stop the spread of fake news and encourage responsible information use in the digital age. Our project is all about giving people the skills and tools to think critically and tell credible sources apart from unreliable ones.    By doing this, we hope to help create a better online conversation and a healthier information system.</vt:lpstr>
      <vt:lpstr>Project Description</vt:lpstr>
      <vt:lpstr>Personas</vt:lpstr>
      <vt:lpstr>Personas</vt:lpstr>
      <vt:lpstr>Personas</vt:lpstr>
      <vt:lpstr>Technologies </vt:lpstr>
      <vt:lpstr>Algorithms</vt:lpstr>
      <vt:lpstr>Team Working Agreement</vt:lpstr>
      <vt:lpstr>Project Schedule </vt:lpstr>
      <vt:lpstr>Sprint 1 </vt:lpstr>
      <vt:lpstr>Retrospective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2024-02-14T01:19:42Z</dcterms:created>
  <dcterms:modified xsi:type="dcterms:W3CDTF">2024-02-15T03:17:31Z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