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3" r:id="rId10"/>
    <p:sldId id="264" r:id="rId11"/>
    <p:sldId id="267" r:id="rId12"/>
    <p:sldId id="268" r:id="rId13"/>
    <p:sldId id="269"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89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81514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1779875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32758D-1E1D-4069-9DF8-023F76F7F39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85506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32758D-1E1D-4069-9DF8-023F76F7F39F}" type="datetimeFigureOut">
              <a:rPr lang="en-IN" smtClean="0"/>
              <a:t>08-01-2024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DDC569-9F25-49E2-9998-ACE5B2677E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4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32758D-1E1D-4069-9DF8-023F76F7F39F}"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198241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32758D-1E1D-4069-9DF8-023F76F7F39F}" type="datetimeFigureOut">
              <a:rPr lang="en-IN" smtClean="0"/>
              <a:t>08-01-2024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376926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2758D-1E1D-4069-9DF8-023F76F7F39F}" type="datetimeFigureOut">
              <a:rPr lang="en-IN" smtClean="0"/>
              <a:t>08-01-2024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201266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D32758D-1E1D-4069-9DF8-023F76F7F39F}" type="datetimeFigureOut">
              <a:rPr lang="en-IN" smtClean="0"/>
              <a:t>08-01-2024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785630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D32758D-1E1D-4069-9DF8-023F76F7F39F}" type="datetimeFigureOut">
              <a:rPr lang="en-IN" smtClean="0"/>
              <a:t>08-01-2024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DDC569-9F25-49E2-9998-ACE5B2677EC4}" type="slidenum">
              <a:rPr lang="en-IN" smtClean="0"/>
              <a:t>‹#›</a:t>
            </a:fld>
            <a:endParaRPr lang="en-IN"/>
          </a:p>
        </p:txBody>
      </p:sp>
    </p:spTree>
    <p:extLst>
      <p:ext uri="{BB962C8B-B14F-4D97-AF65-F5344CB8AC3E}">
        <p14:creationId xmlns:p14="http://schemas.microsoft.com/office/powerpoint/2010/main" val="339168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32758D-1E1D-4069-9DF8-023F76F7F39F}" type="datetimeFigureOut">
              <a:rPr lang="en-IN" smtClean="0"/>
              <a:t>08-01-2024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DDC569-9F25-49E2-9998-ACE5B2677EC4}" type="slidenum">
              <a:rPr lang="en-IN" smtClean="0"/>
              <a:t>‹#›</a:t>
            </a:fld>
            <a:endParaRPr lang="en-IN"/>
          </a:p>
        </p:txBody>
      </p:sp>
    </p:spTree>
    <p:extLst>
      <p:ext uri="{BB962C8B-B14F-4D97-AF65-F5344CB8AC3E}">
        <p14:creationId xmlns:p14="http://schemas.microsoft.com/office/powerpoint/2010/main" val="190217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32758D-1E1D-4069-9DF8-023F76F7F39F}" type="datetimeFigureOut">
              <a:rPr lang="en-IN" smtClean="0"/>
              <a:t>08-01-2024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DDC569-9F25-49E2-9998-ACE5B2677EC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750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CB64-0CE2-C1F1-4DD3-7AD26F6FFAB6}"/>
              </a:ext>
            </a:extLst>
          </p:cNvPr>
          <p:cNvSpPr>
            <a:spLocks noGrp="1"/>
          </p:cNvSpPr>
          <p:nvPr>
            <p:ph type="ctrTitle"/>
          </p:nvPr>
        </p:nvSpPr>
        <p:spPr/>
        <p:txBody>
          <a:bodyPr>
            <a:normAutofit/>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MULTI DISEASE PREDICTION USING MACHINELEARNING</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F9382DFA-92E8-4077-03E2-F791B281593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122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25161-6C68-2CAF-950B-65D3AC1D9758}"/>
              </a:ext>
            </a:extLst>
          </p:cNvPr>
          <p:cNvSpPr>
            <a:spLocks noGrp="1"/>
          </p:cNvSpPr>
          <p:nvPr>
            <p:ph type="title"/>
          </p:nvPr>
        </p:nvSpPr>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8EA529EB-9DB4-122E-6679-9AF77C1C6A47}"/>
              </a:ext>
            </a:extLst>
          </p:cNvPr>
          <p:cNvSpPr>
            <a:spLocks noGrp="1"/>
          </p:cNvSpPr>
          <p:nvPr>
            <p:ph idx="1"/>
          </p:nvPr>
        </p:nvSpPr>
        <p:spPr/>
        <p:txBody>
          <a:bodyPr/>
          <a:lstStyle/>
          <a:p>
            <a:pPr marL="342900" lvl="0" indent="-342900" algn="just">
              <a:lnSpc>
                <a:spcPct val="150000"/>
              </a:lnSpc>
              <a:spcAft>
                <a:spcPts val="600"/>
              </a:spcAft>
              <a:buFont typeface="Times New Roman" panose="02020603050405020304" pitchFamily="18" charset="0"/>
              <a:buChar char="•"/>
            </a:pPr>
            <a:r>
              <a:rPr lang="en-GB" sz="1800" dirty="0">
                <a:effectLst/>
                <a:latin typeface="Times New Roman" panose="02020603050405020304" pitchFamily="18" charset="0"/>
                <a:ea typeface="Times New Roman" panose="02020603050405020304" pitchFamily="18" charset="0"/>
              </a:rPr>
              <a:t>System		            : Intel(R) Core(TM) i3-7020U CPU @ 2.30GHz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Hard Disk        			: 1 TB.</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Input Devices			: Keyboard, Mouse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600"/>
              </a:spcAft>
              <a:buFont typeface="Times New Roman" panose="02020603050405020304" pitchFamily="18" charset="0"/>
              <a:buChar char="•"/>
              <a:tabLst>
                <a:tab pos="457200" algn="l"/>
              </a:tabLst>
            </a:pPr>
            <a:r>
              <a:rPr lang="en-GB" sz="1800" dirty="0">
                <a:effectLst/>
                <a:latin typeface="Times New Roman" panose="02020603050405020304" pitchFamily="18" charset="0"/>
                <a:ea typeface="Times New Roman" panose="02020603050405020304" pitchFamily="18" charset="0"/>
              </a:rPr>
              <a:t>Ram				: 4 GB.</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2672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E162-C513-E40D-7C9E-E7C02B0F66E8}"/>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Use case diagrams</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EE25B1B-6CB7-0595-1454-E40DD3FCFC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2928" y="2116304"/>
            <a:ext cx="3566469" cy="3482642"/>
          </a:xfrm>
          <a:prstGeom prst="rect">
            <a:avLst/>
          </a:prstGeom>
          <a:noFill/>
          <a:ln>
            <a:noFill/>
          </a:ln>
        </p:spPr>
      </p:pic>
    </p:spTree>
    <p:extLst>
      <p:ext uri="{BB962C8B-B14F-4D97-AF65-F5344CB8AC3E}">
        <p14:creationId xmlns:p14="http://schemas.microsoft.com/office/powerpoint/2010/main" val="139367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E933-C9F4-C442-7FA4-65215AAB4472}"/>
              </a:ext>
            </a:extLst>
          </p:cNvPr>
          <p:cNvSpPr>
            <a:spLocks noGrp="1"/>
          </p:cNvSpPr>
          <p:nvPr>
            <p:ph type="title"/>
          </p:nvPr>
        </p:nvSpPr>
        <p:spPr/>
        <p:txBody>
          <a:bodyPr>
            <a:normAutofit/>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SEQUENCE DIAGRAMS</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6D8C244-B09C-D44B-5AD9-4B2DDD78F0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7218" y="2337481"/>
            <a:ext cx="5897148" cy="3249065"/>
          </a:xfrm>
          <a:prstGeom prst="rect">
            <a:avLst/>
          </a:prstGeom>
          <a:noFill/>
          <a:ln>
            <a:noFill/>
          </a:ln>
        </p:spPr>
      </p:pic>
    </p:spTree>
    <p:extLst>
      <p:ext uri="{BB962C8B-B14F-4D97-AF65-F5344CB8AC3E}">
        <p14:creationId xmlns:p14="http://schemas.microsoft.com/office/powerpoint/2010/main" val="55883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134D0-EC70-C854-D376-826FAFFB3F2D}"/>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CLASS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A229FD41-6FBB-E37D-B6DB-ADE0C58608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7585" y="2360165"/>
            <a:ext cx="4557155" cy="2994920"/>
          </a:xfrm>
          <a:prstGeom prst="rect">
            <a:avLst/>
          </a:prstGeom>
          <a:noFill/>
          <a:ln>
            <a:noFill/>
          </a:ln>
        </p:spPr>
      </p:pic>
    </p:spTree>
    <p:extLst>
      <p:ext uri="{BB962C8B-B14F-4D97-AF65-F5344CB8AC3E}">
        <p14:creationId xmlns:p14="http://schemas.microsoft.com/office/powerpoint/2010/main" val="277335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33BB-D385-E7FD-4FF8-FD9937AA1D46}"/>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ACTIVITY DIAGRAM</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7AF59B6-DDA1-4795-987A-205C618CFB58}"/>
              </a:ext>
            </a:extLst>
          </p:cNvPr>
          <p:cNvPicPr>
            <a:picLocks noGrp="1" noChangeAspect="1"/>
          </p:cNvPicPr>
          <p:nvPr>
            <p:ph idx="1"/>
          </p:nvPr>
        </p:nvPicPr>
        <p:blipFill>
          <a:blip r:embed="rId2"/>
          <a:stretch>
            <a:fillRect/>
          </a:stretch>
        </p:blipFill>
        <p:spPr>
          <a:xfrm>
            <a:off x="3004633" y="1846263"/>
            <a:ext cx="6243060" cy="4022725"/>
          </a:xfrm>
          <a:prstGeom prst="rect">
            <a:avLst/>
          </a:prstGeom>
        </p:spPr>
      </p:pic>
    </p:spTree>
    <p:extLst>
      <p:ext uri="{BB962C8B-B14F-4D97-AF65-F5344CB8AC3E}">
        <p14:creationId xmlns:p14="http://schemas.microsoft.com/office/powerpoint/2010/main" val="366760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9430B-619C-6666-1FC2-1BDE58065259}"/>
              </a:ext>
            </a:extLst>
          </p:cNvPr>
          <p:cNvSpPr>
            <a:spLocks noGrp="1"/>
          </p:cNvSpPr>
          <p:nvPr>
            <p:ph type="title"/>
          </p:nvPr>
        </p:nvSpPr>
        <p:spPr/>
        <p:txBody>
          <a:bodyPr/>
          <a:lstStyle/>
          <a:p>
            <a:r>
              <a:rPr lang="en-US" dirty="0"/>
              <a:t>CNN Algorithm</a:t>
            </a:r>
            <a:endParaRPr lang="en-IN" dirty="0"/>
          </a:p>
        </p:txBody>
      </p:sp>
      <p:sp>
        <p:nvSpPr>
          <p:cNvPr id="3" name="Content Placeholder 2">
            <a:extLst>
              <a:ext uri="{FF2B5EF4-FFF2-40B4-BE49-F238E27FC236}">
                <a16:creationId xmlns:a16="http://schemas.microsoft.com/office/drawing/2014/main" id="{945B91A5-3453-F640-8E36-0D14AAE38D0E}"/>
              </a:ext>
            </a:extLst>
          </p:cNvPr>
          <p:cNvSpPr>
            <a:spLocks noGrp="1"/>
          </p:cNvSpPr>
          <p:nvPr>
            <p:ph idx="1"/>
          </p:nvPr>
        </p:nvSpPr>
        <p:spPr/>
        <p:txBody>
          <a:bodyPr/>
          <a:lstStyle/>
          <a:p>
            <a:r>
              <a:rPr lang="en-US" sz="1800">
                <a:effectLst/>
                <a:latin typeface="Times New Roman" panose="02020603050405020304" pitchFamily="18" charset="0"/>
                <a:ea typeface="Times New Roman" panose="02020603050405020304" pitchFamily="18" charset="0"/>
                <a:cs typeface="Gautami" panose="020B0502040204020203" pitchFamily="34" charset="0"/>
              </a:rPr>
              <a:t> CNN is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a Deep Learning set of rules that can absorb an enter photograph, assign significance to numerous aspects/gadgets withinside the photograph and have the ability to distinguish one from the different. </a:t>
            </a:r>
          </a:p>
          <a:p>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The pre-processing required in a CNN is a lot decrease in comparison to different type algorithms. While in primitive strategies filters are hand-engineered, with sufficient training, CNN have the capacity to examine those filters/characteristics. </a:t>
            </a:r>
          </a:p>
          <a:p>
            <a:r>
              <a:rPr lang="en-US" sz="1800" dirty="0">
                <a:effectLst/>
                <a:latin typeface="Times New Roman" panose="02020603050405020304" pitchFamily="18" charset="0"/>
                <a:ea typeface="Times New Roman" panose="02020603050405020304" pitchFamily="18" charset="0"/>
                <a:cs typeface="Gautami" panose="020B0502040204020203" pitchFamily="34" charset="0"/>
              </a:rPr>
              <a:t>The architecture of a </a:t>
            </a:r>
            <a:r>
              <a:rPr lang="en-US" sz="1800" dirty="0" err="1">
                <a:effectLst/>
                <a:latin typeface="Times New Roman" panose="02020603050405020304" pitchFamily="18" charset="0"/>
                <a:ea typeface="Times New Roman" panose="02020603050405020304" pitchFamily="18" charset="0"/>
                <a:cs typeface="Gautami" panose="020B0502040204020203" pitchFamily="34" charset="0"/>
              </a:rPr>
              <a:t>ConvNet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is analogous to that of the connectivity pattern of Neurons in the Human Brain and was inspired by the organization of the Visual Cortex. </a:t>
            </a:r>
          </a:p>
          <a:p>
            <a:r>
              <a:rPr lang="en-US" sz="1800" dirty="0">
                <a:effectLst/>
                <a:latin typeface="Times New Roman" panose="02020603050405020304" pitchFamily="18" charset="0"/>
                <a:ea typeface="Times New Roman" panose="02020603050405020304" pitchFamily="18" charset="0"/>
                <a:cs typeface="Gautami" panose="020B0502040204020203" pitchFamily="34" charset="0"/>
              </a:rPr>
              <a:t>Individual neurons respond to stimuli only in a restricted region of the visual field known as the Receptive Field. A collection of such fields overlaps to cover the entire visual area</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169042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433F-6537-D25C-CE79-701EC00943DC}"/>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Random Forest Algorithm</a:t>
            </a:r>
            <a:endParaRPr lang="en-IN" dirty="0"/>
          </a:p>
        </p:txBody>
      </p:sp>
      <p:sp>
        <p:nvSpPr>
          <p:cNvPr id="3" name="Content Placeholder 2">
            <a:extLst>
              <a:ext uri="{FF2B5EF4-FFF2-40B4-BE49-F238E27FC236}">
                <a16:creationId xmlns:a16="http://schemas.microsoft.com/office/drawing/2014/main" id="{CC71678E-8936-0C2D-626F-2725E3D922D4}"/>
              </a:ext>
            </a:extLst>
          </p:cNvPr>
          <p:cNvSpPr>
            <a:spLocks noGrp="1"/>
          </p:cNvSpPr>
          <p:nvPr>
            <p:ph idx="1"/>
          </p:nvPr>
        </p:nvSpPr>
        <p:spPr/>
        <p:txBody>
          <a:bodyPr>
            <a:normAutofit fontScale="70000" lnSpcReduction="20000"/>
          </a:bodyPr>
          <a:lstStyle/>
          <a:p>
            <a:pPr marL="457200" marR="571500" algn="just">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Random forest is a Supervised Machine Learning Algorithm that is used widely in Classification and Regression problems. It builds decision trees on different samples and takes their majority vote for classification and average in case of regression. One of the most important features of the Random Forest Algorithm is that it can handle the data set containing continuous variables as in the case of regression and categorical variables as in the case of classification. It performs better results for classification problems.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457200" marR="571500" algn="just">
              <a:lnSpc>
                <a:spcPct val="150000"/>
              </a:lnSpc>
              <a:spcAft>
                <a:spcPts val="1000"/>
              </a:spcAft>
            </a:pPr>
            <a:r>
              <a:rPr lang="en-US" sz="1800"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Random Forest is a popular machine learning algorithm that belongs to the supervised learning technique.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457200" marR="571500" algn="just">
              <a:lnSpc>
                <a:spcPct val="150000"/>
              </a:lnSpc>
              <a:spcAft>
                <a:spcPts val="1000"/>
              </a:spcAft>
            </a:pPr>
            <a:r>
              <a:rPr lang="en-US" sz="1800"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It can be used for both Classification and Regression problems in ML.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457200" marR="571500" algn="just">
              <a:lnSpc>
                <a:spcPct val="150000"/>
              </a:lnSpc>
              <a:spcAft>
                <a:spcPts val="1000"/>
              </a:spcAft>
            </a:pPr>
            <a:r>
              <a:rPr lang="en-US" sz="1800"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Random Forest is a classifier that contains a number of decision trees on various subsets of the given dataset and takes the average to improve the predictive accuracy of that dataset.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marL="457200" marR="571500" algn="just">
              <a:lnSpc>
                <a:spcPct val="150000"/>
              </a:lnSpc>
              <a:spcAft>
                <a:spcPts val="1000"/>
              </a:spcAft>
            </a:pPr>
            <a:r>
              <a:rPr lang="en-US" sz="1800"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It is capable of handling large datasets with high dimensionality and it enhances the accuracy of the model and prevents the overfitting issue. </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dirty="0"/>
          </a:p>
        </p:txBody>
      </p:sp>
    </p:spTree>
    <p:extLst>
      <p:ext uri="{BB962C8B-B14F-4D97-AF65-F5344CB8AC3E}">
        <p14:creationId xmlns:p14="http://schemas.microsoft.com/office/powerpoint/2010/main" val="362445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D33D-F6CA-FE9F-0BDC-075A4B6EA8A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056A3763-827E-A5B9-3899-B1B86924EAC9}"/>
              </a:ext>
            </a:extLst>
          </p:cNvPr>
          <p:cNvSpPr>
            <a:spLocks noGrp="1"/>
          </p:cNvSpPr>
          <p:nvPr>
            <p:ph idx="1"/>
          </p:nvPr>
        </p:nvSpPr>
        <p:spPr/>
        <p:txBody>
          <a:bodyPr>
            <a:normAutofit fontScale="85000" lnSpcReduction="10000"/>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Khurana, Sarthak . , Jain,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Atishay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Kataria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,Shikhar. ,Bhasin ,Kunal . , Arora ,Sunny . ,&amp; Gupta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Dr.Akhilesh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Das. (2019). Disease Prediction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System.International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Research Journal Of Engineering and Technology , 6(5) , 5178-5184.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Kamboj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Mgha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(2020).Heart Disease Prediction with Machine Learning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Approaches.International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Journal Of Science and Research , 9(7) , 1454-1458.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Ware,Miss.Sangya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Rakesh,Mrs.Shanu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K.,&amp;</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Choudhary,Mr.Bharat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(2020). Heart Attack Prediction By Using Machine Learning Techniques. International Journal Of Recent Technology and Engineering , 8(5), 1577- 1580. Turkish Journal of Computer and Mathematics 4023 Research Article Vol.12 No.6 (2021), 4013-4023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Shirsath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Shraddha.Subhash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Patil , Prof.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Shubhangi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(2018).Disease Prediction Using Machine Learning over Big Data .International Journal Of Innovative Research in Science and Technology , 7(6), 6752-6757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476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BB0F-3BFB-6BE7-467F-566B0B8F08BD}"/>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870C065-6C0F-86FE-D3BC-7BD7DEADCD90}"/>
              </a:ext>
            </a:extLst>
          </p:cNvPr>
          <p:cNvSpPr>
            <a:spLocks noGrp="1"/>
          </p:cNvSpPr>
          <p:nvPr>
            <p:ph idx="1"/>
          </p:nvPr>
        </p:nvSpPr>
        <p:spPr/>
        <p:txBody>
          <a:bodyPr>
            <a:normAutofit/>
          </a:bodyPr>
          <a:lstStyle/>
          <a:p>
            <a:r>
              <a:rPr lang="en-IN" sz="1800" dirty="0">
                <a:effectLst/>
                <a:latin typeface="Times New Roman" panose="02020603050405020304" pitchFamily="18" charset="0"/>
                <a:ea typeface="Calibri" panose="020F0502020204030204" pitchFamily="34" charset="0"/>
              </a:rPr>
              <a:t>Many existing machine learning models for health care analysis focus on a single disease. For example, one analysis could be for diabetes, another for cancer, and another for skin problems.</a:t>
            </a:r>
          </a:p>
          <a:p>
            <a:r>
              <a:rPr lang="en-IN" sz="1800" dirty="0">
                <a:effectLst/>
                <a:latin typeface="Times New Roman" panose="02020603050405020304" pitchFamily="18" charset="0"/>
                <a:ea typeface="Calibri" panose="020F0502020204030204" pitchFamily="34" charset="0"/>
              </a:rPr>
              <a:t> There is no universal approach that can forecast multiple diseases using a single analysis. By utilising the Flask API, this project proposes a system that can forecast different diseases. </a:t>
            </a:r>
            <a:r>
              <a:rPr lang="en-US" sz="1800" dirty="0">
                <a:latin typeface="Times New Roman" panose="02020603050405020304" pitchFamily="18" charset="0"/>
                <a:cs typeface="Times New Roman" panose="02020603050405020304" pitchFamily="18" charset="0"/>
              </a:rPr>
              <a:t>Liver Disease, pneumonia , skin disease, Hear Disease, Breast Cancer , pneumonia</a:t>
            </a:r>
            <a:r>
              <a:rPr lang="en-IN" sz="1800" dirty="0">
                <a:effectLst/>
                <a:latin typeface="Times New Roman" panose="02020603050405020304" pitchFamily="18" charset="0"/>
                <a:ea typeface="Calibri" panose="020F0502020204030204" pitchFamily="34" charset="0"/>
              </a:rPr>
              <a:t> were all examined in this investigation. </a:t>
            </a:r>
          </a:p>
          <a:p>
            <a:r>
              <a:rPr lang="en-US" sz="1900" dirty="0">
                <a:latin typeface="Times New Roman" panose="02020603050405020304" pitchFamily="18" charset="0"/>
                <a:ea typeface="Tahoma" panose="020B0604030504040204" pitchFamily="34" charset="0"/>
                <a:cs typeface="Times New Roman" panose="02020603050405020304" pitchFamily="18" charset="0"/>
              </a:rPr>
              <a:t>In this project a system which used to predict multiple diseases by using Flask API. </a:t>
            </a:r>
          </a:p>
          <a:p>
            <a:r>
              <a:rPr lang="en-US" sz="1900" dirty="0">
                <a:latin typeface="Times New Roman" panose="02020603050405020304" pitchFamily="18" charset="0"/>
                <a:ea typeface="Tahoma" panose="020B0604030504040204" pitchFamily="34" charset="0"/>
                <a:cs typeface="Times New Roman" panose="02020603050405020304" pitchFamily="18" charset="0"/>
              </a:rPr>
              <a:t>In this project multiple disease prediction like heart disease, breast cancer, skin disease, pneumonia, liver disease, Breast cancer are predicted. </a:t>
            </a:r>
          </a:p>
          <a:p>
            <a:r>
              <a:rPr lang="en-US" sz="1900" dirty="0">
                <a:latin typeface="Times New Roman" panose="02020603050405020304" pitchFamily="18" charset="0"/>
                <a:ea typeface="Tahoma" panose="020B0604030504040204" pitchFamily="34" charset="0"/>
                <a:cs typeface="Times New Roman" panose="02020603050405020304" pitchFamily="18" charset="0"/>
              </a:rPr>
              <a:t>To implement multiple disease analysis used machine learning algorithms, TensorFlow and Flask API. Python pickling is used to save the model behavior and python unpickling is used to load the pickle file whenever required. </a:t>
            </a:r>
            <a:endParaRPr lang="en-IN" sz="19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2883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4334-CAB5-447C-84BC-C30696AD232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DD03D8F-87CD-375D-5D2B-D9E76A20134A}"/>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During a lot of analysis over existing systems in health care analysis considered only one disease at a time</a:t>
            </a:r>
          </a:p>
          <a:p>
            <a:r>
              <a:rPr lang="en-US" sz="2000" dirty="0">
                <a:latin typeface="Times New Roman" panose="02020603050405020304" pitchFamily="18" charset="0"/>
                <a:cs typeface="Times New Roman" panose="02020603050405020304" pitchFamily="18" charset="0"/>
              </a:rPr>
              <a:t>For example, article [1] is used to analyze diabetes, article [2] is used to analyze diabetes retinopathy, article [3] is used to predict heart disease [11]. Maximum articles focus on a particular disease. When any organization wants to analyze their patient’s health reports then they have to deploy many models. The approach in the existing system is useful to analyze only particular disease.</a:t>
            </a:r>
          </a:p>
          <a:p>
            <a:r>
              <a:rPr lang="en-US" sz="2000" dirty="0">
                <a:latin typeface="Times New Roman" panose="02020603050405020304" pitchFamily="18" charset="0"/>
                <a:cs typeface="Times New Roman" panose="02020603050405020304" pitchFamily="18" charset="0"/>
              </a:rPr>
              <a:t>Now a day’s mortality got increased due to exactly not identifying exact disease. Even the patient got cured from one disease may be suffering from another disease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21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5E1F-2143-C2A2-7987-8A2DFFBFD2F5}"/>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1A2ABB0B-8F43-DAE9-D494-BE39E9DAE3A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Some existing systems used few parameters while analyzing the disease. Due to that may be not possible to identify the diseases which will be caused due to the effect of that disease. For example, due to diabetes, there may be chance of heart disease.</a:t>
            </a:r>
          </a:p>
          <a:p>
            <a:r>
              <a:rPr lang="en-US" sz="2000" dirty="0">
                <a:latin typeface="Times New Roman" panose="02020603050405020304" pitchFamily="18" charset="0"/>
                <a:cs typeface="Times New Roman" panose="02020603050405020304" pitchFamily="18" charset="0"/>
              </a:rPr>
              <a:t>Many of existing analysis involved analyzing particular disease. When a user wants to analyze diabetes needs to use one analysis and same user wants to analyze heart disease then user has to use one more model. This is a time taking process. </a:t>
            </a:r>
          </a:p>
          <a:p>
            <a:r>
              <a:rPr lang="en-US" sz="2000" dirty="0">
                <a:latin typeface="Times New Roman" panose="02020603050405020304" pitchFamily="18" charset="0"/>
                <a:cs typeface="Times New Roman" panose="02020603050405020304" pitchFamily="18" charset="0"/>
              </a:rPr>
              <a:t>And also if any user having more than one disease but in existing system if it is able to predict only one disease then there is a chance of mortality rate increase due to not able to predict the other disease in advance.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25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D0E6-C41B-9877-A4CD-AADF1E6A8EEF}"/>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372CC12E-1002-8780-A8DF-D8ED344BAAD5}"/>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Existing system works for only single disease and for each type of disease use should visit multiple websites to get predict disease</a:t>
            </a: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Existing methods use same algorithms for all disease predictions. </a:t>
            </a:r>
          </a:p>
          <a:p>
            <a:pPr marL="342900" lvl="0" indent="-342900" algn="just">
              <a:lnSpc>
                <a:spcPct val="150000"/>
              </a:lnSpc>
              <a:spcAft>
                <a:spcPts val="800"/>
              </a:spcAf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Some existing systems used few parameters while analyzing the disease. Due to that may be not possible to identify the diseases which will be caused due to the effect of that disease.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23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F76E-2858-E459-4DC8-B1BCABED419A}"/>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9E01F1A7-C177-0508-7390-99E2C95CF7D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multi disease model prediction, it is possible to predict more than one disease at a time. So user no need to traverse many models to predict the diseases. It will reduce time and also due to predicting multiple diseases at a time there is a chance of reducing mortality rate.</a:t>
            </a:r>
          </a:p>
          <a:p>
            <a:r>
              <a:rPr lang="en-US" sz="2000" dirty="0">
                <a:latin typeface="Times New Roman" panose="02020603050405020304" pitchFamily="18" charset="0"/>
                <a:cs typeface="Times New Roman" panose="02020603050405020304" pitchFamily="18" charset="0"/>
              </a:rPr>
              <a:t>In proposed system in multiple disease like ( Liver Disease, pneumonia , skin disease, Hear Disease, Breast Cancer , pneumonia ) are trained using their own datasets and prediction model is used in website to predict disease based on user input.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2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EDD6-DB28-319E-CF9A-2ACAE37121CC}"/>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5D9FFBBD-17DA-7659-9383-9F6D18EBBCFA}"/>
              </a:ext>
            </a:extLst>
          </p:cNvPr>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Single website is used to predict six type of diseases.</a:t>
            </a:r>
          </a:p>
          <a:p>
            <a:pPr marL="34290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Each disease is trained with different algorithms </a:t>
            </a:r>
          </a:p>
          <a:p>
            <a:pPr marL="342900" lvl="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Time taken for training and prediction is less with high actuary</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Each disease prediction has different datasets and training process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43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29A9-61F5-0985-0C07-AE8904081689}"/>
              </a:ext>
            </a:extLst>
          </p:cNvPr>
          <p:cNvSpPr>
            <a:spLocks noGrp="1"/>
          </p:cNvSpPr>
          <p:nvPr>
            <p:ph type="title"/>
          </p:nvPr>
        </p:nvSpPr>
        <p:spPr/>
        <p:txBody>
          <a:bodyPr/>
          <a:lstStyle/>
          <a:p>
            <a:r>
              <a:rPr lang="en-US" dirty="0"/>
              <a:t>Architecture Diagram</a:t>
            </a:r>
            <a:endParaRPr lang="en-IN" dirty="0"/>
          </a:p>
        </p:txBody>
      </p:sp>
      <p:pic>
        <p:nvPicPr>
          <p:cNvPr id="4" name="Content Placeholder 3">
            <a:extLst>
              <a:ext uri="{FF2B5EF4-FFF2-40B4-BE49-F238E27FC236}">
                <a16:creationId xmlns:a16="http://schemas.microsoft.com/office/drawing/2014/main" id="{24F1039D-594C-A0A2-BB9D-BAAD27EC2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7331" y="1853392"/>
            <a:ext cx="6957663" cy="4008467"/>
          </a:xfrm>
          <a:prstGeom prst="rect">
            <a:avLst/>
          </a:prstGeom>
          <a:noFill/>
          <a:ln>
            <a:noFill/>
          </a:ln>
        </p:spPr>
      </p:pic>
    </p:spTree>
    <p:extLst>
      <p:ext uri="{BB962C8B-B14F-4D97-AF65-F5344CB8AC3E}">
        <p14:creationId xmlns:p14="http://schemas.microsoft.com/office/powerpoint/2010/main" val="340887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D576-7847-9E42-0805-0BDAF508A2C8}"/>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7A57BD38-1554-BA45-E7AE-190DF588C2E7}"/>
              </a:ext>
            </a:extLst>
          </p:cNvPr>
          <p:cNvSpPr>
            <a:spLocks noGrp="1"/>
          </p:cNvSpPr>
          <p:nvPr>
            <p:ph idx="1"/>
          </p:nvPr>
        </p:nvSpPr>
        <p:spPr/>
        <p:txBody>
          <a:bodyPr/>
          <a:lstStyle/>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XP/7/10.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Tool			:	Anaconda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Interface		:	OPENCV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Dataset		:         heart, skin, liver, kidney,  breast cancer, </a:t>
            </a:r>
            <a:r>
              <a:rPr lang="en-IN" sz="2000" dirty="0" err="1">
                <a:latin typeface="Times New Roman" panose="02020603050405020304" pitchFamily="18" charset="0"/>
                <a:cs typeface="Times New Roman" panose="02020603050405020304" pitchFamily="18" charset="0"/>
              </a:rPr>
              <a:t>pnemonia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1148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46</TotalTime>
  <Words>1267</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Calibri Light</vt:lpstr>
      <vt:lpstr>Segoe UI Symbol</vt:lpstr>
      <vt:lpstr>Symbol</vt:lpstr>
      <vt:lpstr>Times New Roman</vt:lpstr>
      <vt:lpstr>Wingdings</vt:lpstr>
      <vt:lpstr>Retrospect</vt:lpstr>
      <vt:lpstr>MULTI DISEASE PREDICTION USING MACHINELEARNING </vt:lpstr>
      <vt:lpstr>Abstract</vt:lpstr>
      <vt:lpstr>Introduction</vt:lpstr>
      <vt:lpstr>Existing System</vt:lpstr>
      <vt:lpstr>Disadvantages</vt:lpstr>
      <vt:lpstr>Proposed System</vt:lpstr>
      <vt:lpstr>Advantages</vt:lpstr>
      <vt:lpstr>Architecture Diagram</vt:lpstr>
      <vt:lpstr>Software Requirements</vt:lpstr>
      <vt:lpstr>Hardware Requirements</vt:lpstr>
      <vt:lpstr>Use case diagrams</vt:lpstr>
      <vt:lpstr>SEQUENCE DIAGRAMS</vt:lpstr>
      <vt:lpstr>CLASS DIAGRAM</vt:lpstr>
      <vt:lpstr>ACTIVITY DIAGRAM</vt:lpstr>
      <vt:lpstr>CNN Algorithm</vt:lpstr>
      <vt:lpstr>Random Forest Algorithm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DISEASE PREDICTION USING MACHINELEARNING </dc:title>
  <dc:creator>kasarla shanthan</dc:creator>
  <cp:lastModifiedBy>kasarla shanthan</cp:lastModifiedBy>
  <cp:revision>48</cp:revision>
  <dcterms:created xsi:type="dcterms:W3CDTF">2022-05-03T00:07:47Z</dcterms:created>
  <dcterms:modified xsi:type="dcterms:W3CDTF">2024-01-07T23:32:53Z</dcterms:modified>
</cp:coreProperties>
</file>