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Helios" panose="020B0604020202020204" charset="0"/>
      <p:regular r:id="rId14"/>
    </p:embeddedFont>
    <p:embeddedFont>
      <p:font typeface="Helios Bold" panose="020B0604020202020204" charset="0"/>
      <p:regular r:id="rId15"/>
    </p:embeddedFont>
    <p:embeddedFont>
      <p:font typeface="Klein" panose="020B0604020202020204" charset="0"/>
      <p:regular r:id="rId16"/>
    </p:embeddedFont>
    <p:embeddedFont>
      <p:font typeface="Klein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F085-157D-4EDA-BB3F-D8E0A9A096B4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420F9-7867-49DF-9EA6-E5E8EFF26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420F9-7867-49DF-9EA6-E5E8EFF269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47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6391608" y="3562956"/>
            <a:ext cx="11555790" cy="3161089"/>
            <a:chOff x="0" y="0"/>
            <a:chExt cx="15407721" cy="4214785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5407721" cy="326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Rate Limiter using Spring Cloud Gateway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507183"/>
              <a:ext cx="1495002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id="{36442167-D13A-4486-FEF1-1DAB7564ABE5}"/>
              </a:ext>
            </a:extLst>
          </p:cNvPr>
          <p:cNvSpPr/>
          <p:nvPr/>
        </p:nvSpPr>
        <p:spPr>
          <a:xfrm>
            <a:off x="13258800" y="-2549225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5623" y="952500"/>
            <a:ext cx="13049553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Advantages of Rate Limiting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83861" y="2694649"/>
            <a:ext cx="9475111" cy="3748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64476" lvl="1" indent="-532238" algn="just">
              <a:lnSpc>
                <a:spcPts val="7395"/>
              </a:lnSpc>
              <a:buFont typeface="Arial"/>
              <a:buChar char="•"/>
            </a:pPr>
            <a:r>
              <a:rPr lang="en-US" sz="493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 Prevent Service Overload</a:t>
            </a:r>
          </a:p>
          <a:p>
            <a:pPr marL="1064476" lvl="1" indent="-532238" algn="just">
              <a:lnSpc>
                <a:spcPts val="7395"/>
              </a:lnSpc>
              <a:buFont typeface="Arial"/>
              <a:buChar char="•"/>
            </a:pPr>
            <a:r>
              <a:rPr lang="en-US" sz="493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 Ensures Fair Access</a:t>
            </a:r>
          </a:p>
          <a:p>
            <a:pPr marL="1064476" lvl="1" indent="-532238" algn="just">
              <a:lnSpc>
                <a:spcPts val="7395"/>
              </a:lnSpc>
              <a:buFont typeface="Arial"/>
              <a:buChar char="•"/>
            </a:pPr>
            <a:r>
              <a:rPr lang="en-US" sz="493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 Enhances Security</a:t>
            </a:r>
          </a:p>
          <a:p>
            <a:pPr marL="1064476" lvl="1" indent="-532238" algn="just">
              <a:lnSpc>
                <a:spcPts val="7395"/>
              </a:lnSpc>
              <a:buFont typeface="Arial"/>
              <a:buChar char="•"/>
            </a:pPr>
            <a:r>
              <a:rPr lang="en-US" sz="4930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 Improves User Experience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961" b="-970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9525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966570" y="4125464"/>
          <a:ext cx="6604347" cy="5809186"/>
        </p:xfrm>
        <a:graphic>
          <a:graphicData uri="http://schemas.openxmlformats.org/drawingml/2006/table">
            <a:tbl>
              <a:tblPr/>
              <a:tblGrid>
                <a:gridCol w="521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11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Introduction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r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Overview of Spring Cloud Gateway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r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Rate Limiting in Spring Cloud Gateway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r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Real-World Example: Movie Ticket Booking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r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Real-World Example: Food Ordering Service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r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9715839" y="4125464"/>
          <a:ext cx="6604347" cy="4409263"/>
        </p:xfrm>
        <a:graphic>
          <a:graphicData uri="http://schemas.openxmlformats.org/drawingml/2006/table">
            <a:tbl>
              <a:tblPr/>
              <a:tblGrid>
                <a:gridCol w="521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430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Types of Rate Limiting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124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Challenges and Considerations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430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Advantages of Rate Limiting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430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4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Agenda</a:t>
            </a:r>
          </a:p>
        </p:txBody>
      </p:sp>
      <p:sp>
        <p:nvSpPr>
          <p:cNvPr id="10" name="Freeform 10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32889"/>
            <a:ext cx="14786009" cy="9307225"/>
            <a:chOff x="0" y="-76200"/>
            <a:chExt cx="19714679" cy="12409632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00"/>
              <a:ext cx="19714679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Introduction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08411"/>
              <a:ext cx="17798818" cy="102250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 dirty="0"/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 Rate Limiter is a tool that controls how many times a user or system can make a request to a service within a specific time frame.</a:t>
              </a:r>
            </a:p>
            <a:p>
              <a:pPr algn="l">
                <a:lnSpc>
                  <a:spcPts val="5959"/>
                </a:lnSpc>
              </a:pPr>
              <a:endParaRPr lang="en-US" sz="39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It stops the service from getting too busy with too many requests at the same time.</a:t>
              </a: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endParaRPr lang="en-US" sz="39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4000" dirty="0">
                  <a:latin typeface="Helios" panose="020B0604020202020204" charset="0"/>
                </a:rPr>
                <a:t>Rate limiter controls how many requests a user can make to a service in a certain period.</a:t>
              </a:r>
              <a:endParaRPr lang="en-US" sz="3999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algn="l">
                <a:lnSpc>
                  <a:spcPts val="4479"/>
                </a:lnSpc>
              </a:pPr>
              <a:endParaRPr lang="en-US" sz="39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00262" y="253548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8508998" y="627649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9411059" cy="10287000"/>
            <a:chOff x="0" y="0"/>
            <a:chExt cx="2478633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30524" y="2346105"/>
            <a:ext cx="8400655" cy="4411980"/>
            <a:chOff x="0" y="0"/>
            <a:chExt cx="11200873" cy="5882640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11200873" cy="4567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Why is Rate Limiting Important?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175038"/>
              <a:ext cx="8788549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319384" y="2535487"/>
            <a:ext cx="7538092" cy="3430834"/>
            <a:chOff x="0" y="0"/>
            <a:chExt cx="10050790" cy="457444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0050790" cy="868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143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42430"/>
              <a:ext cx="10050790" cy="3132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74064" lvl="1" indent="-487032" algn="l">
                <a:lnSpc>
                  <a:spcPts val="6316"/>
                </a:lnSpc>
                <a:buFont typeface="Arial"/>
                <a:buChar char="•"/>
              </a:pPr>
              <a:r>
                <a:rPr lang="en-US" sz="4511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Prevents Overload</a:t>
              </a:r>
            </a:p>
            <a:p>
              <a:pPr marL="974064" lvl="1" indent="-487032" algn="l">
                <a:lnSpc>
                  <a:spcPts val="6316"/>
                </a:lnSpc>
                <a:buFont typeface="Arial"/>
                <a:buChar char="•"/>
              </a:pPr>
              <a:r>
                <a:rPr lang="en-US" sz="4511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Ensures Fairness</a:t>
              </a:r>
            </a:p>
            <a:p>
              <a:pPr marL="974064" lvl="1" indent="-487032" algn="l">
                <a:lnSpc>
                  <a:spcPts val="6316"/>
                </a:lnSpc>
                <a:buFont typeface="Arial"/>
                <a:buChar char="•"/>
              </a:pPr>
              <a:r>
                <a:rPr lang="en-US" sz="4511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Protects Against Misuse: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411059" cy="10287000"/>
            <a:chOff x="0" y="0"/>
            <a:chExt cx="247863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0524" y="2346105"/>
            <a:ext cx="8400655" cy="4411980"/>
            <a:chOff x="0" y="0"/>
            <a:chExt cx="11200873" cy="5882640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1200873" cy="4567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Overview of Spring Cloud Gateway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175038"/>
              <a:ext cx="8788549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44000" y="382067"/>
            <a:ext cx="8868761" cy="485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7487" lvl="1" indent="-398744" algn="just">
              <a:lnSpc>
                <a:spcPts val="5540"/>
              </a:lnSpc>
              <a:buFont typeface="Arial"/>
              <a:buChar char="•"/>
            </a:pPr>
            <a:r>
              <a:rPr lang="en-US" sz="369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Spring Cloud Gateway is a tool that helps manage and direct traffic between different microservices in an application.</a:t>
            </a:r>
          </a:p>
          <a:p>
            <a:pPr marL="797487" lvl="1" indent="-398744" algn="just">
              <a:lnSpc>
                <a:spcPts val="5540"/>
              </a:lnSpc>
              <a:buFont typeface="Arial"/>
              <a:buChar char="•"/>
            </a:pPr>
            <a:r>
              <a:rPr lang="en-US" sz="369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Purpose: It acts as a front door to your services, controlling how requests are routed and handled.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11059" y="5605808"/>
            <a:ext cx="5244338" cy="4275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41"/>
              </a:lnSpc>
            </a:pPr>
            <a:r>
              <a:rPr lang="en-US" sz="402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402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Key Features</a:t>
            </a:r>
          </a:p>
          <a:p>
            <a:pPr marL="870076" lvl="1" indent="-435038" algn="just">
              <a:lnSpc>
                <a:spcPts val="564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Routing</a:t>
            </a:r>
          </a:p>
          <a:p>
            <a:pPr marL="870076" lvl="1" indent="-435038" algn="just">
              <a:lnSpc>
                <a:spcPts val="564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Filters</a:t>
            </a:r>
          </a:p>
          <a:p>
            <a:pPr marL="870076" lvl="1" indent="-435038" algn="just">
              <a:lnSpc>
                <a:spcPts val="564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Load Balancing</a:t>
            </a:r>
          </a:p>
          <a:p>
            <a:pPr marL="870076" lvl="1" indent="-435038" algn="just">
              <a:lnSpc>
                <a:spcPts val="564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Rate Limiting</a:t>
            </a:r>
          </a:p>
          <a:p>
            <a:pPr marL="870076" lvl="1" indent="-435038" algn="just">
              <a:lnSpc>
                <a:spcPts val="564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Easy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19056" y="4070497"/>
            <a:ext cx="5455140" cy="5758657"/>
          </a:xfrm>
          <a:custGeom>
            <a:avLst/>
            <a:gdLst/>
            <a:ahLst/>
            <a:cxnLst/>
            <a:rect l="l" t="t" r="r" b="b"/>
            <a:pathLst>
              <a:path w="5455140" h="5758657">
                <a:moveTo>
                  <a:pt x="0" y="0"/>
                </a:moveTo>
                <a:lnTo>
                  <a:pt x="5455140" y="0"/>
                </a:lnTo>
                <a:lnTo>
                  <a:pt x="5455140" y="5758657"/>
                </a:lnTo>
                <a:lnTo>
                  <a:pt x="0" y="57586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38" b="-6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374650"/>
            <a:ext cx="12063594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Real-World Example: Movie Ticket Booking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10018" y="4736810"/>
            <a:ext cx="11777982" cy="2323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Example:</a:t>
            </a:r>
            <a:r>
              <a:rPr lang="en-US" sz="3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Bahubali Movie</a:t>
            </a:r>
          </a:p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leading online ticket booking website crashed a day prior to the release as it experienced heavy traffic due to a huge amount of people flocked to the website to pre-book the movie tickets.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75653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6"/>
                </a:lnTo>
                <a:lnTo>
                  <a:pt x="0" y="3608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2444" y="3282047"/>
            <a:ext cx="8534267" cy="6400700"/>
          </a:xfrm>
          <a:custGeom>
            <a:avLst/>
            <a:gdLst/>
            <a:ahLst/>
            <a:cxnLst/>
            <a:rect l="l" t="t" r="r" b="b"/>
            <a:pathLst>
              <a:path w="8534267" h="6400700">
                <a:moveTo>
                  <a:pt x="0" y="0"/>
                </a:moveTo>
                <a:lnTo>
                  <a:pt x="8534267" y="0"/>
                </a:lnTo>
                <a:lnTo>
                  <a:pt x="8534267" y="6400701"/>
                </a:lnTo>
                <a:lnTo>
                  <a:pt x="0" y="64007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374650"/>
            <a:ext cx="12063594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Real-World Example: Food Ordering Service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06711" y="4242308"/>
            <a:ext cx="8971165" cy="4375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983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food ordering service experiences a server crash during peak hours, causing users to be unable to place orders and resulting in a loss of sales and customer trust. </a:t>
            </a:r>
          </a:p>
          <a:p>
            <a:pPr marL="712470" lvl="1" indent="-356235" algn="just">
              <a:lnSpc>
                <a:spcPts val="4983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incident leads to a backlog of pending orders and delays in service recovery.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8250" y="571500"/>
            <a:ext cx="15811500" cy="114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Rate Limiter Architecture </a:t>
            </a:r>
          </a:p>
        </p:txBody>
      </p:sp>
      <p:pic>
        <p:nvPicPr>
          <p:cNvPr id="1026" name="Picture 2" descr="Secure Rate Limiting with Spring Cloud ...">
            <a:extLst>
              <a:ext uri="{FF2B5EF4-FFF2-40B4-BE49-F238E27FC236}">
                <a16:creationId xmlns:a16="http://schemas.microsoft.com/office/drawing/2014/main" id="{DFB6C7C6-A6F3-72A8-B073-AEFF7343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47900"/>
            <a:ext cx="13563599" cy="701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858071" y="-3086731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-490220" y="3567537"/>
            <a:ext cx="7917663" cy="2099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9"/>
              </a:lnSpc>
            </a:pPr>
            <a:r>
              <a:rPr lang="en-US" sz="639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Challenges and Considerations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46007" y="2454275"/>
            <a:ext cx="10860557" cy="526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Handling Spikes in Traffic:</a:t>
            </a:r>
          </a:p>
          <a:p>
            <a:pPr algn="just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marL="755651" lvl="1" indent="-377825" algn="just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Balancing Between User Experience and Protection:</a:t>
            </a:r>
          </a:p>
          <a:p>
            <a:pPr algn="just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marL="755651" lvl="1" indent="-377825" algn="just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Adjusting Limits Dynamically Based on Load:</a:t>
            </a:r>
          </a:p>
          <a:p>
            <a:pPr algn="just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just">
              <a:lnSpc>
                <a:spcPts val="4550"/>
              </a:lnSpc>
            </a:pPr>
            <a:endParaRPr lang="en-US" sz="3500" dirty="0">
              <a:solidFill>
                <a:srgbClr val="000000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317</Words>
  <Application>Microsoft Office PowerPoint</Application>
  <PresentationFormat>Custom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Aptos</vt:lpstr>
      <vt:lpstr>Helios</vt:lpstr>
      <vt:lpstr>Klein Bold</vt:lpstr>
      <vt:lpstr>Klein</vt:lpstr>
      <vt:lpstr>Helios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Limiter using Spring Cloud Gateway</dc:title>
  <cp:lastModifiedBy>Saiteja Viswanath(UST,IN)</cp:lastModifiedBy>
  <cp:revision>4</cp:revision>
  <dcterms:created xsi:type="dcterms:W3CDTF">2006-08-16T00:00:00Z</dcterms:created>
  <dcterms:modified xsi:type="dcterms:W3CDTF">2024-08-22T06:05:04Z</dcterms:modified>
  <dc:identifier>DAGOf-4RuXQ</dc:identifier>
</cp:coreProperties>
</file>