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12:51:52.263"/>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5/8/2023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4818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0983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0478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820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435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969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1941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313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4213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45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5/8/2023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98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600" spc="40">
                <a:solidFill>
                  <a:schemeClr val="tx1">
                    <a:tint val="75000"/>
                  </a:schemeClr>
                </a:solidFill>
              </a:defRPr>
            </a:lvl1pPr>
          </a:lstStyle>
          <a:p>
            <a:fld id="{72345051-2045-45DA-935E-2E3CA1A69ADC}" type="datetimeFigureOut">
              <a:rPr lang="en-US" smtClean="0"/>
              <a:t>5/8/2023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6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6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028547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800" kern="1200" spc="5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spc="5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spc="5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spc="5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spc="5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bstract blurred background of department store">
            <a:extLst>
              <a:ext uri="{FF2B5EF4-FFF2-40B4-BE49-F238E27FC236}">
                <a16:creationId xmlns:a16="http://schemas.microsoft.com/office/drawing/2014/main" id="{DF46A594-579D-2B0F-4E9F-09DA39CA61C6}"/>
              </a:ext>
            </a:extLst>
          </p:cNvPr>
          <p:cNvPicPr>
            <a:picLocks noChangeAspect="1"/>
          </p:cNvPicPr>
          <p:nvPr/>
        </p:nvPicPr>
        <p:blipFill rotWithShape="1">
          <a:blip r:embed="rId2">
            <a:alphaModFix amt="55000"/>
          </a:blip>
          <a:srcRect t="211" b="23880"/>
          <a:stretch/>
        </p:blipFill>
        <p:spPr>
          <a:xfrm>
            <a:off x="21"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9CA8619D-44CD-DCBF-EA33-3BC1C8D4EADA}"/>
              </a:ext>
            </a:extLst>
          </p:cNvPr>
          <p:cNvSpPr>
            <a:spLocks noGrp="1"/>
          </p:cNvSpPr>
          <p:nvPr>
            <p:ph type="ctrTitle"/>
          </p:nvPr>
        </p:nvSpPr>
        <p:spPr>
          <a:xfrm>
            <a:off x="1524000" y="1026747"/>
            <a:ext cx="9144000" cy="2387600"/>
          </a:xfrm>
        </p:spPr>
        <p:txBody>
          <a:bodyPr>
            <a:normAutofit/>
          </a:bodyPr>
          <a:lstStyle/>
          <a:p>
            <a:pPr algn="ctr" fontAlgn="base">
              <a:lnSpc>
                <a:spcPct val="90000"/>
              </a:lnSpc>
            </a:pPr>
            <a:r>
              <a:rPr lang="en-US" sz="6800" b="1" i="0">
                <a:solidFill>
                  <a:schemeClr val="bg1"/>
                </a:solidFill>
                <a:effectLst/>
                <a:latin typeface="zeitung"/>
              </a:rPr>
              <a:t>Big Mart Sales</a:t>
            </a:r>
            <a:br>
              <a:rPr lang="en-US" sz="6800" b="1" i="0">
                <a:solidFill>
                  <a:schemeClr val="bg1"/>
                </a:solidFill>
                <a:effectLst/>
                <a:latin typeface="zeitung"/>
              </a:rPr>
            </a:br>
            <a:r>
              <a:rPr lang="en-US" sz="6800" b="0" i="0">
                <a:solidFill>
                  <a:schemeClr val="bg1"/>
                </a:solidFill>
                <a:effectLst/>
                <a:latin typeface="Inter"/>
              </a:rPr>
              <a:t>Big Mart Sales Prediction</a:t>
            </a:r>
            <a:endParaRPr lang="en-IN" sz="6800">
              <a:solidFill>
                <a:schemeClr val="bg1"/>
              </a:solidFill>
            </a:endParaRPr>
          </a:p>
        </p:txBody>
      </p:sp>
      <p:sp>
        <p:nvSpPr>
          <p:cNvPr id="3" name="Subtitle 2">
            <a:extLst>
              <a:ext uri="{FF2B5EF4-FFF2-40B4-BE49-F238E27FC236}">
                <a16:creationId xmlns:a16="http://schemas.microsoft.com/office/drawing/2014/main" id="{587EA1D7-5029-213B-7D17-FA7C30A23AFC}"/>
              </a:ext>
            </a:extLst>
          </p:cNvPr>
          <p:cNvSpPr>
            <a:spLocks noGrp="1"/>
          </p:cNvSpPr>
          <p:nvPr>
            <p:ph type="subTitle" idx="1"/>
          </p:nvPr>
        </p:nvSpPr>
        <p:spPr>
          <a:xfrm>
            <a:off x="1524000" y="3927080"/>
            <a:ext cx="9144000" cy="1197323"/>
          </a:xfrm>
        </p:spPr>
        <p:txBody>
          <a:bodyPr>
            <a:noAutofit/>
          </a:bodyPr>
          <a:lstStyle/>
          <a:p>
            <a:pPr algn="ctr">
              <a:lnSpc>
                <a:spcPct val="100000"/>
              </a:lnSpc>
            </a:pPr>
            <a:r>
              <a:rPr lang="en-IN" sz="2000" b="1" dirty="0">
                <a:solidFill>
                  <a:schemeClr val="bg1"/>
                </a:solidFill>
              </a:rPr>
              <a:t>Done By</a:t>
            </a:r>
          </a:p>
          <a:p>
            <a:pPr algn="ctr">
              <a:lnSpc>
                <a:spcPct val="100000"/>
              </a:lnSpc>
            </a:pPr>
            <a:r>
              <a:rPr lang="en-IN" sz="2000" b="1" dirty="0">
                <a:solidFill>
                  <a:schemeClr val="bg1"/>
                </a:solidFill>
              </a:rPr>
              <a:t>Boorla Sai Teja</a:t>
            </a:r>
          </a:p>
          <a:p>
            <a:pPr algn="ctr">
              <a:lnSpc>
                <a:spcPct val="100000"/>
              </a:lnSpc>
            </a:pPr>
            <a:r>
              <a:rPr lang="en-IN" sz="2000" b="1" dirty="0">
                <a:solidFill>
                  <a:schemeClr val="bg1"/>
                </a:solidFill>
              </a:rPr>
              <a:t>12014428</a:t>
            </a:r>
          </a:p>
        </p:txBody>
      </p:sp>
      <p:sp>
        <p:nvSpPr>
          <p:cNvPr id="13"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71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B16C3B"/>
          </a:solidFill>
          <a:ln w="38100" cap="rnd">
            <a:solidFill>
              <a:srgbClr val="B16C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762A8-A4D7-ECE4-4133-BAC9D099A6C7}"/>
              </a:ext>
            </a:extLst>
          </p:cNvPr>
          <p:cNvSpPr>
            <a:spLocks noGrp="1"/>
          </p:cNvSpPr>
          <p:nvPr>
            <p:ph type="title"/>
          </p:nvPr>
        </p:nvSpPr>
        <p:spPr>
          <a:xfrm>
            <a:off x="838200" y="365125"/>
            <a:ext cx="10515600" cy="1325563"/>
          </a:xfrm>
        </p:spPr>
        <p:txBody>
          <a:bodyPr>
            <a:normAutofit/>
          </a:bodyPr>
          <a:lstStyle/>
          <a:p>
            <a:r>
              <a:rPr lang="en-US" sz="6100" dirty="0"/>
              <a:t>What is good about Big Mart </a:t>
            </a:r>
            <a:endParaRPr lang="en-IN" sz="6100" dirty="0"/>
          </a:p>
        </p:txBody>
      </p:sp>
      <p:sp>
        <p:nvSpPr>
          <p:cNvPr id="24" name="Content Placeholder 2">
            <a:extLst>
              <a:ext uri="{FF2B5EF4-FFF2-40B4-BE49-F238E27FC236}">
                <a16:creationId xmlns:a16="http://schemas.microsoft.com/office/drawing/2014/main" id="{6710566A-498E-838B-6CB5-573D4BC0EF0A}"/>
              </a:ext>
            </a:extLst>
          </p:cNvPr>
          <p:cNvSpPr>
            <a:spLocks noGrp="1"/>
          </p:cNvSpPr>
          <p:nvPr>
            <p:ph idx="1"/>
          </p:nvPr>
        </p:nvSpPr>
        <p:spPr>
          <a:xfrm>
            <a:off x="836676" y="1695661"/>
            <a:ext cx="10515600" cy="4877858"/>
          </a:xfrm>
        </p:spPr>
        <p:txBody>
          <a:bodyPr>
            <a:noAutofit/>
          </a:bodyPr>
          <a:lstStyle/>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Long history : Big Mart has been doing a wholesale business at LA for more than 20 years. Our goal is to prosper with our customers.</a:t>
            </a:r>
          </a:p>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Big Save :  Big Mart is a one stop shopping center. We have Los Angeles downtown store and online marketplace. We         focus on wholesale for retailers or school fund raisers or party organizers.</a:t>
            </a:r>
          </a:p>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We also help online sellers buy merchandise at cheapest price. </a:t>
            </a:r>
          </a:p>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Easy to set up your store : Set up a new store in our Shopping  Mall . </a:t>
            </a:r>
          </a:p>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Low-Cost AD : Advertise your goods or website at low cost </a:t>
            </a:r>
          </a:p>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2 Big size Ads( Big size slide head banner and Big size nonmoving banner ) only a dollar a day  </a:t>
            </a:r>
          </a:p>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​Visit low-cost AD page.</a:t>
            </a:r>
          </a:p>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You can sell without fee :Why pay so much selling fee? Advertising fee is free as long as you buy from Big Mart wholesale network  (Visit Free AD page) </a:t>
            </a:r>
          </a:p>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​Easy Access : Easy access to BigMart.com through</a:t>
            </a:r>
          </a:p>
          <a:p>
            <a:pPr>
              <a:lnSpc>
                <a:spcPct val="100000"/>
              </a:lnSpc>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​Google, Bing, Yelp, Yahoo, Facebook. </a:t>
            </a:r>
            <a:endParaRPr lang="en-IN"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707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92170-AD25-146B-99A5-22C3AA6D0458}"/>
              </a:ext>
            </a:extLst>
          </p:cNvPr>
          <p:cNvSpPr>
            <a:spLocks noGrp="1"/>
          </p:cNvSpPr>
          <p:nvPr>
            <p:ph type="title"/>
          </p:nvPr>
        </p:nvSpPr>
        <p:spPr>
          <a:xfrm>
            <a:off x="576072" y="238539"/>
            <a:ext cx="11018520" cy="1434415"/>
          </a:xfrm>
        </p:spPr>
        <p:txBody>
          <a:bodyPr anchor="b">
            <a:normAutofit/>
          </a:bodyPr>
          <a:lstStyle/>
          <a:p>
            <a:pPr fontAlgn="base">
              <a:lnSpc>
                <a:spcPct val="90000"/>
              </a:lnSpc>
            </a:pPr>
            <a:r>
              <a:rPr lang="en-IN" sz="5600" b="1" i="0">
                <a:effectLst/>
              </a:rPr>
              <a:t>About Big Mart Sales Dataset</a:t>
            </a:r>
            <a:endParaRPr lang="en-IN" sz="5600"/>
          </a:p>
        </p:txBody>
      </p:sp>
      <p:sp>
        <p:nvSpPr>
          <p:cNvPr id="1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B16C3B"/>
          </a:solidFill>
          <a:ln w="38100" cap="rnd">
            <a:solidFill>
              <a:srgbClr val="B16C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F62136-C6EA-5537-310C-4C90B650BFEA}"/>
              </a:ext>
            </a:extLst>
          </p:cNvPr>
          <p:cNvSpPr>
            <a:spLocks noGrp="1"/>
          </p:cNvSpPr>
          <p:nvPr>
            <p:ph idx="1"/>
          </p:nvPr>
        </p:nvSpPr>
        <p:spPr>
          <a:xfrm>
            <a:off x="572493" y="2071316"/>
            <a:ext cx="6610627" cy="4370124"/>
          </a:xfrm>
        </p:spPr>
        <p:txBody>
          <a:bodyPr anchor="t">
            <a:normAutofit/>
          </a:bodyPr>
          <a:lstStyle/>
          <a:p>
            <a:pPr fontAlgn="base">
              <a:lnSpc>
                <a:spcPct val="100000"/>
              </a:lnSpc>
            </a:pPr>
            <a:r>
              <a:rPr lang="en-US" sz="1300" b="0" i="0" dirty="0">
                <a:effectLst/>
                <a:latin typeface="Calibri" panose="020F0502020204030204" pitchFamily="34" charset="0"/>
                <a:ea typeface="Calibri" panose="020F0502020204030204" pitchFamily="34" charset="0"/>
                <a:cs typeface="Calibri" panose="020F0502020204030204" pitchFamily="34" charset="0"/>
              </a:rPr>
              <a:t>The data scientists at Big Mart have collected 2013 sales data for 1559 products across 10 stores in different cities. Also, certain attributes of each product and store have been defined. The aim is to build a predictive model and predict the sales of each product at a particular outlet.</a:t>
            </a:r>
          </a:p>
          <a:p>
            <a:pPr fontAlgn="base">
              <a:lnSpc>
                <a:spcPct val="100000"/>
              </a:lnSpc>
            </a:pPr>
            <a:r>
              <a:rPr lang="en-US" sz="1300" b="0" i="0" dirty="0">
                <a:effectLst/>
                <a:latin typeface="Calibri" panose="020F0502020204030204" pitchFamily="34" charset="0"/>
                <a:ea typeface="Calibri" panose="020F0502020204030204" pitchFamily="34" charset="0"/>
                <a:cs typeface="Calibri" panose="020F0502020204030204" pitchFamily="34" charset="0"/>
              </a:rPr>
              <a:t>Using this model, Big Mart will try to understand the properties of products and outlets which play a key role in increasing sales.</a:t>
            </a:r>
          </a:p>
          <a:p>
            <a:pPr>
              <a:lnSpc>
                <a:spcPct val="100000"/>
              </a:lnSpc>
            </a:pPr>
            <a:r>
              <a:rPr lang="en-US" sz="1300" b="0" i="0" dirty="0">
                <a:effectLst/>
                <a:latin typeface="Calibri" panose="020F0502020204030204" pitchFamily="34" charset="0"/>
                <a:ea typeface="Calibri" panose="020F0502020204030204" pitchFamily="34" charset="0"/>
                <a:cs typeface="Calibri" panose="020F0502020204030204" pitchFamily="34" charset="0"/>
              </a:rPr>
              <a:t>The dataset provides the product details and the outlet information of the products purchased with their sales value split into a train set (8523) and a test (5681) set.</a:t>
            </a:r>
            <a:br>
              <a:rPr lang="en-US" sz="1300" dirty="0">
                <a:latin typeface="Calibri" panose="020F0502020204030204" pitchFamily="34" charset="0"/>
                <a:ea typeface="Calibri" panose="020F0502020204030204" pitchFamily="34" charset="0"/>
                <a:cs typeface="Calibri" panose="020F0502020204030204" pitchFamily="34" charset="0"/>
              </a:rPr>
            </a:br>
            <a:r>
              <a:rPr lang="en-US" sz="1300" b="0" i="0" dirty="0">
                <a:effectLst/>
                <a:latin typeface="Calibri" panose="020F0502020204030204" pitchFamily="34" charset="0"/>
                <a:ea typeface="Calibri" panose="020F0502020204030204" pitchFamily="34" charset="0"/>
                <a:cs typeface="Calibri" panose="020F0502020204030204" pitchFamily="34" charset="0"/>
              </a:rPr>
              <a:t>Train file: CSV containing the item outlet information with sales value</a:t>
            </a:r>
            <a:br>
              <a:rPr lang="en-US" sz="1300" dirty="0">
                <a:latin typeface="Calibri" panose="020F0502020204030204" pitchFamily="34" charset="0"/>
                <a:ea typeface="Calibri" panose="020F0502020204030204" pitchFamily="34" charset="0"/>
                <a:cs typeface="Calibri" panose="020F0502020204030204" pitchFamily="34" charset="0"/>
              </a:rPr>
            </a:br>
            <a:r>
              <a:rPr lang="en-US" sz="1300" b="0" i="0" dirty="0">
                <a:effectLst/>
                <a:latin typeface="Calibri" panose="020F0502020204030204" pitchFamily="34" charset="0"/>
                <a:ea typeface="Calibri" panose="020F0502020204030204" pitchFamily="34" charset="0"/>
                <a:cs typeface="Calibri" panose="020F0502020204030204" pitchFamily="34" charset="0"/>
              </a:rPr>
              <a:t>Test file: CSV containing item outlet combinations for which sales need to be forecasted.</a:t>
            </a:r>
          </a:p>
          <a:p>
            <a:pPr>
              <a:lnSpc>
                <a:spcPct val="100000"/>
              </a:lnSpc>
            </a:pPr>
            <a:r>
              <a:rPr lang="en-US" sz="1300" b="0" i="0" dirty="0">
                <a:effectLst/>
                <a:latin typeface="Calibri" panose="020F0502020204030204" pitchFamily="34" charset="0"/>
                <a:ea typeface="Calibri" panose="020F0502020204030204" pitchFamily="34" charset="0"/>
                <a:cs typeface="Calibri" panose="020F0502020204030204" pitchFamily="34" charset="0"/>
              </a:rPr>
              <a:t>Sales of a given product at a retail store can depend both on store attributes as well as product attributes. The dataset is ideal to explore and build a data science model to predict the future sales.</a:t>
            </a:r>
          </a:p>
          <a:p>
            <a:pPr>
              <a:lnSpc>
                <a:spcPct val="100000"/>
              </a:lnSpc>
            </a:pPr>
            <a:r>
              <a:rPr lang="en-US" sz="1300" dirty="0">
                <a:latin typeface="Calibri" panose="020F0502020204030204" pitchFamily="34" charset="0"/>
                <a:ea typeface="Calibri" panose="020F0502020204030204" pitchFamily="34" charset="0"/>
                <a:cs typeface="Calibri" panose="020F0502020204030204" pitchFamily="34" charset="0"/>
              </a:rPr>
              <a:t>Some of Columns present inside the dataset are mentioned below:</a:t>
            </a:r>
          </a:p>
          <a:p>
            <a:pPr>
              <a:lnSpc>
                <a:spcPct val="100000"/>
              </a:lnSpc>
            </a:pPr>
            <a:r>
              <a:rPr lang="en-US" sz="1300" dirty="0">
                <a:latin typeface="Calibri" panose="020F0502020204030204" pitchFamily="34" charset="0"/>
                <a:ea typeface="Calibri" panose="020F0502020204030204" pitchFamily="34" charset="0"/>
                <a:cs typeface="Calibri" panose="020F0502020204030204" pitchFamily="34" charset="0"/>
              </a:rPr>
              <a:t>Product ID, Weight, Fat content, Visibility, Product type, MRP, </a:t>
            </a:r>
            <a:r>
              <a:rPr lang="en-US" sz="1300" dirty="0" err="1">
                <a:latin typeface="Calibri" panose="020F0502020204030204" pitchFamily="34" charset="0"/>
                <a:ea typeface="Calibri" panose="020F0502020204030204" pitchFamily="34" charset="0"/>
                <a:cs typeface="Calibri" panose="020F0502020204030204" pitchFamily="34" charset="0"/>
              </a:rPr>
              <a:t>OrderID</a:t>
            </a:r>
            <a:endParaRPr lang="en-US" sz="13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Timeline&#10;&#10;Description automatically generated with low confidence">
            <a:extLst>
              <a:ext uri="{FF2B5EF4-FFF2-40B4-BE49-F238E27FC236}">
                <a16:creationId xmlns:a16="http://schemas.microsoft.com/office/drawing/2014/main" id="{8FF3B44F-72A7-2CCC-03BD-B0E7809ED1FC}"/>
              </a:ext>
            </a:extLst>
          </p:cNvPr>
          <p:cNvPicPr>
            <a:picLocks noChangeAspect="1"/>
          </p:cNvPicPr>
          <p:nvPr/>
        </p:nvPicPr>
        <p:blipFill rotWithShape="1">
          <a:blip r:embed="rId2">
            <a:extLst>
              <a:ext uri="{28A0092B-C50C-407E-A947-70E740481C1C}">
                <a14:useLocalDpi xmlns:a14="http://schemas.microsoft.com/office/drawing/2010/main" val="0"/>
              </a:ext>
            </a:extLst>
          </a:blip>
          <a:srcRect l="34814" r="28147" b="1"/>
          <a:stretch/>
        </p:blipFill>
        <p:spPr>
          <a:xfrm>
            <a:off x="7675658" y="2093976"/>
            <a:ext cx="3941064" cy="4096512"/>
          </a:xfrm>
          <a:prstGeom prst="rect">
            <a:avLst/>
          </a:prstGeom>
        </p:spPr>
      </p:pic>
    </p:spTree>
    <p:extLst>
      <p:ext uri="{BB962C8B-B14F-4D97-AF65-F5344CB8AC3E}">
        <p14:creationId xmlns:p14="http://schemas.microsoft.com/office/powerpoint/2010/main" val="195753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9D56-B0DF-749E-2D7E-1CF692C79052}"/>
              </a:ext>
            </a:extLst>
          </p:cNvPr>
          <p:cNvSpPr>
            <a:spLocks noGrp="1"/>
          </p:cNvSpPr>
          <p:nvPr>
            <p:ph type="title"/>
          </p:nvPr>
        </p:nvSpPr>
        <p:spPr>
          <a:xfrm>
            <a:off x="635000" y="634029"/>
            <a:ext cx="10921640" cy="1314698"/>
          </a:xfrm>
        </p:spPr>
        <p:txBody>
          <a:bodyPr anchor="ctr">
            <a:normAutofit/>
          </a:bodyPr>
          <a:lstStyle/>
          <a:p>
            <a:pPr algn="ctr"/>
            <a:r>
              <a:rPr lang="en-IN" sz="7200"/>
              <a:t>Testing and Training </a:t>
            </a:r>
          </a:p>
        </p:txBody>
      </p:sp>
      <p:sp>
        <p:nvSpPr>
          <p:cNvPr id="308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B16C3B"/>
          </a:solidFill>
          <a:ln w="34925">
            <a:solidFill>
              <a:srgbClr val="B16C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C8A1CB-BFC9-8B63-43CB-1750269E4475}"/>
              </a:ext>
            </a:extLst>
          </p:cNvPr>
          <p:cNvSpPr>
            <a:spLocks noGrp="1"/>
          </p:cNvSpPr>
          <p:nvPr>
            <p:ph idx="1"/>
          </p:nvPr>
        </p:nvSpPr>
        <p:spPr>
          <a:xfrm>
            <a:off x="1808480" y="3618169"/>
            <a:ext cx="4198801" cy="3055158"/>
          </a:xfrm>
        </p:spPr>
        <p:txBody>
          <a:bodyPr>
            <a:normAutofit/>
          </a:bodyPr>
          <a:lstStyle/>
          <a:p>
            <a:pPr marL="0" indent="0" algn="ctr" defTabSz="676656">
              <a:lnSpc>
                <a:spcPct val="100000"/>
              </a:lnSpc>
              <a:spcBef>
                <a:spcPts val="740"/>
              </a:spcBef>
              <a:buNone/>
            </a:pPr>
            <a:r>
              <a:rPr lang="en-IN" sz="1700" kern="1200" spc="37" dirty="0">
                <a:solidFill>
                  <a:schemeClr val="tx1"/>
                </a:solidFill>
                <a:latin typeface="inter-regular"/>
                <a:ea typeface="+mn-ea"/>
                <a:cs typeface="+mn-cs"/>
              </a:rPr>
              <a:t>Training the Data</a:t>
            </a:r>
          </a:p>
          <a:p>
            <a:pPr marL="169164" indent="-169164" defTabSz="676656">
              <a:lnSpc>
                <a:spcPct val="100000"/>
              </a:lnSpc>
              <a:spcBef>
                <a:spcPts val="740"/>
              </a:spcBef>
            </a:pPr>
            <a:r>
              <a:rPr lang="en-US" sz="1700" kern="1200" spc="37" dirty="0">
                <a:solidFill>
                  <a:srgbClr val="333333"/>
                </a:solidFill>
                <a:latin typeface="inter-regular"/>
                <a:ea typeface="+mn-ea"/>
                <a:cs typeface="Calibri" panose="020F0502020204030204" pitchFamily="34" charset="0"/>
              </a:rPr>
              <a:t>The training data is the biggest (in -size) subset of the original dataset, which is used to train or fit the machine learning model</a:t>
            </a:r>
            <a:r>
              <a:rPr lang="en-US" sz="1700" i="1" kern="1200" spc="37" dirty="0">
                <a:solidFill>
                  <a:srgbClr val="333333"/>
                </a:solidFill>
                <a:latin typeface="inter-regular"/>
                <a:ea typeface="+mn-ea"/>
                <a:cs typeface="Calibri" panose="020F0502020204030204" pitchFamily="34" charset="0"/>
              </a:rPr>
              <a:t>.</a:t>
            </a:r>
          </a:p>
          <a:p>
            <a:pPr marL="0" indent="0" algn="ctr" defTabSz="676656">
              <a:lnSpc>
                <a:spcPct val="100000"/>
              </a:lnSpc>
              <a:spcBef>
                <a:spcPts val="740"/>
              </a:spcBef>
              <a:buNone/>
            </a:pPr>
            <a:r>
              <a:rPr lang="en-US" sz="1700" kern="1200" spc="37" dirty="0">
                <a:solidFill>
                  <a:srgbClr val="333333"/>
                </a:solidFill>
                <a:latin typeface="inter-regular"/>
                <a:ea typeface="+mn-ea"/>
                <a:cs typeface="+mn-cs"/>
              </a:rPr>
              <a:t>The testing data should:</a:t>
            </a:r>
          </a:p>
          <a:p>
            <a:pPr marL="169164" indent="-169164" algn="just" defTabSz="676656">
              <a:lnSpc>
                <a:spcPct val="100000"/>
              </a:lnSpc>
              <a:spcBef>
                <a:spcPts val="740"/>
              </a:spcBef>
            </a:pPr>
            <a:r>
              <a:rPr lang="en-US" sz="1700" kern="1200" spc="37" dirty="0">
                <a:solidFill>
                  <a:srgbClr val="000000"/>
                </a:solidFill>
                <a:latin typeface="inter-regular"/>
                <a:ea typeface="+mn-ea"/>
                <a:cs typeface="+mn-cs"/>
              </a:rPr>
              <a:t>Represent or part of the original dataset.</a:t>
            </a:r>
          </a:p>
          <a:p>
            <a:pPr marL="169164" indent="-169164" algn="just" defTabSz="676656">
              <a:lnSpc>
                <a:spcPct val="100000"/>
              </a:lnSpc>
              <a:spcBef>
                <a:spcPts val="740"/>
              </a:spcBef>
            </a:pPr>
            <a:r>
              <a:rPr lang="en-US" sz="1700" kern="1200" spc="37" dirty="0">
                <a:solidFill>
                  <a:srgbClr val="000000"/>
                </a:solidFill>
                <a:latin typeface="inter-regular"/>
                <a:ea typeface="+mn-ea"/>
                <a:cs typeface="+mn-cs"/>
              </a:rPr>
              <a:t>It should be large enough to give meaningful predictions.</a:t>
            </a:r>
          </a:p>
          <a:p>
            <a:pPr>
              <a:lnSpc>
                <a:spcPct val="100000"/>
              </a:lnSpc>
            </a:pPr>
            <a:endParaRPr lang="en-IN" sz="1700" dirty="0"/>
          </a:p>
        </p:txBody>
      </p:sp>
      <p:sp>
        <p:nvSpPr>
          <p:cNvPr id="4" name="Content Placeholder 2">
            <a:extLst>
              <a:ext uri="{FF2B5EF4-FFF2-40B4-BE49-F238E27FC236}">
                <a16:creationId xmlns:a16="http://schemas.microsoft.com/office/drawing/2014/main" id="{BA8A66D4-4FC8-E721-BCD4-7B0344677AFB}"/>
              </a:ext>
            </a:extLst>
          </p:cNvPr>
          <p:cNvSpPr txBox="1">
            <a:spLocks/>
          </p:cNvSpPr>
          <p:nvPr/>
        </p:nvSpPr>
        <p:spPr>
          <a:xfrm>
            <a:off x="6184720" y="3640910"/>
            <a:ext cx="4477093" cy="3217090"/>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spc="5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5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5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5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328" lvl="1" indent="0" algn="ctr" defTabSz="676656">
              <a:spcBef>
                <a:spcPts val="370"/>
              </a:spcBef>
              <a:buNone/>
            </a:pPr>
            <a:r>
              <a:rPr lang="en-IN" sz="1924" kern="1200" spc="37" dirty="0">
                <a:solidFill>
                  <a:schemeClr val="tx1"/>
                </a:solidFill>
                <a:latin typeface="inter-regular"/>
                <a:ea typeface="+mn-ea"/>
                <a:cs typeface="+mn-cs"/>
              </a:rPr>
              <a:t>Testing the data</a:t>
            </a:r>
          </a:p>
          <a:p>
            <a:pPr marL="507492" lvl="1" indent="-169164" defTabSz="676656">
              <a:spcBef>
                <a:spcPts val="370"/>
              </a:spcBef>
            </a:pPr>
            <a:r>
              <a:rPr lang="en-US" sz="1500" kern="1200" spc="37" dirty="0">
                <a:solidFill>
                  <a:srgbClr val="333333"/>
                </a:solidFill>
                <a:latin typeface="inter-regular"/>
                <a:ea typeface="+mn-ea"/>
                <a:cs typeface="+mn-cs"/>
              </a:rPr>
              <a:t>Once we train the model with the training dataset. This dataset evaluates the performance of the model and ensures that the model can generalize well with the new or unseen dataset. </a:t>
            </a:r>
            <a:r>
              <a:rPr lang="en-US" sz="1500" i="1" kern="1200" spc="37" dirty="0">
                <a:solidFill>
                  <a:srgbClr val="333333"/>
                </a:solidFill>
                <a:latin typeface="inter-regular"/>
                <a:ea typeface="+mn-ea"/>
                <a:cs typeface="+mn-cs"/>
              </a:rPr>
              <a:t>The test dataset is another subset of original data, which is independent of the training dataset</a:t>
            </a:r>
            <a:r>
              <a:rPr lang="en-US" sz="1500" kern="1200" spc="37" dirty="0">
                <a:solidFill>
                  <a:srgbClr val="333333"/>
                </a:solidFill>
                <a:latin typeface="inter-regular"/>
                <a:ea typeface="+mn-ea"/>
                <a:cs typeface="+mn-cs"/>
              </a:rPr>
              <a:t>. </a:t>
            </a:r>
            <a:endParaRPr lang="en-IN" sz="1500" kern="1200" spc="37" dirty="0">
              <a:solidFill>
                <a:schemeClr val="tx1"/>
              </a:solidFill>
              <a:latin typeface="inter-regular"/>
              <a:ea typeface="+mn-ea"/>
              <a:cs typeface="+mn-cs"/>
            </a:endParaRPr>
          </a:p>
          <a:p>
            <a:pPr lvl="1"/>
            <a:endParaRPr lang="en-IN" sz="1200" dirty="0"/>
          </a:p>
        </p:txBody>
      </p:sp>
      <p:sp>
        <p:nvSpPr>
          <p:cNvPr id="5" name="Content Placeholder 2">
            <a:extLst>
              <a:ext uri="{FF2B5EF4-FFF2-40B4-BE49-F238E27FC236}">
                <a16:creationId xmlns:a16="http://schemas.microsoft.com/office/drawing/2014/main" id="{273B2552-7FFF-E339-51EC-97F23BD5B4E9}"/>
              </a:ext>
            </a:extLst>
          </p:cNvPr>
          <p:cNvSpPr txBox="1">
            <a:spLocks/>
          </p:cNvSpPr>
          <p:nvPr/>
        </p:nvSpPr>
        <p:spPr>
          <a:xfrm>
            <a:off x="812800" y="2591593"/>
            <a:ext cx="10743840" cy="1104081"/>
          </a:xfrm>
          <a:prstGeom prst="rect">
            <a:avLst/>
          </a:prstGeom>
        </p:spPr>
        <p:txBody>
          <a:bodyPr lIns="109728" tIns="109728" rIns="109728" bIns="9144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spc="5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5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5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5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328" lvl="1" indent="0" algn="ctr" defTabSz="676656">
              <a:spcBef>
                <a:spcPts val="370"/>
              </a:spcBef>
              <a:buNone/>
            </a:pPr>
            <a:r>
              <a:rPr lang="en-US" sz="1776" kern="1200" spc="37" dirty="0">
                <a:solidFill>
                  <a:srgbClr val="333333"/>
                </a:solidFill>
                <a:latin typeface="inter-regular"/>
                <a:ea typeface="+mn-ea"/>
                <a:cs typeface="+mn-cs"/>
              </a:rPr>
              <a:t>Splitting the dataset into train and test sets is one of the important parts of data pre-processing, as by doing so, we can improve the performance of our model and hence give better predictability.</a:t>
            </a:r>
            <a:endParaRPr lang="en-IN" dirty="0"/>
          </a:p>
        </p:txBody>
      </p:sp>
      <p:pic>
        <p:nvPicPr>
          <p:cNvPr id="3074" name="Picture 2" descr="Train and Test datasets in Machine Learning">
            <a:extLst>
              <a:ext uri="{FF2B5EF4-FFF2-40B4-BE49-F238E27FC236}">
                <a16:creationId xmlns:a16="http://schemas.microsoft.com/office/drawing/2014/main" id="{25E089D1-948C-1532-B373-C93677DB3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253" y="5796637"/>
            <a:ext cx="2882349" cy="87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71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33F59-6A75-A571-8688-0527B7D4D42A}"/>
              </a:ext>
            </a:extLst>
          </p:cNvPr>
          <p:cNvSpPr>
            <a:spLocks noGrp="1"/>
          </p:cNvSpPr>
          <p:nvPr>
            <p:ph type="title"/>
          </p:nvPr>
        </p:nvSpPr>
        <p:spPr>
          <a:xfrm>
            <a:off x="630936" y="640080"/>
            <a:ext cx="4818888" cy="1481328"/>
          </a:xfrm>
        </p:spPr>
        <p:txBody>
          <a:bodyPr anchor="b">
            <a:normAutofit/>
          </a:bodyPr>
          <a:lstStyle/>
          <a:p>
            <a:pPr>
              <a:lnSpc>
                <a:spcPct val="90000"/>
              </a:lnSpc>
            </a:pPr>
            <a:r>
              <a:rPr lang="en-IN" sz="4300"/>
              <a:t>R Squared value</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16C3B"/>
          </a:solidFill>
          <a:ln w="38100" cap="rnd">
            <a:solidFill>
              <a:srgbClr val="B16C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80ECCA-D600-9FD2-E2F1-8FAF96AF44F8}"/>
              </a:ext>
            </a:extLst>
          </p:cNvPr>
          <p:cNvSpPr>
            <a:spLocks noGrp="1"/>
          </p:cNvSpPr>
          <p:nvPr>
            <p:ph idx="1"/>
          </p:nvPr>
        </p:nvSpPr>
        <p:spPr>
          <a:xfrm>
            <a:off x="630936" y="2660904"/>
            <a:ext cx="4834128" cy="4065737"/>
          </a:xfrm>
        </p:spPr>
        <p:txBody>
          <a:bodyPr anchor="t">
            <a:normAutofit/>
          </a:bodyPr>
          <a:lstStyle/>
          <a:p>
            <a:pPr algn="just">
              <a:buFont typeface="Arial" panose="020B0604020202020204" pitchFamily="34" charset="0"/>
              <a:buChar char="•"/>
            </a:pPr>
            <a:r>
              <a:rPr lang="en-US" sz="1500" b="0" i="0" dirty="0">
                <a:solidFill>
                  <a:srgbClr val="000000"/>
                </a:solidFill>
                <a:effectLst/>
                <a:latin typeface="inter-regular"/>
              </a:rPr>
              <a:t>R-squared is a statistical method that determines the goodness of fit.</a:t>
            </a:r>
          </a:p>
          <a:p>
            <a:pPr algn="just">
              <a:buFont typeface="Arial" panose="020B0604020202020204" pitchFamily="34" charset="0"/>
              <a:buChar char="•"/>
            </a:pPr>
            <a:r>
              <a:rPr lang="en-US" sz="1500" b="0" i="0" dirty="0">
                <a:solidFill>
                  <a:srgbClr val="000000"/>
                </a:solidFill>
                <a:effectLst/>
                <a:latin typeface="inter-regular"/>
              </a:rPr>
              <a:t>It measures the strength of the relationship between the dependent and independent variables on a scale of 0-100%.</a:t>
            </a:r>
          </a:p>
          <a:p>
            <a:pPr algn="just">
              <a:buFont typeface="Arial" panose="020B0604020202020204" pitchFamily="34" charset="0"/>
              <a:buChar char="•"/>
            </a:pPr>
            <a:r>
              <a:rPr lang="en-US" sz="1500" b="0" i="0" dirty="0">
                <a:solidFill>
                  <a:srgbClr val="000000"/>
                </a:solidFill>
                <a:effectLst/>
                <a:latin typeface="inter-regular"/>
              </a:rPr>
              <a:t>The high value of R-square determines the less difference between the predicted values and actual values and hence represents a good model.</a:t>
            </a:r>
          </a:p>
          <a:p>
            <a:pPr algn="just">
              <a:buFont typeface="Arial" panose="020B0604020202020204" pitchFamily="34" charset="0"/>
              <a:buChar char="•"/>
            </a:pPr>
            <a:r>
              <a:rPr lang="en-US" sz="1500" b="0" i="0" dirty="0">
                <a:solidFill>
                  <a:srgbClr val="000000"/>
                </a:solidFill>
                <a:effectLst/>
                <a:latin typeface="inter-regular"/>
              </a:rPr>
              <a:t>It is also called a </a:t>
            </a:r>
            <a:r>
              <a:rPr lang="en-US" sz="1500" b="1" i="0" dirty="0">
                <a:solidFill>
                  <a:srgbClr val="000000"/>
                </a:solidFill>
                <a:effectLst/>
                <a:latin typeface="inter-bold"/>
              </a:rPr>
              <a:t>coefficient of determination,</a:t>
            </a:r>
            <a:r>
              <a:rPr lang="en-US" sz="1500" b="0" i="0" dirty="0">
                <a:solidFill>
                  <a:srgbClr val="000000"/>
                </a:solidFill>
                <a:effectLst/>
                <a:latin typeface="inter-regular"/>
              </a:rPr>
              <a:t> or </a:t>
            </a:r>
            <a:r>
              <a:rPr lang="en-US" sz="1500" b="1" i="0" dirty="0">
                <a:solidFill>
                  <a:srgbClr val="000000"/>
                </a:solidFill>
                <a:effectLst/>
                <a:latin typeface="inter-bold"/>
              </a:rPr>
              <a:t>coefficient of multiple determination</a:t>
            </a:r>
            <a:r>
              <a:rPr lang="en-US" sz="1500" b="0" i="0" dirty="0">
                <a:solidFill>
                  <a:srgbClr val="000000"/>
                </a:solidFill>
                <a:effectLst/>
                <a:latin typeface="inter-regular"/>
              </a:rPr>
              <a:t> for multiple regression.</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Graphic 6" descr="Circular Flowchart">
            <a:extLst>
              <a:ext uri="{FF2B5EF4-FFF2-40B4-BE49-F238E27FC236}">
                <a16:creationId xmlns:a16="http://schemas.microsoft.com/office/drawing/2014/main" id="{9CFA9A2D-6E40-0ED3-517C-41F5961D6D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06232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B16C3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18C97E-CC8E-0E3E-521F-EA850C2493EF}"/>
              </a:ext>
            </a:extLst>
          </p:cNvPr>
          <p:cNvSpPr>
            <a:spLocks noGrp="1"/>
          </p:cNvSpPr>
          <p:nvPr>
            <p:ph type="title"/>
          </p:nvPr>
        </p:nvSpPr>
        <p:spPr>
          <a:xfrm>
            <a:off x="640081" y="329184"/>
            <a:ext cx="6241568" cy="1783080"/>
          </a:xfrm>
        </p:spPr>
        <p:txBody>
          <a:bodyPr anchor="b">
            <a:normAutofit/>
          </a:bodyPr>
          <a:lstStyle/>
          <a:p>
            <a:r>
              <a:rPr lang="en-IN" sz="7200">
                <a:solidFill>
                  <a:schemeClr val="bg1"/>
                </a:solidFill>
              </a:rPr>
              <a:t>Density Plot</a:t>
            </a:r>
          </a:p>
        </p:txBody>
      </p:sp>
      <p:sp>
        <p:nvSpPr>
          <p:cNvPr id="20"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BC66E5-C17E-C14A-F424-6962D60D0005}"/>
              </a:ext>
            </a:extLst>
          </p:cNvPr>
          <p:cNvSpPr>
            <a:spLocks noGrp="1"/>
          </p:cNvSpPr>
          <p:nvPr>
            <p:ph idx="1"/>
          </p:nvPr>
        </p:nvSpPr>
        <p:spPr>
          <a:xfrm>
            <a:off x="640081" y="2706624"/>
            <a:ext cx="6241568" cy="3483864"/>
          </a:xfrm>
        </p:spPr>
        <p:txBody>
          <a:bodyPr>
            <a:normAutofit/>
          </a:bodyPr>
          <a:lstStyle/>
          <a:p>
            <a:r>
              <a:rPr lang="en-US" sz="2600" b="0" i="0">
                <a:solidFill>
                  <a:schemeClr val="bg1"/>
                </a:solidFill>
                <a:effectLst/>
                <a:latin typeface="Nunito" panose="020B0604020202020204" pitchFamily="2" charset="0"/>
              </a:rPr>
              <a:t>Density plots one of the quick and easy technique for getting each attributes distribution is Density plots. It is also like histogram but having a smooth curve drawn through the top of each bin. We can call them as abstracted histograms.</a:t>
            </a:r>
            <a:endParaRPr lang="en-IN" sz="2600">
              <a:solidFill>
                <a:schemeClr val="bg1"/>
              </a:solidFill>
            </a:endParaRPr>
          </a:p>
        </p:txBody>
      </p:sp>
      <p:pic>
        <p:nvPicPr>
          <p:cNvPr id="9" name="Picture 8" descr="Graphical user interface, text&#10;&#10;Description automatically generated">
            <a:extLst>
              <a:ext uri="{FF2B5EF4-FFF2-40B4-BE49-F238E27FC236}">
                <a16:creationId xmlns:a16="http://schemas.microsoft.com/office/drawing/2014/main" id="{2B27D392-70C5-2376-31BF-56A81D88F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546" y="671352"/>
            <a:ext cx="4660479" cy="1724376"/>
          </a:xfrm>
          <a:prstGeom prst="rect">
            <a:avLst/>
          </a:prstGeom>
        </p:spPr>
      </p:pic>
      <p:pic>
        <p:nvPicPr>
          <p:cNvPr id="12" name="Picture 11" descr="Graphical user interface&#10;&#10;Description automatically generated with medium confidence">
            <a:extLst>
              <a:ext uri="{FF2B5EF4-FFF2-40B4-BE49-F238E27FC236}">
                <a16:creationId xmlns:a16="http://schemas.microsoft.com/office/drawing/2014/main" id="{B8C7E9D9-ED6D-A2F9-5AEE-682F7C49F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534" y="3225799"/>
            <a:ext cx="4428546" cy="2712483"/>
          </a:xfrm>
          <a:prstGeom prst="rect">
            <a:avLst/>
          </a:prstGeom>
        </p:spPr>
      </p:pic>
    </p:spTree>
    <p:extLst>
      <p:ext uri="{BB962C8B-B14F-4D97-AF65-F5344CB8AC3E}">
        <p14:creationId xmlns:p14="http://schemas.microsoft.com/office/powerpoint/2010/main" val="18177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EB4D3-B275-73D1-B1B0-899DE2B3AEB6}"/>
              </a:ext>
            </a:extLst>
          </p:cNvPr>
          <p:cNvSpPr>
            <a:spLocks noGrp="1"/>
          </p:cNvSpPr>
          <p:nvPr>
            <p:ph type="title"/>
          </p:nvPr>
        </p:nvSpPr>
        <p:spPr>
          <a:xfrm>
            <a:off x="572493" y="179545"/>
            <a:ext cx="11047013" cy="1434415"/>
          </a:xfrm>
        </p:spPr>
        <p:txBody>
          <a:bodyPr anchor="b">
            <a:normAutofit/>
          </a:bodyPr>
          <a:lstStyle/>
          <a:p>
            <a:r>
              <a:rPr lang="en-IN" sz="7200" dirty="0"/>
              <a:t>Linear Regression</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B16C3B"/>
          </a:solidFill>
          <a:ln w="38100" cap="rnd">
            <a:solidFill>
              <a:srgbClr val="B16C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61377748-2C56-4DC5-C3E6-E02F8373F675}"/>
              </a:ext>
            </a:extLst>
          </p:cNvPr>
          <p:cNvPicPr>
            <a:picLocks noChangeAspect="1"/>
          </p:cNvPicPr>
          <p:nvPr/>
        </p:nvPicPr>
        <p:blipFill rotWithShape="1">
          <a:blip r:embed="rId2">
            <a:extLst>
              <a:ext uri="{28A0092B-C50C-407E-A947-70E740481C1C}">
                <a14:useLocalDpi xmlns:a14="http://schemas.microsoft.com/office/drawing/2010/main" val="0"/>
              </a:ext>
            </a:extLst>
          </a:blip>
          <a:srcRect l="3596" r="5212" b="4"/>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2E533FF4-9F8B-1BB0-CF13-EA5C6969A285}"/>
              </a:ext>
            </a:extLst>
          </p:cNvPr>
          <p:cNvSpPr>
            <a:spLocks noGrp="1"/>
          </p:cNvSpPr>
          <p:nvPr>
            <p:ph idx="1"/>
          </p:nvPr>
        </p:nvSpPr>
        <p:spPr>
          <a:xfrm>
            <a:off x="4905955" y="2071316"/>
            <a:ext cx="6713552" cy="4114800"/>
          </a:xfrm>
        </p:spPr>
        <p:txBody>
          <a:bodyPr anchor="t">
            <a:normAutofit/>
          </a:bodyPr>
          <a:lstStyle/>
          <a:p>
            <a:pPr>
              <a:lnSpc>
                <a:spcPct val="100000"/>
              </a:lnSpc>
            </a:pPr>
            <a:r>
              <a:rPr lang="en-US" sz="2400" i="0">
                <a:effectLst/>
                <a:latin typeface="inter-regular"/>
              </a:rPr>
              <a:t>Linear regression is one of the easiest and most popular Machine Learning algorithms. It is a statistical method that is used for predictive analysis. Linear regression makes predictions for continuous/real or numeric variables such as </a:t>
            </a:r>
            <a:r>
              <a:rPr lang="en-US" sz="2400" i="0">
                <a:effectLst/>
                <a:latin typeface="inter-bold"/>
              </a:rPr>
              <a:t>sales, salary, age, product price,</a:t>
            </a:r>
            <a:r>
              <a:rPr lang="en-US" sz="2400" i="0">
                <a:effectLst/>
                <a:latin typeface="inter-regular"/>
              </a:rPr>
              <a:t> etc.</a:t>
            </a:r>
          </a:p>
          <a:p>
            <a:pPr>
              <a:lnSpc>
                <a:spcPct val="100000"/>
              </a:lnSpc>
            </a:pPr>
            <a:r>
              <a:rPr lang="en-US" sz="2400" i="0">
                <a:effectLst/>
                <a:latin typeface="inter-regular"/>
              </a:rPr>
              <a:t>Linear regression algorithm shows a linear relationship between a dependent (y) and one or more independent (y) variables, hence called as linear regression.</a:t>
            </a:r>
            <a:endParaRPr lang="en-IN" sz="2400"/>
          </a:p>
        </p:txBody>
      </p:sp>
    </p:spTree>
    <p:extLst>
      <p:ext uri="{BB962C8B-B14F-4D97-AF65-F5344CB8AC3E}">
        <p14:creationId xmlns:p14="http://schemas.microsoft.com/office/powerpoint/2010/main" val="365905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hank You PSD, 4,000+ High Quality Free PSD Templates for Download">
            <a:extLst>
              <a:ext uri="{FF2B5EF4-FFF2-40B4-BE49-F238E27FC236}">
                <a16:creationId xmlns:a16="http://schemas.microsoft.com/office/drawing/2014/main" id="{888FA7F0-849A-18CF-26EA-D6FF364A53D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898" r="1" b="6015"/>
          <a:stretch/>
        </p:blipFill>
        <p:spPr bwMode="auto">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847991"/>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36251F"/>
      </a:dk2>
      <a:lt2>
        <a:srgbClr val="E2E6E8"/>
      </a:lt2>
      <a:accent1>
        <a:srgbClr val="B16C3B"/>
      </a:accent1>
      <a:accent2>
        <a:srgbClr val="C34D4D"/>
      </a:accent2>
      <a:accent3>
        <a:srgbClr val="B6A347"/>
      </a:accent3>
      <a:accent4>
        <a:srgbClr val="3BB1B1"/>
      </a:accent4>
      <a:accent5>
        <a:srgbClr val="4D92C3"/>
      </a:accent5>
      <a:accent6>
        <a:srgbClr val="3B4EB1"/>
      </a:accent6>
      <a:hlink>
        <a:srgbClr val="3E89BD"/>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249</TotalTime>
  <Words>770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Inter</vt:lpstr>
      <vt:lpstr>inter-bold</vt:lpstr>
      <vt:lpstr>inter-regular</vt:lpstr>
      <vt:lpstr>Modern Love</vt:lpstr>
      <vt:lpstr>Nunito</vt:lpstr>
      <vt:lpstr>The Hand</vt:lpstr>
      <vt:lpstr>Wingdings</vt:lpstr>
      <vt:lpstr>zeitung</vt:lpstr>
      <vt:lpstr>SketchyVTI</vt:lpstr>
      <vt:lpstr>Big Mart Sales Big Mart Sales Prediction</vt:lpstr>
      <vt:lpstr>What is good about Big Mart </vt:lpstr>
      <vt:lpstr>About Big Mart Sales Dataset</vt:lpstr>
      <vt:lpstr>Testing and Training </vt:lpstr>
      <vt:lpstr>R Squared value</vt:lpstr>
      <vt:lpstr>Density Plot</vt:lpstr>
      <vt:lpstr>Linear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Big Mart Sales Prediction</dc:title>
  <dc:creator>M V S K Lalith Kumar</dc:creator>
  <cp:lastModifiedBy>saiteja boorla</cp:lastModifiedBy>
  <cp:revision>3</cp:revision>
  <dcterms:created xsi:type="dcterms:W3CDTF">2023-05-01T09:16:40Z</dcterms:created>
  <dcterms:modified xsi:type="dcterms:W3CDTF">2023-05-08T13:24:08Z</dcterms:modified>
</cp:coreProperties>
</file>