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72" r:id="rId2"/>
    <p:sldMasterId id="2147483771" r:id="rId3"/>
  </p:sldMasterIdLst>
  <p:notesMasterIdLst>
    <p:notesMasterId r:id="rId38"/>
  </p:notesMasterIdLst>
  <p:handoutMasterIdLst>
    <p:handoutMasterId r:id="rId39"/>
  </p:handoutMasterIdLst>
  <p:sldIdLst>
    <p:sldId id="327" r:id="rId4"/>
    <p:sldId id="328" r:id="rId5"/>
    <p:sldId id="305" r:id="rId6"/>
    <p:sldId id="270" r:id="rId7"/>
    <p:sldId id="329" r:id="rId8"/>
    <p:sldId id="337" r:id="rId9"/>
    <p:sldId id="332" r:id="rId10"/>
    <p:sldId id="311" r:id="rId11"/>
    <p:sldId id="336" r:id="rId12"/>
    <p:sldId id="312" r:id="rId13"/>
    <p:sldId id="303" r:id="rId14"/>
    <p:sldId id="306" r:id="rId15"/>
    <p:sldId id="280" r:id="rId16"/>
    <p:sldId id="313" r:id="rId17"/>
    <p:sldId id="334" r:id="rId18"/>
    <p:sldId id="316" r:id="rId19"/>
    <p:sldId id="317" r:id="rId20"/>
    <p:sldId id="318" r:id="rId21"/>
    <p:sldId id="319" r:id="rId22"/>
    <p:sldId id="320" r:id="rId23"/>
    <p:sldId id="321" r:id="rId24"/>
    <p:sldId id="338" r:id="rId25"/>
    <p:sldId id="339" r:id="rId26"/>
    <p:sldId id="340" r:id="rId27"/>
    <p:sldId id="342" r:id="rId28"/>
    <p:sldId id="341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25" r:id="rId37"/>
  </p:sldIdLst>
  <p:sldSz cx="9144000" cy="6858000" type="screen4x3"/>
  <p:notesSz cx="9144000" cy="6858000"/>
  <p:defaultTextStyle>
    <a:defPPr>
      <a:defRPr lang="en-US"/>
    </a:defPPr>
    <a:lvl1pPr algn="ctr" rtl="0" fontAlgn="base">
      <a:lnSpc>
        <a:spcPct val="80000"/>
      </a:lnSpc>
      <a:spcBef>
        <a:spcPct val="20000"/>
      </a:spcBef>
      <a:spcAft>
        <a:spcPct val="0"/>
      </a:spcAft>
      <a:buChar char="•"/>
      <a:defRPr sz="2400" b="1" kern="1200">
        <a:solidFill>
          <a:srgbClr val="008000"/>
        </a:solidFill>
        <a:latin typeface="Times New Roman" pitchFamily="18" charset="0"/>
        <a:ea typeface="+mn-ea"/>
        <a:cs typeface="+mn-cs"/>
      </a:defRPr>
    </a:lvl1pPr>
    <a:lvl2pPr marL="457200" algn="ctr" rtl="0" fontAlgn="base">
      <a:lnSpc>
        <a:spcPct val="80000"/>
      </a:lnSpc>
      <a:spcBef>
        <a:spcPct val="20000"/>
      </a:spcBef>
      <a:spcAft>
        <a:spcPct val="0"/>
      </a:spcAft>
      <a:buChar char="•"/>
      <a:defRPr sz="2400" b="1" kern="1200">
        <a:solidFill>
          <a:srgbClr val="008000"/>
        </a:solidFill>
        <a:latin typeface="Times New Roman" pitchFamily="18" charset="0"/>
        <a:ea typeface="+mn-ea"/>
        <a:cs typeface="+mn-cs"/>
      </a:defRPr>
    </a:lvl2pPr>
    <a:lvl3pPr marL="914400" algn="ctr" rtl="0" fontAlgn="base">
      <a:lnSpc>
        <a:spcPct val="80000"/>
      </a:lnSpc>
      <a:spcBef>
        <a:spcPct val="20000"/>
      </a:spcBef>
      <a:spcAft>
        <a:spcPct val="0"/>
      </a:spcAft>
      <a:buChar char="•"/>
      <a:defRPr sz="2400" b="1" kern="1200">
        <a:solidFill>
          <a:srgbClr val="008000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lnSpc>
        <a:spcPct val="80000"/>
      </a:lnSpc>
      <a:spcBef>
        <a:spcPct val="20000"/>
      </a:spcBef>
      <a:spcAft>
        <a:spcPct val="0"/>
      </a:spcAft>
      <a:buChar char="•"/>
      <a:defRPr sz="2400" b="1" kern="1200">
        <a:solidFill>
          <a:srgbClr val="008000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lnSpc>
        <a:spcPct val="80000"/>
      </a:lnSpc>
      <a:spcBef>
        <a:spcPct val="20000"/>
      </a:spcBef>
      <a:spcAft>
        <a:spcPct val="0"/>
      </a:spcAft>
      <a:buChar char="•"/>
      <a:defRPr sz="2400" b="1" kern="1200">
        <a:solidFill>
          <a:srgbClr val="008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0080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0080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0080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008000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6FF33"/>
    <a:srgbClr val="33CC33"/>
    <a:srgbClr val="EFD301"/>
    <a:srgbClr val="F07F02"/>
    <a:srgbClr val="F2B300"/>
    <a:srgbClr val="CC9900"/>
    <a:srgbClr val="FF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972" autoAdjust="0"/>
    <p:restoredTop sz="94660"/>
  </p:normalViewPr>
  <p:slideViewPr>
    <p:cSldViewPr>
      <p:cViewPr varScale="1">
        <p:scale>
          <a:sx n="103" d="100"/>
          <a:sy n="103" d="100"/>
        </p:scale>
        <p:origin x="-2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90"/>
      </p:cViewPr>
      <p:guideLst>
        <p:guide orient="horz" pos="2160"/>
        <p:guide pos="28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96BE481-C9CE-4143-8C4F-4D0DE0D40F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7EEDC87-7FBE-407D-9D0F-4A5BA9202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D300B-872B-417B-B88B-E50DDC7083B4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10CF2F-1D8D-477A-A5EF-AC70922B3938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EEDC87-7FBE-407D-9D0F-4A5BA920218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EEDC87-7FBE-407D-9D0F-4A5BA920218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EEDC87-7FBE-407D-9D0F-4A5BA920218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EEDC87-7FBE-407D-9D0F-4A5BA920218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2/9/2004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Fuzzy Logic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2E4EC-F1D9-47B1-99CA-DDD851F4AE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2/9/2004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Fuzzy Logic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6DB89-AC28-42F0-B709-1516DD43E2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2/9/2004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Fuzzy Logic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95CAF-2EC0-4617-8015-36275B4F8C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2/9/2004</a:t>
            </a:r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Fuzzy Logic</a:t>
            </a: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06FC5C6-1FD8-4228-B6B0-05E856C9F1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2/9/2004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Fuzzy Logic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F8F39-D153-457E-83C7-00C5BA9E89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2/9/2004</a:t>
            </a:r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9F91E52-E69D-489D-B87C-D557A8E491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Fuzzy Logic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2/9/2004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2E9C232-0D06-4CAB-9668-CFB4A82054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Fuzzy Logic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2/9/2004</a:t>
            </a:r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047C317-8F09-4F19-BD69-EF5C50C9F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Fuzzy Logic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2/9/2004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Fuzzy Logic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4C5B8F-048D-410C-A759-73116A25C4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2/9/2004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Fuzzy Logic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2638505-4474-44C6-95EA-31EDBBBE4C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2/9/2004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Fuzzy Logic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F1D9C7-CF23-43CE-8E1E-7948F8FEDE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2/9/2004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Fuzzy Logic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899AA-B7B0-4046-85D6-38D1A836B8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2/9/2004</a:t>
            </a:r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945623F4-FC90-4C36-ABB3-B947DC9F62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Fuzzy Logic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2/9/2004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Fuzzy Logic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CAEA2-801C-41F7-8BD6-451E5EC640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2/9/2004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Fuzzy Logic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0A851-6D45-420D-9562-22B2978B1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2/9/2004</a:t>
            </a:r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Fuzzy Logic</a:t>
            </a: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266AC-0272-480B-8341-5154D45CFB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2/9/2004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Fuzzy Logic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5767C-C851-47EB-8F6B-13DA1D3B50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2/9/2004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Fuzzy Logic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5F2C9-2A65-4FAC-BAE9-82E3421E6C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2/9/2004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Fuzzy Logic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34759-11A0-4CA6-B126-D083733361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2/9/2004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Fuzzy Logic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F3983-BA65-4C43-A958-1BE06219F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2/9/2004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Fuzzy Logic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1753E-ADAB-4135-9B65-B0891CCA67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2/9/2004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Fuzzy Logic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4D9F9-8AD1-44B2-B9C5-13F5DD1473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2/9/2004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Fuzzy Logic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6DCDA-AF8E-4949-BB13-509A40A053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2/9/2004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Fuzzy Logic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B9059-B1FB-4E44-BD18-973108EB62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2/9/2004</a:t>
            </a: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Fuzzy Logic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93AD4-8652-4139-8465-3FDF2BB3F1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2/9/2004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Fuzzy Logic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52F19-B0BA-4143-AEE7-ACE44EBAB5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2/9/2004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Fuzzy Logic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D48FA-EE23-4676-8C96-C6B31A4AA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0" y="1600200"/>
            <a:ext cx="3124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2600" y="1600200"/>
            <a:ext cx="3124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2/9/2004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Fuzzy Logic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F1469-3105-4C6E-A1A2-E314F872E5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2/9/2004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Fuzzy Logic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9B179-D1C1-4F7B-81DA-DD58182791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2/9/2004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Fuzzy Logic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DDF5A-A8F9-4CAC-8DEA-5C826879BD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2/9/2004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Fuzzy Logic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AEF07-3ECE-44F8-A5DD-EF3800B208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2/9/2004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Fuzzy Logic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9FBF3-ABBA-49B1-8A38-19F50E04A9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2/9/2004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Fuzzy Logic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1CECF-A08B-464B-857C-4E70CA45C9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600200"/>
            <a:ext cx="6400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2/9/2004</a:t>
            </a: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Fuzzy Logic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B3EE250-C6A0-4CCE-B71F-90EA001F59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2/9/2004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Fuzzy Logic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B1A3D7E-E5F7-43D4-9218-F708E6C1C5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2" r:id="rId2"/>
    <p:sldLayoutId id="2147483817" r:id="rId3"/>
    <p:sldLayoutId id="2147483818" r:id="rId4"/>
    <p:sldLayoutId id="2147483819" r:id="rId5"/>
    <p:sldLayoutId id="2147483813" r:id="rId6"/>
    <p:sldLayoutId id="2147483820" r:id="rId7"/>
    <p:sldLayoutId id="2147483814" r:id="rId8"/>
    <p:sldLayoutId id="2147483821" r:id="rId9"/>
    <p:sldLayoutId id="2147483815" r:id="rId10"/>
    <p:sldLayoutId id="214748382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7172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2/9/2004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Fuzzy Logic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AF096C88-1BD1-46F7-BC8E-4B8A3BC4A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177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4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1219200" y="1295400"/>
            <a:ext cx="6511925" cy="1018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7200" b="0" u="sng" dirty="0">
                <a:solidFill>
                  <a:schemeClr val="tx1"/>
                </a:solidFill>
                <a:latin typeface="Algerian" pitchFamily="82" charset="0"/>
                <a:cs typeface="Segoe UI" pitchFamily="34" charset="0"/>
              </a:rPr>
              <a:t>FUZZY  LOGIC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04D9F9-8AD1-44B2-B9C5-13F5DD14734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9"/>
          <p:cNvSpPr>
            <a:spLocks noGrp="1"/>
          </p:cNvSpPr>
          <p:nvPr>
            <p:ph type="title"/>
          </p:nvPr>
        </p:nvSpPr>
        <p:spPr>
          <a:xfrm>
            <a:off x="685800" y="228600"/>
            <a:ext cx="8153400" cy="990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Membership Functions</a:t>
            </a:r>
          </a:p>
        </p:txBody>
      </p:sp>
      <p:sp>
        <p:nvSpPr>
          <p:cNvPr id="30725" name="Rectangle 1"/>
          <p:cNvSpPr>
            <a:spLocks noChangeArrowheads="1"/>
          </p:cNvSpPr>
          <p:nvPr/>
        </p:nvSpPr>
        <p:spPr bwMode="auto">
          <a:xfrm>
            <a:off x="0" y="2057400"/>
            <a:ext cx="8915400" cy="28007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eaLnBrk="0" hangingPunct="0"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/>
              </a:rPr>
              <a:t>          adult(x)=  {     0,                              if </a:t>
            </a:r>
            <a:r>
              <a:rPr lang="en-US" sz="2000" dirty="0">
                <a:solidFill>
                  <a:schemeClr val="tx1"/>
                </a:solidFill>
                <a:latin typeface="Arial Unicode MS"/>
              </a:rPr>
              <a:t>age(x) </a:t>
            </a:r>
            <a:r>
              <a:rPr lang="en-US" sz="2000" dirty="0" smtClean="0">
                <a:solidFill>
                  <a:schemeClr val="tx1"/>
                </a:solidFill>
                <a:latin typeface="Arial Unicode MS"/>
              </a:rPr>
              <a:t> &lt; 16years</a:t>
            </a:r>
          </a:p>
          <a:p>
            <a:pPr algn="l" eaLnBrk="0" hangingPunct="0"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/>
              </a:rPr>
              <a:t>                                     </a:t>
            </a:r>
          </a:p>
          <a:p>
            <a:pPr algn="l" eaLnBrk="0" hangingPunct="0"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/>
              </a:rPr>
              <a:t>                              (</a:t>
            </a:r>
            <a:r>
              <a:rPr lang="en-US" sz="2000" dirty="0">
                <a:solidFill>
                  <a:schemeClr val="tx1"/>
                </a:solidFill>
                <a:latin typeface="Arial Unicode MS"/>
              </a:rPr>
              <a:t>age(x)-16years</a:t>
            </a:r>
            <a:r>
              <a:rPr lang="en-US" sz="2000" dirty="0" smtClean="0">
                <a:solidFill>
                  <a:schemeClr val="tx1"/>
                </a:solidFill>
                <a:latin typeface="Arial Unicode MS"/>
              </a:rPr>
              <a:t>)/4,     if 16years  &lt; = age(x)&lt; = </a:t>
            </a:r>
            <a:r>
              <a:rPr lang="en-US" sz="2000" dirty="0">
                <a:solidFill>
                  <a:schemeClr val="tx1"/>
                </a:solidFill>
                <a:latin typeface="Arial Unicode MS"/>
              </a:rPr>
              <a:t>20years, </a:t>
            </a:r>
          </a:p>
          <a:p>
            <a:pPr algn="l" eaLnBrk="0" hangingPunct="0"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Arial Unicode MS"/>
              </a:rPr>
              <a:t>                                                           </a:t>
            </a:r>
            <a:r>
              <a:rPr lang="en-US" sz="2000" dirty="0" smtClean="0">
                <a:solidFill>
                  <a:schemeClr val="tx1"/>
                </a:solidFill>
                <a:latin typeface="Arial Unicode MS"/>
              </a:rPr>
              <a:t>                </a:t>
            </a:r>
          </a:p>
          <a:p>
            <a:pPr algn="l" eaLnBrk="0" hangingPunct="0"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/>
              </a:rPr>
              <a:t>                                        1,                        if </a:t>
            </a:r>
            <a:r>
              <a:rPr lang="en-US" sz="2000" dirty="0">
                <a:solidFill>
                  <a:schemeClr val="tx1"/>
                </a:solidFill>
                <a:latin typeface="Arial Unicode MS"/>
              </a:rPr>
              <a:t>age(x) </a:t>
            </a:r>
            <a:r>
              <a:rPr lang="en-US" sz="2000" dirty="0" smtClean="0">
                <a:solidFill>
                  <a:schemeClr val="tx1"/>
                </a:solidFill>
                <a:latin typeface="Arial Unicode MS"/>
              </a:rPr>
              <a:t> &gt; 20years</a:t>
            </a:r>
          </a:p>
          <a:p>
            <a:pPr algn="l" eaLnBrk="0" hangingPunct="0"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/>
              </a:rPr>
              <a:t>                             }          </a:t>
            </a:r>
          </a:p>
          <a:p>
            <a:pPr algn="l" eaLnBrk="0" hangingPunct="0"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/>
              </a:rPr>
              <a:t> </a:t>
            </a:r>
          </a:p>
          <a:p>
            <a:pPr eaLnBrk="0" hangingPunct="0"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/>
              </a:rPr>
              <a:t> </a:t>
            </a:r>
          </a:p>
          <a:p>
            <a:pPr eaLnBrk="0" hangingPunct="0"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Unicode MS"/>
              </a:rPr>
              <a:t>                                                                                                                            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3072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4572000"/>
            <a:ext cx="3763963" cy="1905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13" name="Straight Arrow Connector 12"/>
          <p:cNvCxnSpPr/>
          <p:nvPr/>
        </p:nvCxnSpPr>
        <p:spPr>
          <a:xfrm rot="5400000" flipH="1" flipV="1">
            <a:off x="2782094" y="5142706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352800" y="5715000"/>
            <a:ext cx="2743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BE4C5B8F-048D-410C-A759-73116A25C4F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Fuzzy Logic Vs Probability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752600"/>
            <a:ext cx="8077200" cy="511524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buClr>
                <a:schemeClr val="accent1"/>
              </a:buClr>
              <a:buFont typeface="Wingdings" pitchFamily="2" charset="2"/>
              <a:buChar char="q"/>
              <a:defRPr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 Both operate over the same numeric range and at first glance both have similar values:0.0 representing false(or non-membership) and 1.0 representing true.</a:t>
            </a:r>
          </a:p>
          <a:p>
            <a:pPr algn="l">
              <a:buClr>
                <a:schemeClr val="accent1"/>
              </a:buClr>
              <a:buFont typeface="Wingdings" pitchFamily="2" charset="2"/>
              <a:buChar char="q"/>
              <a:defRPr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algn="l">
              <a:buClr>
                <a:schemeClr val="accent1"/>
              </a:buClr>
              <a:buFont typeface="Wingdings" pitchFamily="2" charset="2"/>
              <a:buChar char="q"/>
              <a:defRPr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 In terms of probability, the natural language statement would be ”there is an 80%  chance that Jane is old.”</a:t>
            </a:r>
          </a:p>
          <a:p>
            <a:pPr algn="l">
              <a:buClr>
                <a:schemeClr val="accent1"/>
              </a:buClr>
              <a:buFont typeface="Wingdings" pitchFamily="2" charset="2"/>
              <a:buChar char="q"/>
              <a:defRPr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algn="l">
              <a:buClr>
                <a:schemeClr val="accent1"/>
              </a:buClr>
              <a:buFont typeface="Wingdings" pitchFamily="2" charset="2"/>
              <a:buChar char="q"/>
              <a:defRPr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 While the fuzzy terminology corresponds to “Jane’s degree of membership within the set of old people is 0.80</a:t>
            </a:r>
            <a:r>
              <a:rPr lang="en-US" b="0" dirty="0" smtClean="0">
                <a:solidFill>
                  <a:schemeClr val="tx1"/>
                </a:solidFill>
                <a:latin typeface="+mn-lt"/>
              </a:rPr>
              <a:t>.’</a:t>
            </a:r>
          </a:p>
          <a:p>
            <a:pPr algn="l">
              <a:buClr>
                <a:schemeClr val="accent1"/>
              </a:buClr>
              <a:buFont typeface="Wingdings" pitchFamily="2" charset="2"/>
              <a:buChar char="q"/>
              <a:defRPr/>
            </a:pPr>
            <a:endParaRPr lang="en-US" b="0" dirty="0" smtClean="0">
              <a:solidFill>
                <a:schemeClr val="tx1"/>
              </a:solidFill>
              <a:latin typeface="+mn-lt"/>
            </a:endParaRPr>
          </a:p>
          <a:p>
            <a:pPr algn="l">
              <a:buClr>
                <a:schemeClr val="accent1"/>
              </a:buClr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chemeClr val="tx1"/>
                </a:solidFill>
                <a:latin typeface="Tw Cen MT"/>
              </a:rPr>
              <a:t> </a:t>
            </a:r>
            <a:r>
              <a:rPr lang="en-US" b="0" dirty="0" smtClean="0">
                <a:solidFill>
                  <a:schemeClr val="tx1"/>
                </a:solidFill>
                <a:latin typeface="Tw Cen MT"/>
              </a:rPr>
              <a:t>Fuzzy logic uses truth degrees as a mathematical model of the vagueness phenomenon while probability is a mathematical model of ignorance.</a:t>
            </a:r>
          </a:p>
          <a:p>
            <a:pPr algn="l">
              <a:buClr>
                <a:schemeClr val="accent1"/>
              </a:buClr>
              <a:buFont typeface="Wingdings" pitchFamily="2" charset="2"/>
              <a:buChar char="q"/>
              <a:defRPr/>
            </a:pPr>
            <a:endParaRPr lang="en-US" b="0" dirty="0" smtClean="0">
              <a:solidFill>
                <a:schemeClr val="tx1"/>
              </a:solidFill>
              <a:latin typeface="+mn-lt"/>
            </a:endParaRPr>
          </a:p>
          <a:p>
            <a:pPr algn="l">
              <a:buClr>
                <a:schemeClr val="accent1"/>
              </a:buClr>
              <a:buFont typeface="Wingdings" pitchFamily="2" charset="2"/>
              <a:buChar char="q"/>
              <a:defRPr/>
            </a:pP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BE4C5B8F-048D-410C-A759-73116A25C4F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Why use Fuzzy Logic?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752600"/>
            <a:ext cx="8077200" cy="3342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Clr>
                <a:schemeClr val="accent1"/>
              </a:buClr>
              <a:buFont typeface="Wingdings" pitchFamily="2" charset="2"/>
              <a:buChar char="q"/>
              <a:defRPr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 Fuzzy logic is flexible</a:t>
            </a:r>
            <a:r>
              <a:rPr lang="en-US" b="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algn="l">
              <a:buClr>
                <a:schemeClr val="accent1"/>
              </a:buClr>
              <a:buFont typeface="Wingdings" pitchFamily="2" charset="2"/>
              <a:buChar char="q"/>
              <a:defRPr/>
            </a:pPr>
            <a:endParaRPr lang="en-US" b="0" dirty="0" smtClean="0">
              <a:solidFill>
                <a:schemeClr val="tx1"/>
              </a:solidFill>
              <a:latin typeface="+mn-lt"/>
            </a:endParaRPr>
          </a:p>
          <a:p>
            <a:pPr algn="l">
              <a:buClr>
                <a:schemeClr val="accent1"/>
              </a:buClr>
              <a:buFont typeface="Wingdings" pitchFamily="2" charset="2"/>
              <a:buChar char="q"/>
              <a:defRPr/>
            </a:pPr>
            <a:r>
              <a:rPr lang="en-US" b="0" dirty="0" smtClean="0">
                <a:solidFill>
                  <a:schemeClr val="tx1"/>
                </a:solidFill>
                <a:latin typeface="+mn-lt"/>
              </a:rPr>
              <a:t>Fuzzy logic is conceptually easy to understand.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algn="l">
              <a:buClr>
                <a:schemeClr val="accent1"/>
              </a:buClr>
              <a:buFont typeface="Wingdings" pitchFamily="2" charset="2"/>
              <a:buChar char="q"/>
              <a:defRPr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algn="l">
              <a:buClr>
                <a:schemeClr val="accent1"/>
              </a:buClr>
              <a:buFont typeface="Wingdings" pitchFamily="2" charset="2"/>
              <a:buChar char="q"/>
              <a:defRPr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 Fuzzy logic is tolerant of imprecise data.</a:t>
            </a:r>
          </a:p>
          <a:p>
            <a:pPr algn="l">
              <a:buClr>
                <a:schemeClr val="accent1"/>
              </a:buClr>
              <a:buFont typeface="Wingdings" pitchFamily="2" charset="2"/>
              <a:buChar char="q"/>
              <a:defRPr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algn="l">
              <a:buClr>
                <a:schemeClr val="accent1"/>
              </a:buClr>
              <a:buFont typeface="Wingdings" pitchFamily="2" charset="2"/>
              <a:buChar char="q"/>
              <a:defRPr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 Fuzzy logic is based on natural language</a:t>
            </a:r>
            <a:r>
              <a:rPr lang="en-US" b="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algn="l">
              <a:buClr>
                <a:schemeClr val="accent1"/>
              </a:buClr>
              <a:buFont typeface="Wingdings" pitchFamily="2" charset="2"/>
              <a:buChar char="q"/>
              <a:defRPr/>
            </a:pPr>
            <a:endParaRPr lang="en-US" b="0" dirty="0" smtClean="0">
              <a:solidFill>
                <a:schemeClr val="tx1"/>
              </a:solidFill>
              <a:latin typeface="+mn-lt"/>
            </a:endParaRPr>
          </a:p>
          <a:p>
            <a:pPr algn="l">
              <a:buClr>
                <a:schemeClr val="accent1"/>
              </a:buClr>
              <a:buFont typeface="Wingdings" pitchFamily="2" charset="2"/>
              <a:buChar char="q"/>
              <a:defRPr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15" name="Straight Connector 214"/>
          <p:cNvCxnSpPr/>
          <p:nvPr/>
        </p:nvCxnSpPr>
        <p:spPr>
          <a:xfrm rot="5400000" flipH="1" flipV="1">
            <a:off x="6629400" y="4114800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Slide Number Placeholder 17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BE4C5B8F-048D-410C-A759-73116A25C4F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Fuzzy Linguistic Variables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752600"/>
            <a:ext cx="8382000" cy="1905000"/>
          </a:xfrm>
        </p:spPr>
        <p:txBody>
          <a:bodyPr/>
          <a:lstStyle/>
          <a:p>
            <a:pPr eaLnBrk="1" hangingPunct="1">
              <a:buClr>
                <a:schemeClr val="accent1"/>
              </a:buClr>
              <a:buSzPct val="96000"/>
              <a:buFont typeface="Wingdings" pitchFamily="2" charset="2"/>
              <a:buChar char="q"/>
            </a:pPr>
            <a:r>
              <a:rPr lang="en-US" sz="2400" dirty="0" smtClean="0"/>
              <a:t>Fuzzy Linguistic Variables are used to represent qualities spanning a particular spectrum</a:t>
            </a:r>
          </a:p>
          <a:p>
            <a:pPr eaLnBrk="1" hangingPunct="1">
              <a:buClr>
                <a:schemeClr val="accent1"/>
              </a:buClr>
              <a:buSzPct val="96000"/>
              <a:buFont typeface="Wingdings" pitchFamily="2" charset="2"/>
              <a:buChar char="q"/>
            </a:pPr>
            <a:r>
              <a:rPr lang="en-US" sz="2400" dirty="0" smtClean="0"/>
              <a:t>Temp:</a:t>
            </a:r>
            <a:r>
              <a:rPr lang="en-US" sz="2800" dirty="0" smtClean="0"/>
              <a:t> </a:t>
            </a:r>
            <a:r>
              <a:rPr lang="en-US" sz="2800" b="1" dirty="0" smtClean="0"/>
              <a:t>{</a:t>
            </a:r>
            <a:r>
              <a:rPr lang="en-US" sz="2800" b="1" dirty="0" smtClean="0">
                <a:solidFill>
                  <a:srgbClr val="0000CC"/>
                </a:solidFill>
              </a:rPr>
              <a:t>Freezing</a:t>
            </a:r>
            <a:r>
              <a:rPr lang="en-US" sz="2800" b="1" dirty="0" smtClean="0"/>
              <a:t>, </a:t>
            </a:r>
            <a:r>
              <a:rPr lang="en-US" sz="2800" b="1" dirty="0" smtClean="0">
                <a:solidFill>
                  <a:srgbClr val="00FFFF"/>
                </a:solidFill>
              </a:rPr>
              <a:t>Cool</a:t>
            </a:r>
            <a:r>
              <a:rPr lang="en-US" sz="2800" b="1" dirty="0" smtClean="0"/>
              <a:t>, </a:t>
            </a:r>
            <a:r>
              <a:rPr lang="en-US" sz="2800" b="1" dirty="0" smtClean="0">
                <a:solidFill>
                  <a:srgbClr val="EFD301"/>
                </a:solidFill>
              </a:rPr>
              <a:t>Warm</a:t>
            </a:r>
            <a:r>
              <a:rPr lang="en-US" sz="2800" b="1" dirty="0" smtClean="0"/>
              <a:t>, </a:t>
            </a:r>
            <a:r>
              <a:rPr lang="en-US" sz="2800" b="1" dirty="0" smtClean="0">
                <a:solidFill>
                  <a:srgbClr val="FF0000"/>
                </a:solidFill>
              </a:rPr>
              <a:t>Hot</a:t>
            </a:r>
            <a:r>
              <a:rPr lang="en-US" sz="2800" b="1" dirty="0" smtClean="0"/>
              <a:t>}</a:t>
            </a:r>
          </a:p>
          <a:p>
            <a:pPr eaLnBrk="1" hangingPunct="1">
              <a:buFont typeface="Wingdings" pitchFamily="2" charset="2"/>
              <a:buNone/>
            </a:pPr>
            <a:endParaRPr lang="en-US" sz="2800" dirty="0" smtClean="0"/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762000" y="3429000"/>
          <a:ext cx="7086600" cy="3032125"/>
        </p:xfrm>
        <a:graphic>
          <a:graphicData uri="http://schemas.openxmlformats.org/presentationml/2006/ole">
            <p:oleObj spid="_x0000_s1026" name="Visio" r:id="rId3" imgW="4575962" imgH="2219858" progId="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868F8F39-D153-457E-83C7-00C5BA9E89D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Operations on Fuzzy Set</a:t>
            </a:r>
          </a:p>
        </p:txBody>
      </p:sp>
      <p:pic>
        <p:nvPicPr>
          <p:cNvPr id="33796" name="Picture 6" descr="C:\WINDOWS\Desktop\fuzzy\FLLL - Operations on Fuzzy Sets_files\fuzzy_fig3.2.gif"/>
          <p:cNvPicPr>
            <a:picLocks noChangeAspect="1" noChangeArrowheads="1"/>
          </p:cNvPicPr>
          <p:nvPr/>
        </p:nvPicPr>
        <p:blipFill>
          <a:blip r:embed="rId3"/>
          <a:srcRect l="10786" r="5078"/>
          <a:stretch>
            <a:fillRect/>
          </a:stretch>
        </p:blipFill>
        <p:spPr bwMode="auto">
          <a:xfrm>
            <a:off x="5029200" y="2819400"/>
            <a:ext cx="2971800" cy="204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5" descr="C:\WINDOWS\Desktop\fuzzy\FLLL - Operations on Fuzzy Sets_files\fuzzy_fig3.1.gif"/>
          <p:cNvPicPr>
            <a:picLocks noChangeAspect="1" noChangeArrowheads="1"/>
          </p:cNvPicPr>
          <p:nvPr/>
        </p:nvPicPr>
        <p:blipFill>
          <a:blip r:embed="rId4"/>
          <a:srcRect l="10820" r="4779"/>
          <a:stretch>
            <a:fillRect/>
          </a:stretch>
        </p:blipFill>
        <p:spPr bwMode="auto">
          <a:xfrm>
            <a:off x="990600" y="2819400"/>
            <a:ext cx="2971800" cy="204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1" name="TextBox 12"/>
          <p:cNvSpPr txBox="1">
            <a:spLocks noChangeArrowheads="1"/>
          </p:cNvSpPr>
          <p:nvPr/>
        </p:nvSpPr>
        <p:spPr bwMode="auto">
          <a:xfrm>
            <a:off x="2438400" y="4800600"/>
            <a:ext cx="38100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802" name="Rectangle 14"/>
          <p:cNvSpPr>
            <a:spLocks noChangeArrowheads="1"/>
          </p:cNvSpPr>
          <p:nvPr/>
        </p:nvSpPr>
        <p:spPr bwMode="auto">
          <a:xfrm>
            <a:off x="6629400" y="4724400"/>
            <a:ext cx="561975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806" name="Rectangle 18"/>
          <p:cNvSpPr>
            <a:spLocks noChangeArrowheads="1"/>
          </p:cNvSpPr>
          <p:nvPr/>
        </p:nvSpPr>
        <p:spPr bwMode="auto">
          <a:xfrm>
            <a:off x="3173413" y="3235325"/>
            <a:ext cx="2921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1000" y="3048000"/>
            <a:ext cx="76200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l-GR" dirty="0" smtClean="0">
                <a:solidFill>
                  <a:schemeClr val="tx1"/>
                </a:solidFill>
              </a:rPr>
              <a:t>μ</a:t>
            </a:r>
            <a:r>
              <a:rPr lang="en-US" sz="1000" dirty="0" smtClean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19600" y="3048000"/>
            <a:ext cx="76200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l-GR" dirty="0" smtClean="0">
                <a:solidFill>
                  <a:schemeClr val="tx1"/>
                </a:solidFill>
              </a:rPr>
              <a:t>μ</a:t>
            </a:r>
            <a:r>
              <a:rPr lang="en-US" sz="1000" dirty="0" smtClean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2400" y="2133600"/>
            <a:ext cx="4876800" cy="392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0" dirty="0" smtClean="0">
                <a:solidFill>
                  <a:schemeClr val="tx1"/>
                </a:solidFill>
                <a:latin typeface="+mn-lt"/>
              </a:rPr>
              <a:t>A= {1/2  + .5/3 + .3/4 + .2/5}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24400" y="2133600"/>
            <a:ext cx="4038600" cy="392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0" dirty="0" smtClean="0">
                <a:solidFill>
                  <a:schemeClr val="tx1"/>
                </a:solidFill>
                <a:latin typeface="+mn-lt"/>
              </a:rPr>
              <a:t>B= {.5/2 + .7/3 + .2/4 + .4/5}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" y="1600200"/>
            <a:ext cx="259080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0" dirty="0" smtClean="0">
                <a:solidFill>
                  <a:schemeClr val="tx1"/>
                </a:solidFill>
                <a:latin typeface="+mn-lt"/>
              </a:rPr>
              <a:t>Consider: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838200" y="5486400"/>
            <a:ext cx="914400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0" y="5334000"/>
            <a:ext cx="243840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0" dirty="0" smtClean="0">
                <a:solidFill>
                  <a:schemeClr val="tx1"/>
                </a:solidFill>
                <a:latin typeface="+mn-lt"/>
              </a:rPr>
              <a:t> &gt;Fuzzy set (A)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38200" y="5867400"/>
            <a:ext cx="914400" cy="1588"/>
          </a:xfrm>
          <a:prstGeom prst="line">
            <a:avLst/>
          </a:prstGeom>
          <a:ln w="25400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24000" y="5715000"/>
            <a:ext cx="220980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0" dirty="0" smtClean="0">
                <a:solidFill>
                  <a:schemeClr val="tx1"/>
                </a:solidFill>
                <a:latin typeface="+mn-lt"/>
              </a:rPr>
              <a:t>&gt;Fuzzy set (B)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838200" y="6248400"/>
            <a:ext cx="914400" cy="1588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447800" y="6096000"/>
            <a:ext cx="5029200" cy="392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0" dirty="0" smtClean="0">
                <a:solidFill>
                  <a:schemeClr val="tx1"/>
                </a:solidFill>
                <a:latin typeface="+mn-lt"/>
              </a:rPr>
              <a:t>&gt;Resulting operation of fuzzy sets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BE4C5B8F-048D-410C-A759-73116A25C4F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C:\WINDOWS\Desktop\fuzzy\FLLL - Operations on Fuzzy Sets_files\fuzzy_fig3.3.gif"/>
          <p:cNvPicPr>
            <a:picLocks noChangeAspect="1" noChangeArrowheads="1"/>
          </p:cNvPicPr>
          <p:nvPr/>
        </p:nvPicPr>
        <p:blipFill>
          <a:blip r:embed="rId3"/>
          <a:srcRect l="15790" r="5263"/>
          <a:stretch>
            <a:fillRect/>
          </a:stretch>
        </p:blipFill>
        <p:spPr bwMode="auto">
          <a:xfrm>
            <a:off x="457200" y="2286000"/>
            <a:ext cx="2286000" cy="2489200"/>
          </a:xfrm>
          <a:prstGeom prst="rect">
            <a:avLst/>
          </a:prstGeom>
          <a:noFill/>
        </p:spPr>
      </p:pic>
      <p:pic>
        <p:nvPicPr>
          <p:cNvPr id="7" name="Picture 8" descr="C:\WINDOWS\Desktop\fuzzy\FLLL - Operations on Fuzzy Sets_files\fuzzy_fig3.4.gif"/>
          <p:cNvPicPr>
            <a:picLocks noChangeAspect="1" noChangeArrowheads="1"/>
          </p:cNvPicPr>
          <p:nvPr/>
        </p:nvPicPr>
        <p:blipFill>
          <a:blip r:embed="rId4"/>
          <a:srcRect l="15384" r="5128"/>
          <a:stretch>
            <a:fillRect/>
          </a:stretch>
        </p:blipFill>
        <p:spPr bwMode="auto">
          <a:xfrm>
            <a:off x="3429000" y="2286000"/>
            <a:ext cx="2362200" cy="2455863"/>
          </a:xfrm>
          <a:prstGeom prst="rect">
            <a:avLst/>
          </a:prstGeom>
          <a:noFill/>
        </p:spPr>
      </p:pic>
      <p:pic>
        <p:nvPicPr>
          <p:cNvPr id="8" name="Picture 9" descr="C:\WINDOWS\Desktop\fuzzy\FLLL - Operations on Fuzzy Sets_files\fuzzy_fig3.5.gif"/>
          <p:cNvPicPr>
            <a:picLocks noChangeAspect="1" noChangeArrowheads="1"/>
          </p:cNvPicPr>
          <p:nvPr/>
        </p:nvPicPr>
        <p:blipFill>
          <a:blip r:embed="rId5"/>
          <a:srcRect l="11191" r="4674"/>
          <a:stretch>
            <a:fillRect/>
          </a:stretch>
        </p:blipFill>
        <p:spPr bwMode="auto">
          <a:xfrm>
            <a:off x="6324600" y="2362200"/>
            <a:ext cx="2362200" cy="238918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81000" y="1676400"/>
            <a:ext cx="26670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INTERSECTION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(A ^ B)</a:t>
            </a:r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3800" y="1676400"/>
            <a:ext cx="16002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UNION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(A </a:t>
            </a:r>
            <a:r>
              <a:rPr lang="en-US" b="0" dirty="0" smtClean="0">
                <a:solidFill>
                  <a:schemeClr val="tx1"/>
                </a:solidFill>
              </a:rPr>
              <a:t>v </a:t>
            </a:r>
            <a:r>
              <a:rPr lang="en-US" dirty="0" smtClean="0">
                <a:solidFill>
                  <a:schemeClr val="tx1"/>
                </a:solidFill>
              </a:rPr>
              <a:t>B)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72200" y="1676400"/>
            <a:ext cx="2743200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COMPLEMENT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(¬A)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457200" y="2743200"/>
            <a:ext cx="114300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l-GR" dirty="0" smtClean="0">
                <a:solidFill>
                  <a:schemeClr val="tx1"/>
                </a:solidFill>
              </a:rPr>
              <a:t>μ</a:t>
            </a:r>
            <a:r>
              <a:rPr lang="en-US" sz="1050" dirty="0" smtClean="0">
                <a:solidFill>
                  <a:schemeClr val="tx1"/>
                </a:solidFill>
              </a:rPr>
              <a:t>A ∩ 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90800" y="2590800"/>
            <a:ext cx="99060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l-GR" dirty="0" smtClean="0">
                <a:solidFill>
                  <a:schemeClr val="tx1"/>
                </a:solidFill>
              </a:rPr>
              <a:t>μ</a:t>
            </a:r>
            <a:r>
              <a:rPr lang="en-US" sz="1050" dirty="0" smtClean="0">
                <a:solidFill>
                  <a:schemeClr val="tx1"/>
                </a:solidFill>
              </a:rPr>
              <a:t>A U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62600" y="2819400"/>
            <a:ext cx="99060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l-GR" dirty="0" smtClean="0">
                <a:solidFill>
                  <a:schemeClr val="tx1"/>
                </a:solidFill>
              </a:rPr>
              <a:t>μ</a:t>
            </a:r>
            <a:r>
              <a:rPr lang="en-US" sz="1050" dirty="0" smtClean="0">
                <a:solidFill>
                  <a:schemeClr val="tx1"/>
                </a:solidFill>
              </a:rPr>
              <a:t>A </a:t>
            </a:r>
            <a:r>
              <a:rPr lang="en-US" sz="1200" dirty="0" smtClean="0">
                <a:solidFill>
                  <a:schemeClr val="tx1"/>
                </a:solidFill>
              </a:rPr>
              <a:t>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228600" y="4572000"/>
            <a:ext cx="36576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l-GR" b="0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r>
              <a:rPr lang="en-US" sz="1200" dirty="0" smtClean="0">
                <a:solidFill>
                  <a:schemeClr val="tx1"/>
                </a:solidFill>
                <a:latin typeface="+mn-lt"/>
              </a:rPr>
              <a:t>A</a:t>
            </a:r>
            <a:r>
              <a:rPr lang="en-US" sz="1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∩ </a:t>
            </a:r>
            <a:r>
              <a:rPr lang="en-US" sz="1200" dirty="0" smtClean="0">
                <a:solidFill>
                  <a:schemeClr val="tx1"/>
                </a:solidFill>
                <a:latin typeface="+mn-lt"/>
                <a:cs typeface="Times New Roman"/>
              </a:rPr>
              <a:t>B</a:t>
            </a:r>
            <a:r>
              <a:rPr lang="en-US" sz="1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0" dirty="0" smtClean="0">
                <a:solidFill>
                  <a:schemeClr val="tx1"/>
                </a:solidFill>
                <a:latin typeface="Times New Roman"/>
                <a:cs typeface="Times New Roman"/>
              </a:rPr>
              <a:t>= min (</a:t>
            </a:r>
            <a:r>
              <a:rPr lang="el-GR" b="0" dirty="0" smtClean="0">
                <a:solidFill>
                  <a:schemeClr val="tx1"/>
                </a:solidFill>
              </a:rPr>
              <a:t>μ</a:t>
            </a:r>
            <a:r>
              <a:rPr lang="en-US" sz="1200" b="0" dirty="0" smtClean="0">
                <a:solidFill>
                  <a:schemeClr val="tx1"/>
                </a:solidFill>
              </a:rPr>
              <a:t>A</a:t>
            </a:r>
            <a:r>
              <a:rPr lang="en-US" b="0" dirty="0" smtClean="0">
                <a:solidFill>
                  <a:schemeClr val="tx1"/>
                </a:solidFill>
              </a:rPr>
              <a:t>(x),</a:t>
            </a:r>
            <a:r>
              <a:rPr lang="el-GR" b="0" dirty="0" smtClean="0">
                <a:solidFill>
                  <a:schemeClr val="tx1"/>
                </a:solidFill>
              </a:rPr>
              <a:t> μ</a:t>
            </a:r>
            <a:r>
              <a:rPr lang="en-US" sz="1200" b="0" dirty="0" smtClean="0">
                <a:solidFill>
                  <a:schemeClr val="tx1"/>
                </a:solidFill>
              </a:rPr>
              <a:t>B</a:t>
            </a:r>
            <a:r>
              <a:rPr lang="en-US" b="0" dirty="0" smtClean="0">
                <a:solidFill>
                  <a:schemeClr val="tx1"/>
                </a:solidFill>
              </a:rPr>
              <a:t>(x))</a:t>
            </a:r>
          </a:p>
          <a:p>
            <a:pPr>
              <a:buNone/>
            </a:pPr>
            <a:r>
              <a:rPr lang="en-US" b="0" dirty="0" smtClean="0">
                <a:solidFill>
                  <a:schemeClr val="tx1"/>
                </a:solidFill>
                <a:latin typeface="Times New Roman"/>
                <a:cs typeface="Times New Roman"/>
              </a:rPr>
              <a:t>{.5/2 + .5/3 + .2/4 + .2/5}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95600" y="5562600"/>
            <a:ext cx="35052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l-GR" b="0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r>
              <a:rPr lang="en-US" sz="1200" dirty="0" smtClean="0">
                <a:solidFill>
                  <a:schemeClr val="tx1"/>
                </a:solidFill>
              </a:rPr>
              <a:t>A</a:t>
            </a:r>
            <a:r>
              <a:rPr lang="en-US" sz="1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U</a:t>
            </a:r>
            <a:r>
              <a:rPr lang="en-US" sz="1200" dirty="0" smtClean="0">
                <a:solidFill>
                  <a:schemeClr val="tx1"/>
                </a:solidFill>
                <a:cs typeface="Times New Roman"/>
              </a:rPr>
              <a:t>B</a:t>
            </a:r>
            <a:r>
              <a:rPr lang="en-US" sz="1200" b="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0" dirty="0" smtClean="0">
                <a:solidFill>
                  <a:schemeClr val="tx1"/>
                </a:solidFill>
                <a:latin typeface="Times New Roman"/>
                <a:cs typeface="Times New Roman"/>
              </a:rPr>
              <a:t>= max (</a:t>
            </a:r>
            <a:r>
              <a:rPr lang="el-GR" b="0" dirty="0" smtClean="0">
                <a:solidFill>
                  <a:schemeClr val="tx1"/>
                </a:solidFill>
              </a:rPr>
              <a:t>μ</a:t>
            </a:r>
            <a:r>
              <a:rPr lang="en-US" sz="1200" b="0" dirty="0" smtClean="0">
                <a:solidFill>
                  <a:schemeClr val="tx1"/>
                </a:solidFill>
              </a:rPr>
              <a:t>A</a:t>
            </a:r>
            <a:r>
              <a:rPr lang="en-US" b="0" dirty="0" smtClean="0">
                <a:solidFill>
                  <a:schemeClr val="tx1"/>
                </a:solidFill>
              </a:rPr>
              <a:t>(x),</a:t>
            </a:r>
            <a:r>
              <a:rPr lang="el-GR" b="0" dirty="0" smtClean="0">
                <a:solidFill>
                  <a:schemeClr val="tx1"/>
                </a:solidFill>
              </a:rPr>
              <a:t> μ</a:t>
            </a:r>
            <a:r>
              <a:rPr lang="en-US" sz="1200" b="0" dirty="0" smtClean="0">
                <a:solidFill>
                  <a:schemeClr val="tx1"/>
                </a:solidFill>
              </a:rPr>
              <a:t>B</a:t>
            </a:r>
            <a:r>
              <a:rPr lang="en-US" b="0" dirty="0" smtClean="0">
                <a:solidFill>
                  <a:schemeClr val="tx1"/>
                </a:solidFill>
              </a:rPr>
              <a:t>(x))</a:t>
            </a:r>
          </a:p>
          <a:p>
            <a:pPr>
              <a:buNone/>
            </a:pPr>
            <a:r>
              <a:rPr lang="en-US" b="0" dirty="0" smtClean="0">
                <a:solidFill>
                  <a:schemeClr val="tx1"/>
                </a:solidFill>
                <a:latin typeface="Times New Roman"/>
                <a:cs typeface="Times New Roman"/>
              </a:rPr>
              <a:t>{1/2 + .7/3 + .3/4 + .4/5}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57800" y="4648200"/>
            <a:ext cx="4114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l-GR" b="0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r>
              <a:rPr lang="en-US" sz="1200" dirty="0" smtClean="0">
                <a:solidFill>
                  <a:schemeClr val="tx1"/>
                </a:solidFill>
              </a:rPr>
              <a:t>A’</a:t>
            </a:r>
            <a:r>
              <a:rPr lang="en-US" sz="1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0" dirty="0" smtClean="0">
                <a:solidFill>
                  <a:schemeClr val="tx1"/>
                </a:solidFill>
                <a:latin typeface="Times New Roman"/>
                <a:cs typeface="Times New Roman"/>
              </a:rPr>
              <a:t>= 1-</a:t>
            </a:r>
            <a:r>
              <a:rPr lang="el-GR" b="0" dirty="0" smtClean="0">
                <a:solidFill>
                  <a:schemeClr val="tx1"/>
                </a:solidFill>
              </a:rPr>
              <a:t>μ</a:t>
            </a:r>
            <a:r>
              <a:rPr lang="en-US" sz="1200" b="0" dirty="0" smtClean="0">
                <a:solidFill>
                  <a:schemeClr val="tx1"/>
                </a:solidFill>
              </a:rPr>
              <a:t>A</a:t>
            </a:r>
            <a:r>
              <a:rPr lang="en-US" b="0" dirty="0" smtClean="0">
                <a:solidFill>
                  <a:schemeClr val="tx1"/>
                </a:solidFill>
              </a:rPr>
              <a:t>(x)</a:t>
            </a:r>
          </a:p>
          <a:p>
            <a:pPr>
              <a:buNone/>
            </a:pPr>
            <a:r>
              <a:rPr lang="en-US" b="0" dirty="0" smtClean="0">
                <a:solidFill>
                  <a:schemeClr val="tx1"/>
                </a:solidFill>
                <a:latin typeface="Times New Roman"/>
                <a:cs typeface="Times New Roman"/>
              </a:rPr>
              <a:t>{1/1 + 0/2 + .5/3 + .7/4 + .8/5}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BE4C5B8F-048D-410C-A759-73116A25C4F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ChangeArrowheads="1"/>
          </p:cNvSpPr>
          <p:nvPr/>
        </p:nvSpPr>
        <p:spPr bwMode="auto">
          <a:xfrm>
            <a:off x="304800" y="533400"/>
            <a:ext cx="822960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44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Example Speed Calculation</a:t>
            </a:r>
          </a:p>
        </p:txBody>
      </p:sp>
      <p:pic>
        <p:nvPicPr>
          <p:cNvPr id="4" name="Picture 3" descr="Pic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505200"/>
            <a:ext cx="6629400" cy="28225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35844" name="Title 4"/>
          <p:cNvSpPr>
            <a:spLocks noGrp="1"/>
          </p:cNvSpPr>
          <p:nvPr>
            <p:ph type="title"/>
          </p:nvPr>
        </p:nvSpPr>
        <p:spPr>
          <a:xfrm>
            <a:off x="762000" y="-76200"/>
            <a:ext cx="8153400" cy="990600"/>
          </a:xfrm>
        </p:spPr>
        <p:txBody>
          <a:bodyPr/>
          <a:lstStyle/>
          <a:p>
            <a:r>
              <a:rPr lang="en-US" dirty="0" smtClean="0"/>
              <a:t>   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1981200" y="1676400"/>
            <a:ext cx="4572000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Tx/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How fast will I go if it is </a:t>
            </a:r>
          </a:p>
          <a:p>
            <a:pPr lvl="1" algn="l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b="0" dirty="0" smtClean="0">
                <a:solidFill>
                  <a:schemeClr val="tx1"/>
                </a:solidFill>
                <a:latin typeface="+mn-lt"/>
              </a:rPr>
              <a:t> 65 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F</a:t>
            </a:r>
            <a:r>
              <a:rPr lang="en-US" b="0" dirty="0">
                <a:solidFill>
                  <a:schemeClr val="tx1"/>
                </a:solidFill>
                <a:latin typeface="+mn-lt"/>
                <a:cs typeface="Arial" pitchFamily="34" charset="0"/>
              </a:rPr>
              <a:t>°</a:t>
            </a:r>
          </a:p>
          <a:p>
            <a:pPr lvl="1" algn="l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b="0" dirty="0" smtClean="0">
                <a:solidFill>
                  <a:schemeClr val="tx1"/>
                </a:solidFill>
                <a:latin typeface="+mn-lt"/>
              </a:rPr>
              <a:t> 25 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% Cloud Cover 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BE4C5B8F-048D-410C-A759-73116A25C4F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1"/>
          <p:cNvSpPr>
            <a:spLocks noChangeArrowheads="1"/>
          </p:cNvSpPr>
          <p:nvPr/>
        </p:nvSpPr>
        <p:spPr bwMode="auto">
          <a:xfrm>
            <a:off x="609600" y="381000"/>
            <a:ext cx="1828800" cy="593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Tx/>
              <a:buNone/>
            </a:pPr>
            <a:r>
              <a:rPr lang="en-US" sz="4000" dirty="0">
                <a:solidFill>
                  <a:schemeClr val="tx1"/>
                </a:solidFill>
                <a:latin typeface="+mn-lt"/>
              </a:rPr>
              <a:t>Input: 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457200" y="1828800"/>
          <a:ext cx="3505200" cy="1776413"/>
        </p:xfrm>
        <a:graphic>
          <a:graphicData uri="http://schemas.openxmlformats.org/presentationml/2006/ole">
            <p:oleObj spid="_x0000_s2050" name="Visio" r:id="rId3" imgW="4575962" imgH="2219858" progId="">
              <p:embed/>
            </p:oleObj>
          </a:graphicData>
        </a:graphic>
      </p:graphicFrame>
      <p:sp>
        <p:nvSpPr>
          <p:cNvPr id="2054" name="Rectangle 3"/>
          <p:cNvSpPr>
            <a:spLocks noChangeArrowheads="1"/>
          </p:cNvSpPr>
          <p:nvPr/>
        </p:nvSpPr>
        <p:spPr bwMode="auto">
          <a:xfrm>
            <a:off x="0" y="1143000"/>
            <a:ext cx="4891088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Temp: {Freezing, Cool, Warm, Hot}</a:t>
            </a: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5029200" y="1981200"/>
          <a:ext cx="3505200" cy="1709738"/>
        </p:xfrm>
        <a:graphic>
          <a:graphicData uri="http://schemas.openxmlformats.org/presentationml/2006/ole">
            <p:oleObj spid="_x0000_s2051" name="Visio" r:id="rId4" imgW="4575962" imgH="2231441" progId="">
              <p:embed/>
            </p:oleObj>
          </a:graphicData>
        </a:graphic>
      </p:graphicFrame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4648200" y="1066800"/>
            <a:ext cx="44958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Cover: {Sunny, Partly cloudy, Overcast}</a:t>
            </a:r>
          </a:p>
        </p:txBody>
      </p:sp>
      <p:sp>
        <p:nvSpPr>
          <p:cNvPr id="2056" name="Rectangle 6"/>
          <p:cNvSpPr>
            <a:spLocks noChangeArrowheads="1"/>
          </p:cNvSpPr>
          <p:nvPr/>
        </p:nvSpPr>
        <p:spPr bwMode="auto">
          <a:xfrm>
            <a:off x="457200" y="3810000"/>
            <a:ext cx="1515158" cy="593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4000" dirty="0">
                <a:solidFill>
                  <a:schemeClr val="tx1"/>
                </a:solidFill>
                <a:latin typeface="+mn-lt"/>
              </a:rPr>
              <a:t>Output:</a:t>
            </a: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2438400" y="4638675"/>
          <a:ext cx="4575175" cy="2219325"/>
        </p:xfrm>
        <a:graphic>
          <a:graphicData uri="http://schemas.openxmlformats.org/presentationml/2006/ole">
            <p:oleObj spid="_x0000_s2052" name="Visio" r:id="rId5" imgW="4575048" imgH="2219858" progId="">
              <p:embed/>
            </p:oleObj>
          </a:graphicData>
        </a:graphic>
      </p:graphicFrame>
      <p:sp>
        <p:nvSpPr>
          <p:cNvPr id="2057" name="Rectangle 8"/>
          <p:cNvSpPr>
            <a:spLocks noChangeArrowheads="1"/>
          </p:cNvSpPr>
          <p:nvPr/>
        </p:nvSpPr>
        <p:spPr bwMode="auto">
          <a:xfrm>
            <a:off x="2590800" y="3962400"/>
            <a:ext cx="272891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Speed: {Slow, Fast}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638505-4474-44C6-95EA-31EDBBBE4CC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ChangeArrowheads="1"/>
          </p:cNvSpPr>
          <p:nvPr/>
        </p:nvSpPr>
        <p:spPr bwMode="auto">
          <a:xfrm>
            <a:off x="762000" y="2286000"/>
            <a:ext cx="7848600" cy="260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b="0" dirty="0" smtClean="0">
                <a:solidFill>
                  <a:schemeClr val="tx1"/>
                </a:solidFill>
                <a:latin typeface="+mn-lt"/>
              </a:rPr>
              <a:t> If 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it's Sunny and Warm, drive Fast</a:t>
            </a:r>
          </a:p>
          <a:p>
            <a:pPr algn="l">
              <a:buNone/>
            </a:pPr>
            <a:r>
              <a:rPr lang="en-US" b="0" dirty="0" smtClean="0">
                <a:solidFill>
                  <a:schemeClr val="tx1"/>
                </a:solidFill>
                <a:latin typeface="+mn-lt"/>
              </a:rPr>
              <a:t>     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Sunny(Cover)</a:t>
            </a:r>
            <a:r>
              <a:rPr lang="en-US" b="0" dirty="0">
                <a:solidFill>
                  <a:schemeClr val="tx1"/>
                </a:solidFill>
                <a:latin typeface="+mn-lt"/>
                <a:sym typeface="Symbol" pitchFamily="18" charset="2"/>
              </a:rPr>
              <a:t>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Warm(Temp)</a:t>
            </a:r>
            <a:r>
              <a:rPr lang="en-US" b="0" dirty="0">
                <a:solidFill>
                  <a:schemeClr val="tx1"/>
                </a:solidFill>
                <a:latin typeface="+mn-lt"/>
                <a:sym typeface="Symbol" pitchFamily="18" charset="2"/>
              </a:rPr>
              <a:t>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 Fast(Speed) </a:t>
            </a:r>
          </a:p>
          <a:p>
            <a:pPr algn="l">
              <a:buFont typeface="Wingdings" pitchFamily="2" charset="2"/>
              <a:buChar char="q"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algn="l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b="0" dirty="0" smtClean="0">
                <a:solidFill>
                  <a:schemeClr val="tx1"/>
                </a:solidFill>
                <a:latin typeface="+mn-lt"/>
              </a:rPr>
              <a:t> If 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it's Cloudy and Cool, drive Slow</a:t>
            </a:r>
          </a:p>
          <a:p>
            <a:pPr algn="l">
              <a:buClr>
                <a:schemeClr val="accent1"/>
              </a:buClr>
              <a:buNone/>
            </a:pPr>
            <a:r>
              <a:rPr lang="en-US" b="0" dirty="0" smtClean="0">
                <a:solidFill>
                  <a:schemeClr val="tx1"/>
                </a:solidFill>
                <a:latin typeface="+mn-lt"/>
              </a:rPr>
              <a:t>    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Cloudy(Cover)</a:t>
            </a:r>
            <a:r>
              <a:rPr lang="en-US" b="0" dirty="0">
                <a:solidFill>
                  <a:schemeClr val="tx1"/>
                </a:solidFill>
                <a:latin typeface="+mn-lt"/>
                <a:sym typeface="Symbol" pitchFamily="18" charset="2"/>
              </a:rPr>
              <a:t>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Cool(Temp)</a:t>
            </a:r>
            <a:r>
              <a:rPr lang="en-US" b="0" dirty="0">
                <a:solidFill>
                  <a:schemeClr val="tx1"/>
                </a:solidFill>
                <a:latin typeface="+mn-lt"/>
                <a:sym typeface="Symbol" pitchFamily="18" charset="2"/>
              </a:rPr>
              <a:t>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 Slow(Speed)</a:t>
            </a:r>
          </a:p>
          <a:p>
            <a:pPr algn="l">
              <a:buClr>
                <a:schemeClr val="accent1"/>
              </a:buClr>
              <a:buFont typeface="Wingdings" pitchFamily="2" charset="2"/>
              <a:buChar char="q"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algn="l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b="0" dirty="0" smtClean="0">
                <a:solidFill>
                  <a:schemeClr val="tx1"/>
                </a:solidFill>
                <a:latin typeface="+mn-lt"/>
              </a:rPr>
              <a:t> Driving 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Speed is the combination of output of these rules... </a:t>
            </a:r>
          </a:p>
        </p:txBody>
      </p:sp>
      <p:sp>
        <p:nvSpPr>
          <p:cNvPr id="36867" name="Title 3"/>
          <p:cNvSpPr>
            <a:spLocks noGrp="1"/>
          </p:cNvSpPr>
          <p:nvPr>
            <p:ph type="title"/>
          </p:nvPr>
        </p:nvSpPr>
        <p:spPr>
          <a:xfrm>
            <a:off x="-457200" y="304800"/>
            <a:ext cx="8153400" cy="990600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Rules</a:t>
            </a:r>
            <a:b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BE4C5B8F-048D-410C-A759-73116A25C4F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1066800" y="1524000"/>
            <a:ext cx="7010400" cy="334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 65 </a:t>
            </a:r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 </a:t>
            </a:r>
            <a:r>
              <a:rPr lang="en-US" dirty="0">
                <a:solidFill>
                  <a:schemeClr val="tx1"/>
                </a:solidFill>
              </a:rPr>
              <a:t>Cool = 0.4, Warm=  0.7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>
              <a:buFontTx/>
              <a:buNone/>
            </a:pPr>
            <a:endParaRPr lang="en-US" dirty="0"/>
          </a:p>
          <a:p>
            <a:pPr lvl="1" algn="l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algn="l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 25</a:t>
            </a:r>
            <a:r>
              <a:rPr lang="en-US" dirty="0">
                <a:solidFill>
                  <a:schemeClr val="tx1"/>
                </a:solidFill>
              </a:rPr>
              <a:t>% Cover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</a:t>
            </a:r>
            <a:r>
              <a:rPr lang="en-US" dirty="0">
                <a:solidFill>
                  <a:schemeClr val="tx1"/>
                </a:solidFill>
              </a:rPr>
              <a:t>Sunny = 0.8, Cloudy = 0.2</a:t>
            </a:r>
          </a:p>
          <a:p>
            <a:pPr algn="l"/>
            <a:endParaRPr 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209800" y="2133600"/>
          <a:ext cx="4038600" cy="1905000"/>
        </p:xfrm>
        <a:graphic>
          <a:graphicData uri="http://schemas.openxmlformats.org/presentationml/2006/ole">
            <p:oleObj spid="_x0000_s3074" name="Visio" r:id="rId3" imgW="4575962" imgH="2219858" progId="">
              <p:embed/>
            </p:oleObj>
          </a:graphicData>
        </a:graphic>
      </p:graphicFrame>
      <p:cxnSp>
        <p:nvCxnSpPr>
          <p:cNvPr id="7" name="Straight Connector 6"/>
          <p:cNvCxnSpPr/>
          <p:nvPr/>
        </p:nvCxnSpPr>
        <p:spPr>
          <a:xfrm rot="5400000" flipH="1" flipV="1">
            <a:off x="4002088" y="3160713"/>
            <a:ext cx="8382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2438400" y="2743200"/>
            <a:ext cx="1981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2438400" y="3124200"/>
            <a:ext cx="1981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3" name="Title 12"/>
          <p:cNvSpPr>
            <a:spLocks noGrp="1"/>
          </p:cNvSpPr>
          <p:nvPr>
            <p:ph type="title"/>
          </p:nvPr>
        </p:nvSpPr>
        <p:spPr>
          <a:xfrm>
            <a:off x="609600" y="0"/>
            <a:ext cx="8153400" cy="990600"/>
          </a:xfrm>
        </p:spPr>
        <p:txBody>
          <a:bodyPr/>
          <a:lstStyle/>
          <a:p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Fuzzification:</a:t>
            </a:r>
            <a:r>
              <a:rPr lang="en-US" sz="4800" dirty="0" smtClean="0">
                <a:solidFill>
                  <a:schemeClr val="tx1"/>
                </a:solidFill>
              </a:rPr>
              <a:t/>
            </a:r>
            <a:br>
              <a:rPr lang="en-US" sz="48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Calculate Input Membership Levels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286000" y="4572000"/>
          <a:ext cx="3505200" cy="2057400"/>
        </p:xfrm>
        <a:graphic>
          <a:graphicData uri="http://schemas.openxmlformats.org/presentationml/2006/ole">
            <p:oleObj spid="_x0000_s3076" name="Visio" r:id="rId4" imgW="4575962" imgH="2231441" progId="">
              <p:embed/>
            </p:oleObj>
          </a:graphicData>
        </a:graphic>
      </p:graphicFrame>
      <p:cxnSp>
        <p:nvCxnSpPr>
          <p:cNvPr id="23" name="Straight Connector 22"/>
          <p:cNvCxnSpPr/>
          <p:nvPr/>
        </p:nvCxnSpPr>
        <p:spPr>
          <a:xfrm rot="10800000">
            <a:off x="2438400" y="52578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ine 9"/>
          <p:cNvSpPr>
            <a:spLocks noChangeShapeType="1"/>
          </p:cNvSpPr>
          <p:nvPr/>
        </p:nvSpPr>
        <p:spPr bwMode="auto">
          <a:xfrm flipV="1">
            <a:off x="3429000" y="5257800"/>
            <a:ext cx="46038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rot="10800000">
            <a:off x="2438400" y="57912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BE4C5B8F-048D-410C-A759-73116A25C4F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305800" cy="990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Index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1600200"/>
            <a:ext cx="7696200" cy="777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Arial Unicode MS"/>
              </a:rPr>
              <a:t> </a:t>
            </a:r>
            <a:r>
              <a:rPr lang="en-US" b="0" dirty="0" smtClean="0">
                <a:solidFill>
                  <a:schemeClr val="tx1"/>
                </a:solidFill>
                <a:latin typeface="+mn-lt"/>
              </a:rPr>
              <a:t>Brief History</a:t>
            </a:r>
          </a:p>
          <a:p>
            <a:pPr algn="l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b="0" dirty="0" smtClean="0">
                <a:solidFill>
                  <a:schemeClr val="tx1"/>
                </a:solidFill>
                <a:latin typeface="+mn-lt"/>
              </a:rPr>
              <a:t> What is fuzzy logic?</a:t>
            </a:r>
          </a:p>
          <a:p>
            <a:pPr algn="l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b="0" dirty="0" smtClean="0">
                <a:solidFill>
                  <a:schemeClr val="tx1"/>
                </a:solidFill>
                <a:latin typeface="+mn-lt"/>
              </a:rPr>
              <a:t> Fuzzy Vs Crisp Set</a:t>
            </a:r>
          </a:p>
          <a:p>
            <a:pPr algn="l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b="0" dirty="0" smtClean="0">
                <a:solidFill>
                  <a:schemeClr val="tx1"/>
                </a:solidFill>
                <a:latin typeface="+mn-lt"/>
              </a:rPr>
              <a:t> Membership Functions</a:t>
            </a:r>
          </a:p>
          <a:p>
            <a:pPr algn="l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b="0" dirty="0" smtClean="0">
                <a:solidFill>
                  <a:schemeClr val="tx1"/>
                </a:solidFill>
                <a:latin typeface="+mn-lt"/>
              </a:rPr>
              <a:t> Fuzzy Logic Vs Probability</a:t>
            </a:r>
          </a:p>
          <a:p>
            <a:pPr algn="l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b="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Why use Fuzzy Logic?</a:t>
            </a:r>
          </a:p>
          <a:p>
            <a:pPr algn="l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b="0" dirty="0" smtClean="0">
                <a:solidFill>
                  <a:schemeClr val="tx1"/>
                </a:solidFill>
                <a:latin typeface="+mn-lt"/>
              </a:rPr>
              <a:t> Fuzzy Linguistic Variables</a:t>
            </a:r>
          </a:p>
          <a:p>
            <a:pPr algn="l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b="0" dirty="0" smtClean="0">
                <a:solidFill>
                  <a:schemeClr val="tx1"/>
                </a:solidFill>
                <a:latin typeface="+mn-lt"/>
              </a:rPr>
              <a:t> Operations on Fuzzy Set </a:t>
            </a:r>
          </a:p>
          <a:p>
            <a:pPr algn="l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b="0" dirty="0" smtClean="0">
                <a:solidFill>
                  <a:schemeClr val="tx1"/>
                </a:solidFill>
                <a:latin typeface="+mn-lt"/>
              </a:rPr>
              <a:t> Fuzzy Applications</a:t>
            </a:r>
          </a:p>
          <a:p>
            <a:pPr algn="l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b="0" dirty="0" smtClean="0">
                <a:solidFill>
                  <a:schemeClr val="tx1"/>
                </a:solidFill>
                <a:latin typeface="+mn-lt"/>
              </a:rPr>
              <a:t> Case Study</a:t>
            </a:r>
          </a:p>
          <a:p>
            <a:pPr algn="l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b="0" dirty="0" smtClean="0">
                <a:solidFill>
                  <a:schemeClr val="tx1"/>
                </a:solidFill>
                <a:latin typeface="+mn-lt"/>
              </a:rPr>
              <a:t> Drawbacks</a:t>
            </a:r>
          </a:p>
          <a:p>
            <a:pPr algn="l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b="0" dirty="0" smtClean="0">
                <a:solidFill>
                  <a:schemeClr val="tx1"/>
                </a:solidFill>
                <a:latin typeface="+mn-lt"/>
              </a:rPr>
              <a:t> Conclusion</a:t>
            </a:r>
          </a:p>
          <a:p>
            <a:pPr algn="l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b="0" dirty="0" smtClean="0">
                <a:solidFill>
                  <a:schemeClr val="tx1"/>
                </a:solidFill>
                <a:latin typeface="+mn-lt"/>
              </a:rPr>
              <a:t> Bibliography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  <a:latin typeface="Arial Unicode MS"/>
              <a:cs typeface="Arial" pitchFamily="34" charset="0"/>
            </a:endParaRPr>
          </a:p>
          <a:p>
            <a:pPr algn="l"/>
            <a:endParaRPr lang="en-US" dirty="0" smtClean="0">
              <a:solidFill>
                <a:schemeClr val="tx1"/>
              </a:solidFill>
              <a:latin typeface="Arial Unicode MS"/>
              <a:cs typeface="Arial" pitchFamily="34" charset="0"/>
            </a:endParaRPr>
          </a:p>
          <a:p>
            <a:pPr algn="l"/>
            <a:endParaRPr lang="en-US" dirty="0" smtClean="0">
              <a:solidFill>
                <a:schemeClr val="tx1"/>
              </a:solidFill>
              <a:latin typeface="Arial Unicode MS"/>
            </a:endParaRPr>
          </a:p>
          <a:p>
            <a:pPr algn="l"/>
            <a:endParaRPr lang="en-US" dirty="0" smtClean="0">
              <a:solidFill>
                <a:schemeClr val="tx1"/>
              </a:solidFill>
              <a:latin typeface="Arial Unicode MS"/>
            </a:endParaRPr>
          </a:p>
          <a:p>
            <a:pPr algn="l"/>
            <a:endParaRPr lang="en-US" dirty="0" smtClean="0">
              <a:latin typeface="Arial Unicode MS"/>
            </a:endParaRP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fld id="{BE4C5B8F-048D-410C-A759-73116A25C4F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Calculating: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1524000" y="1447800"/>
            <a:ext cx="6477000" cy="4648200"/>
          </a:xfrm>
        </p:spPr>
        <p:txBody>
          <a:bodyPr/>
          <a:lstStyle/>
          <a:p>
            <a:pPr>
              <a:buClr>
                <a:schemeClr val="accent1"/>
              </a:buClr>
            </a:pPr>
            <a:r>
              <a:rPr lang="en-US" dirty="0" smtClean="0"/>
              <a:t>If it's Sunny and Warm, drive Fast</a:t>
            </a:r>
          </a:p>
          <a:p>
            <a:pPr>
              <a:buClr>
                <a:schemeClr val="accent1"/>
              </a:buClr>
              <a:buFontTx/>
              <a:buNone/>
            </a:pPr>
            <a:r>
              <a:rPr lang="en-US" sz="2400" dirty="0" smtClean="0"/>
              <a:t>Sunny(Cover)</a:t>
            </a:r>
            <a:r>
              <a:rPr lang="en-US" sz="2400" dirty="0" smtClean="0">
                <a:sym typeface="Symbol" pitchFamily="18" charset="2"/>
              </a:rPr>
              <a:t></a:t>
            </a:r>
            <a:r>
              <a:rPr lang="en-US" sz="2400" dirty="0" smtClean="0"/>
              <a:t>Warm(Temp)</a:t>
            </a:r>
            <a:r>
              <a:rPr lang="en-US" sz="2400" dirty="0" smtClean="0">
                <a:sym typeface="Symbol" pitchFamily="18" charset="2"/>
              </a:rPr>
              <a:t></a:t>
            </a:r>
            <a:r>
              <a:rPr lang="en-US" sz="2400" dirty="0" smtClean="0"/>
              <a:t>Fast(Speed)</a:t>
            </a:r>
          </a:p>
          <a:p>
            <a:pPr>
              <a:buClr>
                <a:schemeClr val="accent1"/>
              </a:buClr>
              <a:buFontTx/>
              <a:buNone/>
            </a:pPr>
            <a:r>
              <a:rPr lang="en-US" sz="2800" dirty="0" smtClean="0"/>
              <a:t>		0.8 </a:t>
            </a:r>
            <a:r>
              <a:rPr lang="en-US" sz="2400" dirty="0" smtClean="0">
                <a:sym typeface="Symbol" pitchFamily="18" charset="2"/>
              </a:rPr>
              <a:t></a:t>
            </a:r>
            <a:r>
              <a:rPr lang="en-US" sz="2800" dirty="0" smtClean="0"/>
              <a:t> 0.7 = 0.7 </a:t>
            </a:r>
          </a:p>
          <a:p>
            <a:pPr>
              <a:buClr>
                <a:schemeClr val="accent1"/>
              </a:buClr>
              <a:buFontTx/>
              <a:buNone/>
            </a:pPr>
            <a:r>
              <a:rPr lang="en-US" sz="2800" dirty="0" smtClean="0"/>
              <a:t>		 </a:t>
            </a:r>
            <a:r>
              <a:rPr lang="en-US" sz="2400" dirty="0" smtClean="0">
                <a:sym typeface="Symbol" pitchFamily="18" charset="2"/>
              </a:rPr>
              <a:t>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F07F02"/>
                </a:solidFill>
              </a:rPr>
              <a:t>Fast = 0.7</a:t>
            </a:r>
          </a:p>
          <a:p>
            <a:pPr>
              <a:buClr>
                <a:schemeClr val="accent1"/>
              </a:buClr>
            </a:pPr>
            <a:endParaRPr lang="en-US" sz="2800" dirty="0" smtClean="0"/>
          </a:p>
          <a:p>
            <a:pPr>
              <a:buClr>
                <a:schemeClr val="accent1"/>
              </a:buClr>
            </a:pPr>
            <a:r>
              <a:rPr lang="en-US" dirty="0" smtClean="0"/>
              <a:t>If it's Cloudy and Cool, drive Slow</a:t>
            </a:r>
          </a:p>
          <a:p>
            <a:pPr>
              <a:buClr>
                <a:schemeClr val="accent1"/>
              </a:buClr>
              <a:buFontTx/>
              <a:buNone/>
            </a:pPr>
            <a:r>
              <a:rPr lang="en-US" sz="2400" dirty="0" smtClean="0"/>
              <a:t>Cloudy(Cover)</a:t>
            </a:r>
            <a:r>
              <a:rPr lang="en-US" sz="2400" dirty="0" smtClean="0">
                <a:sym typeface="Symbol" pitchFamily="18" charset="2"/>
              </a:rPr>
              <a:t></a:t>
            </a:r>
            <a:r>
              <a:rPr lang="en-US" sz="2400" dirty="0" smtClean="0"/>
              <a:t>Cool(Temp)</a:t>
            </a:r>
            <a:r>
              <a:rPr lang="en-US" sz="2400" dirty="0" smtClean="0">
                <a:sym typeface="Symbol" pitchFamily="18" charset="2"/>
              </a:rPr>
              <a:t></a:t>
            </a:r>
            <a:r>
              <a:rPr lang="en-US" sz="2400" dirty="0" smtClean="0"/>
              <a:t>Slow(Speed)</a:t>
            </a:r>
          </a:p>
          <a:p>
            <a:pPr>
              <a:buClr>
                <a:schemeClr val="accent1"/>
              </a:buClr>
              <a:buFontTx/>
              <a:buNone/>
            </a:pPr>
            <a:r>
              <a:rPr lang="en-US" sz="2400" dirty="0" smtClean="0"/>
              <a:t>		</a:t>
            </a:r>
            <a:r>
              <a:rPr lang="en-US" sz="2800" dirty="0" smtClean="0"/>
              <a:t>0.2 </a:t>
            </a:r>
            <a:r>
              <a:rPr lang="en-US" sz="2800" dirty="0" smtClean="0">
                <a:sym typeface="Symbol" pitchFamily="18" charset="2"/>
              </a:rPr>
              <a:t></a:t>
            </a:r>
            <a:r>
              <a:rPr lang="en-US" sz="2800" dirty="0" smtClean="0"/>
              <a:t> 0.4 = 0.2</a:t>
            </a:r>
          </a:p>
          <a:p>
            <a:pPr>
              <a:buClr>
                <a:schemeClr val="accent1"/>
              </a:buClr>
              <a:buFontTx/>
              <a:buNone/>
            </a:pPr>
            <a:r>
              <a:rPr lang="en-US" sz="2800" dirty="0" smtClean="0"/>
              <a:t>		 </a:t>
            </a:r>
            <a:r>
              <a:rPr lang="en-US" sz="2400" dirty="0" smtClean="0">
                <a:sym typeface="Symbol" pitchFamily="18" charset="2"/>
              </a:rPr>
              <a:t>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33CC33"/>
                </a:solidFill>
              </a:rPr>
              <a:t>Slow = 0.2</a:t>
            </a:r>
          </a:p>
          <a:p>
            <a:endParaRPr lang="en-US" sz="2800" dirty="0" smtClean="0"/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868F8F39-D153-457E-83C7-00C5BA9E89D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5" name="Object 2"/>
          <p:cNvGraphicFramePr>
            <a:graphicFrameLocks noChangeAspect="1"/>
          </p:cNvGraphicFramePr>
          <p:nvPr/>
        </p:nvGraphicFramePr>
        <p:xfrm>
          <a:off x="2209800" y="2209800"/>
          <a:ext cx="4575175" cy="2219325"/>
        </p:xfrm>
        <a:graphic>
          <a:graphicData uri="http://schemas.openxmlformats.org/presentationml/2006/ole">
            <p:oleObj spid="_x0000_s4098" name="Visio" r:id="rId3" imgW="4575048" imgH="2219858" progId="">
              <p:embed/>
            </p:oleObj>
          </a:graphicData>
        </a:graphic>
      </p:graphicFrame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505200" y="24384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4953000" y="24384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2514600" y="2819400"/>
            <a:ext cx="2438400" cy="0"/>
          </a:xfrm>
          <a:prstGeom prst="line">
            <a:avLst/>
          </a:prstGeom>
          <a:noFill/>
          <a:ln w="38100">
            <a:solidFill>
              <a:srgbClr val="F07F02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2514600" y="3581400"/>
            <a:ext cx="990600" cy="0"/>
          </a:xfrm>
          <a:prstGeom prst="line">
            <a:avLst/>
          </a:prstGeom>
          <a:noFill/>
          <a:ln w="38100">
            <a:solidFill>
              <a:srgbClr val="66FF33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2000" y="1676400"/>
            <a:ext cx="7391400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b="0" dirty="0" smtClean="0">
                <a:solidFill>
                  <a:schemeClr val="tx1"/>
                </a:solidFill>
                <a:latin typeface="+mn-lt"/>
              </a:rPr>
              <a:t> Speed 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is 20% Slow and 70% Fast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0" dirty="0" smtClean="0">
                <a:solidFill>
                  <a:schemeClr val="tx1"/>
                </a:solidFill>
                <a:latin typeface="+mn-lt"/>
              </a:rPr>
              <a:t>Find 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centroids: Location where membership is 100%</a:t>
            </a:r>
          </a:p>
          <a:p>
            <a:pPr algn="l">
              <a:buFont typeface="Constantia" pitchFamily="18" charset="0"/>
              <a:buChar char="»"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algn="l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b="0" dirty="0" smtClean="0">
                <a:solidFill>
                  <a:schemeClr val="tx1"/>
                </a:solidFill>
                <a:latin typeface="+mn-lt"/>
              </a:rPr>
              <a:t> Speed 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= weighted mean </a:t>
            </a:r>
          </a:p>
          <a:p>
            <a:pPr algn="l">
              <a:buFontTx/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	= (2*25+7*75)/(9)</a:t>
            </a:r>
          </a:p>
          <a:p>
            <a:pPr algn="l">
              <a:buFontTx/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	= 63.8 mph</a:t>
            </a:r>
          </a:p>
          <a:p>
            <a:pPr algn="l"/>
            <a:endParaRPr lang="en-US" dirty="0"/>
          </a:p>
        </p:txBody>
      </p:sp>
      <p:sp>
        <p:nvSpPr>
          <p:cNvPr id="4104" name="Title 8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991600" cy="1295400"/>
          </a:xfrm>
        </p:spPr>
        <p:txBody>
          <a:bodyPr/>
          <a:lstStyle/>
          <a:p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Defuzzification:</a:t>
            </a:r>
            <a:r>
              <a:rPr lang="en-US" sz="4800" dirty="0" smtClean="0">
                <a:solidFill>
                  <a:schemeClr val="tx1"/>
                </a:solidFill>
              </a:rPr>
              <a:t/>
            </a:r>
            <a:br>
              <a:rPr lang="en-US" sz="4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Constructing the Output </a:t>
            </a:r>
            <a:br>
              <a:rPr lang="en-US" sz="2800" dirty="0" smtClean="0">
                <a:solidFill>
                  <a:schemeClr val="tx1"/>
                </a:solidFill>
              </a:rPr>
            </a:b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BE4C5B8F-048D-410C-A759-73116A25C4F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828800" y="685800"/>
            <a:ext cx="8153400" cy="685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Fuzzy Applications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 smtClean="0"/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304800" y="1905000"/>
            <a:ext cx="8305800" cy="5558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None/>
            </a:pPr>
            <a:endParaRPr lang="en-US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  Automobile and other vehicle subsystems : </a:t>
            </a:r>
            <a:r>
              <a:rPr lang="en-US" b="0" dirty="0" smtClean="0">
                <a:solidFill>
                  <a:schemeClr val="tx1"/>
                </a:solidFill>
                <a:cs typeface="Times New Roman" pitchFamily="18" charset="0"/>
              </a:rPr>
              <a:t>used to control</a:t>
            </a:r>
          </a:p>
          <a:p>
            <a:pPr algn="l">
              <a:buNone/>
            </a:pPr>
            <a:r>
              <a:rPr lang="en-US" b="0" dirty="0" smtClean="0">
                <a:solidFill>
                  <a:schemeClr val="tx1"/>
                </a:solidFill>
                <a:cs typeface="Times New Roman" pitchFamily="18" charset="0"/>
              </a:rPr>
              <a:t>       the speed of vehicles, in Anti Braking System.</a:t>
            </a:r>
          </a:p>
          <a:p>
            <a:pPr lvl="0" algn="l">
              <a:buNone/>
            </a:pPr>
            <a:endParaRPr lang="en-US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lvl="0" algn="l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Temperature controllers : </a:t>
            </a:r>
            <a:r>
              <a:rPr lang="en-US" b="0" dirty="0" smtClean="0">
                <a:solidFill>
                  <a:schemeClr val="tx1"/>
                </a:solidFill>
                <a:cs typeface="Times New Roman" pitchFamily="18" charset="0"/>
              </a:rPr>
              <a:t>Air conditioners, Refrigerators</a:t>
            </a:r>
          </a:p>
          <a:p>
            <a:pPr lvl="0" algn="l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lvl="0" algn="l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Cameras : </a:t>
            </a:r>
            <a:r>
              <a:rPr lang="en-US" b="0" dirty="0" smtClean="0">
                <a:solidFill>
                  <a:schemeClr val="tx1"/>
                </a:solidFill>
                <a:cs typeface="Times New Roman" pitchFamily="18" charset="0"/>
              </a:rPr>
              <a:t>for auto-focus</a:t>
            </a:r>
          </a:p>
          <a:p>
            <a:pPr lvl="0" algn="l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lvl="0" algn="l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Home appliances: </a:t>
            </a:r>
            <a:r>
              <a:rPr lang="en-US" b="0" dirty="0" smtClean="0">
                <a:solidFill>
                  <a:schemeClr val="tx1"/>
                </a:solidFill>
                <a:cs typeface="Times New Roman" pitchFamily="18" charset="0"/>
              </a:rPr>
              <a:t>Rice cookers , Dishwashers , Washing     </a:t>
            </a:r>
          </a:p>
          <a:p>
            <a:pPr lvl="0" algn="l">
              <a:buNone/>
            </a:pPr>
            <a:r>
              <a:rPr lang="en-US" b="0" dirty="0" smtClean="0">
                <a:solidFill>
                  <a:schemeClr val="tx1"/>
                </a:solidFill>
                <a:cs typeface="Times New Roman" pitchFamily="18" charset="0"/>
              </a:rPr>
              <a:t>     machines and others</a:t>
            </a:r>
          </a:p>
          <a:p>
            <a:pPr algn="l"/>
            <a:endParaRPr lang="en-US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lvl="0" algn="l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lvl="0" algn="l">
              <a:buNone/>
            </a:pPr>
            <a:endParaRPr lang="en-US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endParaRPr lang="en-US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>
              <a:buClr>
                <a:schemeClr val="accent1"/>
              </a:buClr>
              <a:buFont typeface="Wingdings" pitchFamily="2" charset="2"/>
              <a:buChar char="q"/>
            </a:pPr>
            <a:endParaRPr lang="en-US" b="0" dirty="0" smtClean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BE4C5B8F-048D-410C-A759-73116A25C4F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ChangeArrowheads="1"/>
          </p:cNvSpPr>
          <p:nvPr/>
        </p:nvSpPr>
        <p:spPr bwMode="auto">
          <a:xfrm>
            <a:off x="304800" y="2133600"/>
            <a:ext cx="8382000" cy="481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q"/>
            </a:pPr>
            <a:r>
              <a:rPr lang="en-US" b="0" dirty="0" smtClean="0">
                <a:solidFill>
                  <a:schemeClr val="tx1"/>
                </a:solidFill>
                <a:cs typeface="Times New Roman" pitchFamily="18" charset="0"/>
              </a:rPr>
              <a:t> Fuzzy logic is not always accurate. The results are perceived as</a:t>
            </a:r>
          </a:p>
          <a:p>
            <a:pPr algn="l">
              <a:buNone/>
            </a:pPr>
            <a:r>
              <a:rPr lang="en-US" b="0" dirty="0" smtClean="0">
                <a:solidFill>
                  <a:schemeClr val="tx1"/>
                </a:solidFill>
                <a:cs typeface="Times New Roman" pitchFamily="18" charset="0"/>
              </a:rPr>
              <a:t>     a guess, so it may not be as widely trusted .</a:t>
            </a:r>
          </a:p>
          <a:p>
            <a:pPr algn="l">
              <a:buFont typeface="Wingdings" pitchFamily="2" charset="2"/>
              <a:buChar char="Ø"/>
            </a:pPr>
            <a:endParaRPr lang="en-US" b="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>
              <a:buFont typeface="Wingdings" pitchFamily="2" charset="2"/>
              <a:buChar char="q"/>
            </a:pPr>
            <a:r>
              <a:rPr lang="en-US" b="0" dirty="0" smtClean="0">
                <a:solidFill>
                  <a:schemeClr val="tx1"/>
                </a:solidFill>
                <a:cs typeface="Times New Roman" pitchFamily="18" charset="0"/>
              </a:rPr>
              <a:t>Requires tuning of membership functions  which is difficult to </a:t>
            </a:r>
          </a:p>
          <a:p>
            <a:pPr algn="l">
              <a:buNone/>
            </a:pPr>
            <a:r>
              <a:rPr lang="en-US" b="0" dirty="0" smtClean="0">
                <a:solidFill>
                  <a:schemeClr val="tx1"/>
                </a:solidFill>
                <a:cs typeface="Times New Roman" pitchFamily="18" charset="0"/>
              </a:rPr>
              <a:t>    estimate.</a:t>
            </a:r>
          </a:p>
          <a:p>
            <a:pPr algn="l"/>
            <a:endParaRPr lang="en-US" b="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>
              <a:buFont typeface="Wingdings" pitchFamily="2" charset="2"/>
              <a:buChar char="q"/>
            </a:pPr>
            <a:r>
              <a:rPr lang="en-US" b="0" dirty="0" smtClean="0">
                <a:solidFill>
                  <a:schemeClr val="tx1"/>
                </a:solidFill>
                <a:cs typeface="Times New Roman" pitchFamily="18" charset="0"/>
              </a:rPr>
              <a:t> Fuzzy Logic control may not scale well to large or complex </a:t>
            </a:r>
          </a:p>
          <a:p>
            <a:pPr algn="l">
              <a:buNone/>
            </a:pPr>
            <a:r>
              <a:rPr lang="en-US" b="0" dirty="0" smtClean="0">
                <a:solidFill>
                  <a:schemeClr val="tx1"/>
                </a:solidFill>
                <a:cs typeface="Times New Roman" pitchFamily="18" charset="0"/>
              </a:rPr>
              <a:t>     problems</a:t>
            </a:r>
          </a:p>
          <a:p>
            <a:pPr algn="l"/>
            <a:endParaRPr lang="en-US" b="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>
              <a:buFont typeface="Wingdings" pitchFamily="2" charset="2"/>
              <a:buChar char="q"/>
            </a:pPr>
            <a:r>
              <a:rPr lang="en-US" b="0" dirty="0" smtClean="0">
                <a:solidFill>
                  <a:schemeClr val="tx1"/>
                </a:solidFill>
                <a:cs typeface="Times New Roman" pitchFamily="18" charset="0"/>
              </a:rPr>
              <a:t> Fuzzy logic can be easily confused with probability theory, and</a:t>
            </a:r>
          </a:p>
          <a:p>
            <a:pPr algn="l">
              <a:buNone/>
            </a:pPr>
            <a:r>
              <a:rPr lang="en-US" b="0" dirty="0" smtClean="0">
                <a:solidFill>
                  <a:schemeClr val="tx1"/>
                </a:solidFill>
                <a:cs typeface="Times New Roman" pitchFamily="18" charset="0"/>
              </a:rPr>
              <a:t>    the terms used interchangeably. While they are similar concepts, </a:t>
            </a:r>
          </a:p>
          <a:p>
            <a:pPr algn="l">
              <a:buNone/>
            </a:pPr>
            <a:r>
              <a:rPr lang="en-US" b="0" dirty="0" smtClean="0">
                <a:solidFill>
                  <a:schemeClr val="tx1"/>
                </a:solidFill>
                <a:cs typeface="Times New Roman" pitchFamily="18" charset="0"/>
              </a:rPr>
              <a:t>    they do not say the same things. </a:t>
            </a:r>
          </a:p>
          <a:p>
            <a:pPr algn="l">
              <a:buClr>
                <a:schemeClr val="accent1"/>
              </a:buClr>
              <a:buFont typeface="Wingdings" pitchFamily="2" charset="2"/>
              <a:buChar char="q"/>
            </a:pPr>
            <a:endParaRPr lang="en-US" b="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3891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Drawbacks</a:t>
            </a:r>
            <a:b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BE4C5B8F-048D-410C-A759-73116A25C4F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2057400"/>
            <a:ext cx="8915400" cy="481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b="0" dirty="0" smtClean="0">
                <a:solidFill>
                  <a:schemeClr val="tx1"/>
                </a:solidFill>
              </a:rPr>
              <a:t> Fuzzy Logic provides way to calculate with imprecision and </a:t>
            </a:r>
          </a:p>
          <a:p>
            <a:pPr algn="l">
              <a:buClr>
                <a:schemeClr val="accent1"/>
              </a:buClr>
              <a:buNone/>
            </a:pPr>
            <a:r>
              <a:rPr lang="en-US" b="0" dirty="0" smtClean="0">
                <a:solidFill>
                  <a:schemeClr val="tx1"/>
                </a:solidFill>
              </a:rPr>
              <a:t>    vagueness.</a:t>
            </a:r>
          </a:p>
          <a:p>
            <a:pPr algn="l">
              <a:buClr>
                <a:schemeClr val="accent1"/>
              </a:buClr>
              <a:buFont typeface="Wingdings" pitchFamily="2" charset="2"/>
              <a:buChar char="q"/>
            </a:pPr>
            <a:endParaRPr lang="en-US" b="0" dirty="0" smtClean="0">
              <a:solidFill>
                <a:schemeClr val="tx1"/>
              </a:solidFill>
            </a:endParaRPr>
          </a:p>
          <a:p>
            <a:pPr algn="l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b="0" dirty="0" smtClean="0">
                <a:solidFill>
                  <a:schemeClr val="tx1"/>
                </a:solidFill>
              </a:rPr>
              <a:t> Fuzzy Logic can be used to represent some kinds of human </a:t>
            </a:r>
          </a:p>
          <a:p>
            <a:pPr algn="l">
              <a:buClr>
                <a:schemeClr val="accent1"/>
              </a:buClr>
              <a:buNone/>
            </a:pPr>
            <a:r>
              <a:rPr lang="en-US" b="0" dirty="0" smtClean="0">
                <a:solidFill>
                  <a:schemeClr val="tx1"/>
                </a:solidFill>
              </a:rPr>
              <a:t>    expertise .</a:t>
            </a:r>
          </a:p>
          <a:p>
            <a:pPr algn="l">
              <a:buClr>
                <a:schemeClr val="accent1"/>
              </a:buClr>
              <a:buFont typeface="Wingdings" pitchFamily="2" charset="2"/>
              <a:buChar char="q"/>
            </a:pPr>
            <a:endParaRPr lang="en-US" b="0" dirty="0" smtClean="0">
              <a:solidFill>
                <a:schemeClr val="tx1"/>
              </a:solidFill>
            </a:endParaRPr>
          </a:p>
          <a:p>
            <a:pPr algn="l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b="0" dirty="0" smtClean="0">
                <a:solidFill>
                  <a:schemeClr val="tx1"/>
                </a:solidFill>
              </a:rPr>
              <a:t> The  control stability, reliability, efficiency, and durability  of fuzzy</a:t>
            </a:r>
          </a:p>
          <a:p>
            <a:pPr algn="l">
              <a:buClr>
                <a:schemeClr val="accent1"/>
              </a:buClr>
              <a:buNone/>
            </a:pPr>
            <a:r>
              <a:rPr lang="en-US" b="0" dirty="0" smtClean="0">
                <a:solidFill>
                  <a:schemeClr val="tx1"/>
                </a:solidFill>
              </a:rPr>
              <a:t>     logic makes it popular. </a:t>
            </a:r>
          </a:p>
          <a:p>
            <a:pPr algn="l">
              <a:buClr>
                <a:schemeClr val="accent1"/>
              </a:buClr>
              <a:buFont typeface="Wingdings" pitchFamily="2" charset="2"/>
              <a:buChar char="q"/>
            </a:pPr>
            <a:endParaRPr lang="en-US" b="0" dirty="0" smtClean="0">
              <a:solidFill>
                <a:schemeClr val="tx1"/>
              </a:solidFill>
            </a:endParaRPr>
          </a:p>
          <a:p>
            <a:pPr algn="l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b="0" dirty="0" smtClean="0">
                <a:solidFill>
                  <a:schemeClr val="tx1"/>
                </a:solidFill>
              </a:rPr>
              <a:t> The speed and complexity of application production would not be</a:t>
            </a:r>
          </a:p>
          <a:p>
            <a:pPr algn="l">
              <a:buClr>
                <a:schemeClr val="accent1"/>
              </a:buClr>
              <a:buNone/>
            </a:pPr>
            <a:r>
              <a:rPr lang="en-US" b="0" dirty="0" smtClean="0">
                <a:solidFill>
                  <a:schemeClr val="tx1"/>
                </a:solidFill>
              </a:rPr>
              <a:t>     possible without systems like fuzzy logic. </a:t>
            </a:r>
          </a:p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algn="l">
              <a:buFontTx/>
              <a:buNone/>
            </a:pP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096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Conclusion</a:t>
            </a:r>
            <a:b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fld id="{BE4C5B8F-048D-410C-A759-73116A25C4F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and inference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BE4C5B8F-048D-410C-A759-73116A25C4F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1905000"/>
            <a:ext cx="7772400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Fuzzy </a:t>
            </a:r>
            <a:r>
              <a:rPr lang="en-US" dirty="0" smtClean="0">
                <a:solidFill>
                  <a:schemeClr val="tx1"/>
                </a:solidFill>
              </a:rPr>
              <a:t>if-then rules can be aggregated into a </a:t>
            </a:r>
            <a:endParaRPr lang="en-US" dirty="0" smtClean="0">
              <a:solidFill>
                <a:schemeClr val="tx1"/>
              </a:solidFill>
            </a:endParaRPr>
          </a:p>
          <a:p>
            <a:pPr algn="l">
              <a:buNone/>
            </a:pPr>
            <a:r>
              <a:rPr lang="en-US" dirty="0" smtClean="0">
                <a:solidFill>
                  <a:srgbClr val="0000CC"/>
                </a:solidFill>
              </a:rPr>
              <a:t>Single membership </a:t>
            </a:r>
            <a:r>
              <a:rPr lang="en-US" dirty="0" smtClean="0">
                <a:solidFill>
                  <a:srgbClr val="0000CC"/>
                </a:solidFill>
              </a:rPr>
              <a:t>function= fuzzy set of input-output-pairs= </a:t>
            </a:r>
            <a:r>
              <a:rPr lang="en-US" dirty="0" smtClean="0">
                <a:solidFill>
                  <a:srgbClr val="0000CC"/>
                </a:solidFill>
              </a:rPr>
              <a:t>fuzzy relation</a:t>
            </a:r>
            <a:endParaRPr lang="en-US" dirty="0" smtClean="0">
              <a:solidFill>
                <a:srgbClr val="0000CC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Application of a fuzzy input to a fuzzy relation is the basis </a:t>
            </a:r>
            <a:r>
              <a:rPr lang="en-US" dirty="0" smtClean="0">
                <a:solidFill>
                  <a:schemeClr val="tx1"/>
                </a:solidFill>
              </a:rPr>
              <a:t>of decision-making </a:t>
            </a:r>
            <a:r>
              <a:rPr lang="en-US" dirty="0" smtClean="0">
                <a:solidFill>
                  <a:schemeClr val="tx1"/>
                </a:solidFill>
              </a:rPr>
              <a:t>in fuzzy knowledge-based systems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Decision </a:t>
            </a:r>
            <a:r>
              <a:rPr lang="en-US" dirty="0" smtClean="0">
                <a:solidFill>
                  <a:schemeClr val="tx1"/>
                </a:solidFill>
              </a:rPr>
              <a:t>making using fuzzy logic is known as </a:t>
            </a:r>
            <a:r>
              <a:rPr lang="en-US" dirty="0" smtClean="0">
                <a:solidFill>
                  <a:schemeClr val="tx1"/>
                </a:solidFill>
              </a:rPr>
              <a:t>fuzzy inference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compositional rule of inference (CRI) is used for this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purpose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Composition </a:t>
            </a:r>
            <a:r>
              <a:rPr lang="en-US" dirty="0" smtClean="0">
                <a:solidFill>
                  <a:schemeClr val="tx1"/>
                </a:solidFill>
              </a:rPr>
              <a:t>plays a crucial role in fuzzy inference and </a:t>
            </a:r>
            <a:r>
              <a:rPr lang="en-US" dirty="0" smtClean="0">
                <a:solidFill>
                  <a:schemeClr val="tx1"/>
                </a:solidFill>
              </a:rPr>
              <a:t>fuzzy knowledge-based </a:t>
            </a:r>
            <a:r>
              <a:rPr lang="en-US" dirty="0" smtClean="0">
                <a:solidFill>
                  <a:schemeClr val="tx1"/>
                </a:solidFill>
              </a:rPr>
              <a:t>systems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Compositional rule of inference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fld id="{BE4C5B8F-048D-410C-A759-73116A25C4F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0" y="1981200"/>
            <a:ext cx="7772400" cy="3268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In knowledge-based systems, knowledge is</a:t>
            </a:r>
          </a:p>
          <a:p>
            <a:pPr algn="l">
              <a:buNone/>
            </a:pPr>
            <a:r>
              <a:rPr lang="en-US" dirty="0" smtClean="0">
                <a:solidFill>
                  <a:schemeClr val="tx1"/>
                </a:solidFill>
              </a:rPr>
              <a:t>often expressed as rules of the form:</a:t>
            </a:r>
          </a:p>
          <a:p>
            <a:pPr algn="l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”</a:t>
            </a:r>
            <a:r>
              <a:rPr lang="en-US" dirty="0" smtClean="0">
                <a:solidFill>
                  <a:srgbClr val="0070C0"/>
                </a:solidFill>
              </a:rPr>
              <a:t>IF condition Y1 is y1 AND IF condition Y2 is y2</a:t>
            </a:r>
          </a:p>
          <a:p>
            <a:pPr algn="l">
              <a:buNone/>
            </a:pPr>
            <a:r>
              <a:rPr lang="en-US" dirty="0" smtClean="0">
                <a:solidFill>
                  <a:srgbClr val="0070C0"/>
                </a:solidFill>
              </a:rPr>
              <a:t>THEN state C is c”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Example</a:t>
            </a:r>
            <a:r>
              <a:rPr lang="en-US" dirty="0" smtClean="0">
                <a:solidFill>
                  <a:schemeClr val="tx1"/>
                </a:solidFill>
              </a:rPr>
              <a:t>: If the temperature is high and the level</a:t>
            </a:r>
          </a:p>
          <a:p>
            <a:pPr algn="l">
              <a:buNone/>
            </a:pPr>
            <a:r>
              <a:rPr lang="en-US" dirty="0" smtClean="0">
                <a:solidFill>
                  <a:schemeClr val="tx1"/>
                </a:solidFill>
              </a:rPr>
              <a:t>of vibrations is high then the bearing is faulty</a:t>
            </a:r>
          </a:p>
          <a:p>
            <a:pPr algn="l">
              <a:buNone/>
            </a:pPr>
            <a:r>
              <a:rPr lang="en-US" dirty="0" smtClean="0">
                <a:solidFill>
                  <a:schemeClr val="tx1"/>
                </a:solidFill>
              </a:rPr>
              <a:t>• In fuzzy knowledge-based systems, rules of this</a:t>
            </a:r>
          </a:p>
          <a:p>
            <a:pPr algn="l">
              <a:buNone/>
            </a:pPr>
            <a:r>
              <a:rPr lang="en-US" dirty="0" smtClean="0">
                <a:solidFill>
                  <a:schemeClr val="tx1"/>
                </a:solidFill>
              </a:rPr>
              <a:t>type are linguistic statements of </a:t>
            </a:r>
            <a:r>
              <a:rPr lang="en-US" dirty="0" smtClean="0">
                <a:solidFill>
                  <a:schemeClr val="tx1"/>
                </a:solidFill>
              </a:rPr>
              <a:t>expert knowledge </a:t>
            </a:r>
            <a:r>
              <a:rPr lang="en-US" dirty="0" smtClean="0">
                <a:solidFill>
                  <a:schemeClr val="tx1"/>
                </a:solidFill>
              </a:rPr>
              <a:t>in which y1, y2 and c are fuzzy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fuzzy logic (2)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BE4C5B8F-048D-410C-A759-73116A25C4F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1868573"/>
            <a:ext cx="624840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System use</a:t>
            </a:r>
          </a:p>
          <a:p>
            <a:pPr algn="l">
              <a:buNone/>
            </a:pPr>
            <a:r>
              <a:rPr lang="en-US" dirty="0" smtClean="0">
                <a:solidFill>
                  <a:schemeClr val="tx1"/>
                </a:solidFill>
              </a:rPr>
              <a:t>1. </a:t>
            </a:r>
            <a:r>
              <a:rPr lang="en-US" dirty="0" err="1" smtClean="0">
                <a:solidFill>
                  <a:schemeClr val="tx1"/>
                </a:solidFill>
              </a:rPr>
              <a:t>Fuzzify</a:t>
            </a:r>
            <a:r>
              <a:rPr lang="en-US" dirty="0" smtClean="0">
                <a:solidFill>
                  <a:schemeClr val="tx1"/>
                </a:solidFill>
              </a:rPr>
              <a:t> the measured variables</a:t>
            </a:r>
          </a:p>
          <a:p>
            <a:pPr algn="l">
              <a:buNone/>
            </a:pPr>
            <a:r>
              <a:rPr lang="en-US" dirty="0" smtClean="0">
                <a:solidFill>
                  <a:schemeClr val="tx1"/>
                </a:solidFill>
              </a:rPr>
              <a:t>2. Match the measurements with rule base</a:t>
            </a:r>
          </a:p>
          <a:p>
            <a:pPr algn="l">
              <a:buNone/>
            </a:pPr>
            <a:r>
              <a:rPr lang="en-US" dirty="0" smtClean="0">
                <a:solidFill>
                  <a:schemeClr val="tx1"/>
                </a:solidFill>
              </a:rPr>
              <a:t>using CRI</a:t>
            </a:r>
          </a:p>
          <a:p>
            <a:pPr algn="l">
              <a:buNone/>
            </a:pPr>
            <a:r>
              <a:rPr lang="en-US" dirty="0" smtClean="0">
                <a:solidFill>
                  <a:schemeClr val="tx1"/>
                </a:solidFill>
              </a:rPr>
              <a:t>3. </a:t>
            </a:r>
            <a:r>
              <a:rPr lang="en-US" dirty="0" err="1" smtClean="0">
                <a:solidFill>
                  <a:schemeClr val="tx1"/>
                </a:solidFill>
              </a:rPr>
              <a:t>Defuzzify</a:t>
            </a:r>
            <a:r>
              <a:rPr lang="en-US" dirty="0" smtClean="0">
                <a:solidFill>
                  <a:schemeClr val="tx1"/>
                </a:solidFill>
              </a:rPr>
              <a:t> the obtained inference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4453896"/>
            <a:ext cx="655320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l-PL" dirty="0" smtClean="0">
                <a:solidFill>
                  <a:schemeClr val="tx1"/>
                </a:solidFill>
              </a:rPr>
              <a:t>Fuzzy Inference </a:t>
            </a:r>
            <a:r>
              <a:rPr lang="pl-PL" dirty="0" smtClean="0">
                <a:solidFill>
                  <a:schemeClr val="tx1"/>
                </a:solidFill>
              </a:rPr>
              <a:t>Systems</a:t>
            </a:r>
            <a:endParaRPr lang="en-US" dirty="0" smtClean="0">
              <a:solidFill>
                <a:schemeClr val="tx1"/>
              </a:solidFill>
            </a:endParaRPr>
          </a:p>
          <a:p>
            <a:pPr algn="l">
              <a:buNone/>
            </a:pPr>
            <a:r>
              <a:rPr lang="pl-PL" dirty="0" smtClean="0">
                <a:solidFill>
                  <a:schemeClr val="tx1"/>
                </a:solidFill>
              </a:rPr>
              <a:t>– </a:t>
            </a:r>
            <a:r>
              <a:rPr lang="pl-PL" dirty="0" smtClean="0">
                <a:solidFill>
                  <a:schemeClr val="tx1"/>
                </a:solidFill>
              </a:rPr>
              <a:t>Mamdani </a:t>
            </a:r>
            <a:r>
              <a:rPr lang="pl-PL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l">
              <a:buNone/>
            </a:pPr>
            <a:r>
              <a:rPr lang="pl-PL" dirty="0" smtClean="0">
                <a:solidFill>
                  <a:schemeClr val="tx1"/>
                </a:solidFill>
              </a:rPr>
              <a:t>– </a:t>
            </a:r>
            <a:r>
              <a:rPr lang="pl-PL" dirty="0" smtClean="0">
                <a:solidFill>
                  <a:schemeClr val="tx1"/>
                </a:solidFill>
              </a:rPr>
              <a:t>Sugeno Type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Sugeno</a:t>
            </a:r>
            <a:r>
              <a:rPr lang="en-US" dirty="0" smtClean="0"/>
              <a:t> FIS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BE4C5B8F-048D-410C-A759-73116A25C4F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757774"/>
            <a:ext cx="8839200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err="1" smtClean="0">
                <a:solidFill>
                  <a:schemeClr val="tx1"/>
                </a:solidFill>
              </a:rPr>
              <a:t>Sugeno</a:t>
            </a:r>
            <a:r>
              <a:rPr lang="en-US" dirty="0" smtClean="0">
                <a:solidFill>
                  <a:schemeClr val="tx1"/>
                </a:solidFill>
              </a:rPr>
              <a:t> FIS is similar to the </a:t>
            </a:r>
            <a:r>
              <a:rPr lang="en-US" dirty="0" err="1" smtClean="0">
                <a:solidFill>
                  <a:schemeClr val="tx1"/>
                </a:solidFill>
              </a:rPr>
              <a:t>Mamdani</a:t>
            </a:r>
            <a:r>
              <a:rPr lang="en-US" dirty="0" smtClean="0">
                <a:solidFill>
                  <a:schemeClr val="tx1"/>
                </a:solidFill>
              </a:rPr>
              <a:t> method in many respects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l"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first two parts of the fuzzy inference process, </a:t>
            </a:r>
            <a:r>
              <a:rPr lang="en-US" dirty="0" err="1" smtClean="0">
                <a:solidFill>
                  <a:schemeClr val="tx1"/>
                </a:solidFill>
              </a:rPr>
              <a:t>fuzzifying</a:t>
            </a:r>
            <a:r>
              <a:rPr lang="en-US" dirty="0" smtClean="0">
                <a:solidFill>
                  <a:schemeClr val="tx1"/>
                </a:solidFill>
              </a:rPr>
              <a:t> the inputs and applying the fuzzy operator, are exactly the same. </a:t>
            </a:r>
            <a:endParaRPr lang="en-US" dirty="0" smtClean="0">
              <a:solidFill>
                <a:schemeClr val="tx1"/>
              </a:solidFill>
            </a:endParaRPr>
          </a:p>
          <a:p>
            <a:pPr algn="l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main difference between </a:t>
            </a:r>
            <a:r>
              <a:rPr lang="en-US" dirty="0" err="1" smtClean="0">
                <a:solidFill>
                  <a:schemeClr val="tx1"/>
                </a:solidFill>
              </a:rPr>
              <a:t>Mamdani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err="1" smtClean="0">
                <a:solidFill>
                  <a:schemeClr val="tx1"/>
                </a:solidFill>
              </a:rPr>
              <a:t>Sugeno</a:t>
            </a:r>
            <a:r>
              <a:rPr lang="en-US" dirty="0" smtClean="0">
                <a:solidFill>
                  <a:schemeClr val="tx1"/>
                </a:solidFill>
              </a:rPr>
              <a:t> is that the </a:t>
            </a:r>
            <a:r>
              <a:rPr lang="en-US" dirty="0" err="1" smtClean="0">
                <a:solidFill>
                  <a:schemeClr val="tx1"/>
                </a:solidFill>
              </a:rPr>
              <a:t>Sugeno</a:t>
            </a:r>
            <a:r>
              <a:rPr lang="en-US" dirty="0" smtClean="0">
                <a:solidFill>
                  <a:schemeClr val="tx1"/>
                </a:solidFill>
              </a:rPr>
              <a:t> output membership functions are either linear or constant.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4419600"/>
            <a:ext cx="861060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A typical rule in a </a:t>
            </a:r>
            <a:r>
              <a:rPr lang="en-US" dirty="0" err="1" smtClean="0">
                <a:solidFill>
                  <a:schemeClr val="tx1"/>
                </a:solidFill>
              </a:rPr>
              <a:t>Sugeno</a:t>
            </a:r>
            <a:r>
              <a:rPr lang="en-US" dirty="0" smtClean="0">
                <a:solidFill>
                  <a:schemeClr val="tx1"/>
                </a:solidFill>
              </a:rPr>
              <a:t> fuzzy model has the form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algn="l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If Input 1 = x and Input 2 = y, then Output is z = ax + by + c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FIS: </a:t>
            </a:r>
            <a:r>
              <a:rPr lang="en-US" dirty="0" err="1" smtClean="0"/>
              <a:t>Sugeno</a:t>
            </a:r>
            <a:r>
              <a:rPr lang="en-US" dirty="0" smtClean="0"/>
              <a:t> vs. </a:t>
            </a:r>
            <a:r>
              <a:rPr lang="en-US" dirty="0" err="1" smtClean="0"/>
              <a:t>Mamdani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BE4C5B8F-048D-410C-A759-73116A25C4F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1462308"/>
            <a:ext cx="8382000" cy="289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Advantages of the </a:t>
            </a:r>
            <a:r>
              <a:rPr lang="en-US" dirty="0" err="1" smtClean="0">
                <a:solidFill>
                  <a:schemeClr val="tx1"/>
                </a:solidFill>
              </a:rPr>
              <a:t>Sugeno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Method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It is computationally efficient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It can be used to model any inference system in which the output membership functions are either linear or constant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It works well with linear techniques (e.g., PID control</a:t>
            </a:r>
            <a:r>
              <a:rPr lang="en-US" dirty="0" smtClean="0">
                <a:solidFill>
                  <a:schemeClr val="tx1"/>
                </a:solidFill>
              </a:rPr>
              <a:t>).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It works well with optimization and adaptive techniques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It has guaranteed continuity of the output surface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It is well suited to mathematical analysis.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Brief History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1752600"/>
            <a:ext cx="8229600" cy="31947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buClr>
                <a:schemeClr val="accent1"/>
              </a:buClr>
              <a:buFont typeface="Wingdings" pitchFamily="2" charset="2"/>
              <a:buChar char="q"/>
              <a:defRPr/>
            </a:pPr>
            <a:r>
              <a:rPr lang="en-US" b="0" dirty="0" smtClean="0">
                <a:solidFill>
                  <a:schemeClr val="tx1"/>
                </a:solidFill>
                <a:latin typeface="+mn-lt"/>
              </a:rPr>
              <a:t> Classical 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logic of Aristotle: Law of Bivalence  “Every proposition is either True or False(no middle)”</a:t>
            </a:r>
          </a:p>
          <a:p>
            <a:pPr algn="l">
              <a:buFont typeface="Wingdings" pitchFamily="2" charset="2"/>
              <a:buChar char="q"/>
              <a:defRPr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algn="l">
              <a:buFont typeface="Wingdings" pitchFamily="2" charset="2"/>
              <a:buChar char="q"/>
              <a:defRPr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algn="l">
              <a:buClr>
                <a:schemeClr val="accent1"/>
              </a:buClr>
              <a:buFont typeface="Wingdings" pitchFamily="2" charset="2"/>
              <a:buChar char="q"/>
              <a:defRPr/>
            </a:pPr>
            <a:r>
              <a:rPr lang="en-US" b="0" dirty="0" smtClean="0">
                <a:solidFill>
                  <a:schemeClr val="tx1"/>
                </a:solidFill>
                <a:latin typeface="+mn-lt"/>
              </a:rPr>
              <a:t> Jan 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Lukasiewicz proposed three-valued logic : True, False and Possible</a:t>
            </a:r>
          </a:p>
          <a:p>
            <a:pPr algn="l">
              <a:buFont typeface="Wingdings" pitchFamily="2" charset="2"/>
              <a:buChar char="q"/>
              <a:defRPr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algn="l">
              <a:buFont typeface="Wingdings" pitchFamily="2" charset="2"/>
              <a:buChar char="q"/>
              <a:defRPr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algn="l">
              <a:buClr>
                <a:schemeClr val="accent1"/>
              </a:buClr>
              <a:buFont typeface="Wingdings" pitchFamily="2" charset="2"/>
              <a:buChar char="q"/>
              <a:defRPr/>
            </a:pPr>
            <a:r>
              <a:rPr lang="en-US" b="0" dirty="0" smtClean="0">
                <a:solidFill>
                  <a:schemeClr val="tx1"/>
                </a:solidFill>
                <a:latin typeface="+mn-lt"/>
              </a:rPr>
              <a:t> Finally 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Lofti Zadeh  published his paper on fuzzy logic-a part of set theory  that operated over the range [0.0-1.0]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fld id="{BE4C5B8F-048D-410C-A759-73116A25C4F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Fuzzy Hedges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BE4C5B8F-048D-410C-A759-73116A25C4F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1524000"/>
            <a:ext cx="8839200" cy="2234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dirty="0" smtClean="0">
                <a:solidFill>
                  <a:schemeClr val="tx1"/>
                </a:solidFill>
              </a:rPr>
              <a:t>• </a:t>
            </a:r>
            <a:r>
              <a:rPr lang="en-US" dirty="0" smtClean="0">
                <a:solidFill>
                  <a:schemeClr val="tx1"/>
                </a:solidFill>
              </a:rPr>
              <a:t>Hedges are special terms aimed to modify other linguistic </a:t>
            </a:r>
            <a:r>
              <a:rPr lang="en-US" dirty="0" smtClean="0">
                <a:solidFill>
                  <a:schemeClr val="tx1"/>
                </a:solidFill>
              </a:rPr>
              <a:t>terms</a:t>
            </a:r>
          </a:p>
          <a:p>
            <a:pPr algn="l"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• Can be used to modify elements such as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algn="l"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Fuzzy predicates </a:t>
            </a:r>
            <a:endParaRPr lang="en-US" dirty="0" smtClean="0">
              <a:solidFill>
                <a:schemeClr val="tx1"/>
              </a:solidFill>
            </a:endParaRPr>
          </a:p>
          <a:p>
            <a:pPr algn="l">
              <a:buNone/>
            </a:pP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en-US" dirty="0" smtClean="0">
                <a:solidFill>
                  <a:schemeClr val="tx1"/>
                </a:solidFill>
              </a:rPr>
              <a:t>Fuzzy truth values </a:t>
            </a:r>
            <a:endParaRPr lang="en-US" dirty="0" smtClean="0">
              <a:solidFill>
                <a:schemeClr val="tx1"/>
              </a:solidFill>
            </a:endParaRPr>
          </a:p>
          <a:p>
            <a:pPr algn="l">
              <a:buNone/>
            </a:pP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en-US" dirty="0" smtClean="0">
                <a:solidFill>
                  <a:schemeClr val="tx1"/>
                </a:solidFill>
              </a:rPr>
              <a:t>Fuzzy probabilities </a:t>
            </a:r>
            <a:endParaRPr lang="en-US" dirty="0" smtClean="0">
              <a:solidFill>
                <a:schemeClr val="tx1"/>
              </a:solidFill>
            </a:endParaRPr>
          </a:p>
          <a:p>
            <a:pPr algn="l">
              <a:buNone/>
            </a:pPr>
            <a:r>
              <a:rPr lang="en-US" dirty="0" smtClean="0">
                <a:solidFill>
                  <a:schemeClr val="tx1"/>
                </a:solidFill>
              </a:rPr>
              <a:t>• </a:t>
            </a:r>
            <a:r>
              <a:rPr lang="en-US" dirty="0" smtClean="0">
                <a:solidFill>
                  <a:schemeClr val="tx1"/>
                </a:solidFill>
              </a:rPr>
              <a:t>Examples: – “Very”, “more or less”, “fairly”, “extremely”, etc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38600"/>
            <a:ext cx="8686800" cy="2382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Fuzzy Hedges – Examples </a:t>
            </a:r>
            <a:endParaRPr lang="en-US" dirty="0" smtClean="0">
              <a:solidFill>
                <a:schemeClr val="tx1"/>
              </a:solidFill>
            </a:endParaRPr>
          </a:p>
          <a:p>
            <a:pPr algn="l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algn="l">
              <a:buNone/>
            </a:pPr>
            <a:r>
              <a:rPr lang="en-US" dirty="0" smtClean="0">
                <a:solidFill>
                  <a:schemeClr val="tx1"/>
                </a:solidFill>
              </a:rPr>
              <a:t>• </a:t>
            </a:r>
            <a:r>
              <a:rPr lang="en-US" dirty="0" smtClean="0">
                <a:solidFill>
                  <a:schemeClr val="tx1"/>
                </a:solidFill>
              </a:rPr>
              <a:t>Modification of a fuzzy predicate – “x is very young” </a:t>
            </a:r>
            <a:r>
              <a:rPr lang="en-US" dirty="0" smtClean="0">
                <a:solidFill>
                  <a:schemeClr val="tx1"/>
                </a:solidFill>
              </a:rPr>
              <a:t>•Modification </a:t>
            </a:r>
            <a:r>
              <a:rPr lang="en-US" dirty="0" smtClean="0">
                <a:solidFill>
                  <a:schemeClr val="tx1"/>
                </a:solidFill>
              </a:rPr>
              <a:t>of a fuzzy truth value – “x is young is very true” </a:t>
            </a:r>
            <a:r>
              <a:rPr lang="en-US" dirty="0" smtClean="0">
                <a:solidFill>
                  <a:schemeClr val="tx1"/>
                </a:solidFill>
              </a:rPr>
              <a:t>•Modification </a:t>
            </a:r>
            <a:r>
              <a:rPr lang="en-US" dirty="0" smtClean="0">
                <a:solidFill>
                  <a:schemeClr val="tx1"/>
                </a:solidFill>
              </a:rPr>
              <a:t>of a fuzzy probability – “x is young is very likely” </a:t>
            </a:r>
            <a:endParaRPr lang="en-US" dirty="0" smtClean="0">
              <a:solidFill>
                <a:schemeClr val="tx1"/>
              </a:solidFill>
            </a:endParaRPr>
          </a:p>
          <a:p>
            <a:pPr algn="l">
              <a:buNone/>
            </a:pPr>
            <a:r>
              <a:rPr lang="en-US" dirty="0" smtClean="0">
                <a:solidFill>
                  <a:schemeClr val="tx1"/>
                </a:solidFill>
              </a:rPr>
              <a:t>• </a:t>
            </a:r>
            <a:r>
              <a:rPr lang="en-US" dirty="0" smtClean="0">
                <a:solidFill>
                  <a:schemeClr val="tx1"/>
                </a:solidFill>
              </a:rPr>
              <a:t>Modification of both a predicate and a truth value – “x is very young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Neuro</a:t>
            </a:r>
            <a:r>
              <a:rPr lang="en-US" dirty="0" smtClean="0"/>
              <a:t>-fuzzy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BE4C5B8F-048D-410C-A759-73116A25C4F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1676400"/>
            <a:ext cx="792480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algn="l">
              <a:buNone/>
            </a:pPr>
            <a:r>
              <a:rPr lang="en-US" dirty="0" smtClean="0">
                <a:solidFill>
                  <a:schemeClr val="tx1"/>
                </a:solidFill>
              </a:rPr>
              <a:t>Combined </a:t>
            </a:r>
            <a:r>
              <a:rPr lang="en-US" dirty="0" smtClean="0">
                <a:solidFill>
                  <a:schemeClr val="tx1"/>
                </a:solidFill>
              </a:rPr>
              <a:t>neural networks and fuzzy logic</a:t>
            </a:r>
          </a:p>
          <a:p>
            <a:pPr algn="l">
              <a:buNone/>
            </a:pPr>
            <a:r>
              <a:rPr lang="en-US" dirty="0" smtClean="0">
                <a:solidFill>
                  <a:schemeClr val="tx1"/>
                </a:solidFill>
              </a:rPr>
              <a:t>systems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Problems </a:t>
            </a:r>
            <a:r>
              <a:rPr lang="en-US" dirty="0" smtClean="0">
                <a:solidFill>
                  <a:schemeClr val="tx1"/>
                </a:solidFill>
              </a:rPr>
              <a:t>with both linguistic and numeric</a:t>
            </a:r>
          </a:p>
          <a:p>
            <a:pPr algn="l">
              <a:buNone/>
            </a:pPr>
            <a:r>
              <a:rPr lang="en-US" dirty="0" smtClean="0">
                <a:solidFill>
                  <a:schemeClr val="tx1"/>
                </a:solidFill>
              </a:rPr>
              <a:t>knowledge</a:t>
            </a:r>
          </a:p>
          <a:p>
            <a:pPr algn="l">
              <a:buNone/>
            </a:pPr>
            <a:r>
              <a:rPr lang="en-US" dirty="0" smtClean="0">
                <a:solidFill>
                  <a:schemeClr val="tx1"/>
                </a:solidFill>
              </a:rPr>
              <a:t>• </a:t>
            </a:r>
            <a:r>
              <a:rPr lang="en-US" dirty="0" err="1" smtClean="0">
                <a:solidFill>
                  <a:schemeClr val="tx1"/>
                </a:solidFill>
              </a:rPr>
              <a:t>Neuro</a:t>
            </a:r>
            <a:r>
              <a:rPr lang="en-US" dirty="0" smtClean="0">
                <a:solidFill>
                  <a:schemeClr val="tx1"/>
                </a:solidFill>
              </a:rPr>
              <a:t>-fuzzy can provide a solution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3657600"/>
            <a:ext cx="8305800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Features of fuzzy logic and </a:t>
            </a:r>
            <a:r>
              <a:rPr lang="en-US" dirty="0" smtClean="0"/>
              <a:t>neural networks-based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4267200"/>
            <a:ext cx="7848600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The fuzzy logic system and the neural network work as</a:t>
            </a:r>
          </a:p>
          <a:p>
            <a:pPr algn="l">
              <a:buNone/>
            </a:pPr>
            <a:r>
              <a:rPr lang="en-US" dirty="0" smtClean="0">
                <a:solidFill>
                  <a:schemeClr val="tx1"/>
                </a:solidFill>
              </a:rPr>
              <a:t>one synchronized entity</a:t>
            </a:r>
          </a:p>
          <a:p>
            <a:pPr algn="l">
              <a:buNone/>
            </a:pPr>
            <a:r>
              <a:rPr lang="en-US" dirty="0" smtClean="0">
                <a:solidFill>
                  <a:schemeClr val="tx1"/>
                </a:solidFill>
              </a:rPr>
              <a:t>• Parallel </a:t>
            </a:r>
            <a:r>
              <a:rPr lang="en-US" dirty="0" smtClean="0">
                <a:solidFill>
                  <a:schemeClr val="tx1"/>
                </a:solidFill>
              </a:rPr>
              <a:t>architecture Same </a:t>
            </a:r>
            <a:r>
              <a:rPr lang="en-US" dirty="0" smtClean="0">
                <a:solidFill>
                  <a:schemeClr val="tx1"/>
                </a:solidFill>
              </a:rPr>
              <a:t>architecture as traditional fuzzy systems </a:t>
            </a:r>
            <a:r>
              <a:rPr lang="en-US" dirty="0" smtClean="0">
                <a:solidFill>
                  <a:schemeClr val="tx1"/>
                </a:solidFill>
              </a:rPr>
              <a:t>except that </a:t>
            </a:r>
            <a:r>
              <a:rPr lang="en-US" dirty="0" smtClean="0">
                <a:solidFill>
                  <a:schemeClr val="tx1"/>
                </a:solidFill>
              </a:rPr>
              <a:t>a layer of hidden neurons performs each of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of </a:t>
            </a:r>
            <a:r>
              <a:rPr lang="en-US" dirty="0" err="1" smtClean="0"/>
              <a:t>neuro</a:t>
            </a:r>
            <a:r>
              <a:rPr lang="en-US" dirty="0" smtClean="0"/>
              <a:t>-fuzzy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BE4C5B8F-048D-410C-A759-73116A25C4F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3475" y="1981200"/>
            <a:ext cx="6877050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8763000" cy="685800"/>
          </a:xfrm>
        </p:spPr>
        <p:txBody>
          <a:bodyPr/>
          <a:lstStyle/>
          <a:p>
            <a:pPr lvl="7"/>
            <a:r>
              <a:rPr lang="en-US" sz="3600" dirty="0" smtClean="0"/>
              <a:t>Construction of </a:t>
            </a:r>
            <a:r>
              <a:rPr lang="en-US" sz="3600" dirty="0" err="1" smtClean="0"/>
              <a:t>neuro</a:t>
            </a:r>
            <a:r>
              <a:rPr lang="en-US" sz="3600" dirty="0" smtClean="0"/>
              <a:t>-fuzzy systems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BE4C5B8F-048D-410C-A759-73116A25C4F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981200"/>
            <a:ext cx="8229600" cy="37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• </a:t>
            </a:r>
            <a:r>
              <a:rPr lang="en-US" dirty="0" smtClean="0"/>
              <a:t>Structure learning phase</a:t>
            </a:r>
          </a:p>
          <a:p>
            <a:pPr algn="l"/>
            <a:r>
              <a:rPr lang="en-US" dirty="0" smtClean="0"/>
              <a:t>– Determining the fuzzy rules structure</a:t>
            </a:r>
          </a:p>
          <a:p>
            <a:pPr algn="l"/>
            <a:r>
              <a:rPr lang="en-US" dirty="0" smtClean="0"/>
              <a:t>– Based on partitioning of the input-output</a:t>
            </a:r>
          </a:p>
          <a:p>
            <a:pPr algn="l"/>
            <a:r>
              <a:rPr lang="en-US" dirty="0" smtClean="0"/>
              <a:t>space</a:t>
            </a:r>
          </a:p>
          <a:p>
            <a:pPr algn="l"/>
            <a:r>
              <a:rPr lang="en-US" dirty="0" smtClean="0"/>
              <a:t>– Each partition represents one rule</a:t>
            </a:r>
          </a:p>
          <a:p>
            <a:pPr algn="l"/>
            <a:r>
              <a:rPr lang="en-US" dirty="0" smtClean="0"/>
              <a:t>– Overlap between boundaries in fuzzy systems</a:t>
            </a:r>
          </a:p>
          <a:p>
            <a:pPr algn="l"/>
            <a:r>
              <a:rPr lang="en-US" dirty="0" smtClean="0"/>
              <a:t>– Several partitioning methods</a:t>
            </a:r>
          </a:p>
          <a:p>
            <a:pPr algn="l"/>
            <a:r>
              <a:rPr lang="en-US" dirty="0" smtClean="0"/>
              <a:t>• Grid-type partitioning (fixed or adaptive)</a:t>
            </a:r>
          </a:p>
          <a:p>
            <a:pPr algn="l"/>
            <a:r>
              <a:rPr lang="en-US" dirty="0" smtClean="0"/>
              <a:t>• Clustering</a:t>
            </a:r>
          </a:p>
          <a:p>
            <a:pPr algn="l"/>
            <a:r>
              <a:rPr lang="en-US" dirty="0" smtClean="0"/>
              <a:t>• Scatter partitioning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Bibliography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2133600"/>
            <a:ext cx="8839200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BOOK :</a:t>
            </a:r>
          </a:p>
          <a:p>
            <a:pPr algn="l">
              <a:buNone/>
            </a:pPr>
            <a:r>
              <a:rPr lang="en-US" b="0" dirty="0" smtClean="0">
                <a:solidFill>
                  <a:schemeClr val="tx1"/>
                </a:solidFill>
              </a:rPr>
              <a:t>       </a:t>
            </a:r>
            <a:r>
              <a:rPr lang="en-US" b="0" dirty="0" smtClean="0">
                <a:solidFill>
                  <a:schemeClr val="tx1"/>
                </a:solidFill>
                <a:latin typeface="+mn-lt"/>
              </a:rPr>
              <a:t>Artificial Intelligence by Elaine Rich, Kelvin Knight and           </a:t>
            </a:r>
            <a:r>
              <a:rPr lang="en-US" b="0" dirty="0" err="1" smtClean="0">
                <a:solidFill>
                  <a:schemeClr val="tx1"/>
                </a:solidFill>
                <a:latin typeface="+mn-lt"/>
              </a:rPr>
              <a:t>Shivashankar</a:t>
            </a:r>
            <a:r>
              <a:rPr lang="en-US" b="0" dirty="0" smtClean="0">
                <a:solidFill>
                  <a:schemeClr val="tx1"/>
                </a:solidFill>
                <a:latin typeface="+mn-lt"/>
              </a:rPr>
              <a:t> B  Nair </a:t>
            </a:r>
          </a:p>
          <a:p>
            <a:pPr algn="l">
              <a:buNone/>
            </a:pPr>
            <a:endParaRPr lang="en-US" b="0" dirty="0" smtClean="0">
              <a:solidFill>
                <a:schemeClr val="tx1"/>
              </a:solidFill>
              <a:latin typeface="+mn-lt"/>
            </a:endParaRPr>
          </a:p>
          <a:p>
            <a:pPr algn="l">
              <a:buFont typeface="Wingdings" pitchFamily="2" charset="2"/>
              <a:buChar char="q"/>
            </a:pPr>
            <a:r>
              <a:rPr lang="en-US" b="0" smtClean="0">
                <a:solidFill>
                  <a:schemeClr val="tx1"/>
                </a:solidFill>
                <a:latin typeface="+mn-lt"/>
              </a:rPr>
              <a:t> Internet</a:t>
            </a:r>
          </a:p>
          <a:p>
            <a:pPr algn="l">
              <a:buNone/>
            </a:pPr>
            <a:endParaRPr lang="en-US" b="0" dirty="0" smtClean="0">
              <a:solidFill>
                <a:schemeClr val="tx1"/>
              </a:solidFill>
              <a:latin typeface="+mn-lt"/>
            </a:endParaRPr>
          </a:p>
          <a:p>
            <a:pPr algn="l">
              <a:buNone/>
            </a:pPr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fld id="{BE4C5B8F-048D-410C-A759-73116A25C4F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8385175" cy="990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What is Fuzzy Logic?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143000"/>
            <a:ext cx="7010400" cy="5715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z="2800" dirty="0" smtClean="0"/>
          </a:p>
          <a:p>
            <a:pPr lvl="1" eaLnBrk="1" hangingPunct="1">
              <a:buSzPct val="100000"/>
              <a:buFont typeface="Wingdings" pitchFamily="2" charset="2"/>
              <a:buChar char="q"/>
            </a:pPr>
            <a:r>
              <a:rPr lang="en-US" sz="2400" dirty="0" smtClean="0"/>
              <a:t>Fuzzy logic is a superset of Boolean (conventional) logic that handles the concept of partial truth, which is truth values between "completely true" and "completely false”.</a:t>
            </a:r>
          </a:p>
          <a:p>
            <a:pPr lvl="1" eaLnBrk="1" hangingPunct="1">
              <a:buSzPct val="100000"/>
              <a:buFont typeface="Wingdings" pitchFamily="2" charset="2"/>
              <a:buChar char="q"/>
            </a:pPr>
            <a:endParaRPr lang="en-GB" sz="2400" dirty="0" smtClean="0"/>
          </a:p>
          <a:p>
            <a:pPr lvl="1" eaLnBrk="1" hangingPunct="1">
              <a:buSzPct val="100000"/>
              <a:buFont typeface="Wingdings" pitchFamily="2" charset="2"/>
              <a:buChar char="q"/>
            </a:pPr>
            <a:r>
              <a:rPr lang="en-GB" sz="2400" dirty="0" smtClean="0"/>
              <a:t>Fuzzy logic is </a:t>
            </a:r>
            <a:r>
              <a:rPr lang="en-GB" sz="2400" b="1" dirty="0" smtClean="0"/>
              <a:t>multivalued. </a:t>
            </a:r>
            <a:r>
              <a:rPr lang="en-GB" sz="2400" dirty="0" smtClean="0"/>
              <a:t>It deals with </a:t>
            </a:r>
            <a:r>
              <a:rPr lang="en-GB" sz="2400" b="1" dirty="0" smtClean="0"/>
              <a:t>degrees of membership </a:t>
            </a:r>
            <a:r>
              <a:rPr lang="en-GB" sz="2400" dirty="0" smtClean="0"/>
              <a:t>and </a:t>
            </a:r>
            <a:r>
              <a:rPr lang="en-GB" sz="2400" b="1" dirty="0" smtClean="0"/>
              <a:t>degrees of truth.</a:t>
            </a:r>
          </a:p>
          <a:p>
            <a:pPr lvl="1" eaLnBrk="1" hangingPunct="1">
              <a:buSzPct val="100000"/>
              <a:buFont typeface="Wingdings" pitchFamily="2" charset="2"/>
              <a:buChar char="q"/>
            </a:pPr>
            <a:endParaRPr lang="en-GB" sz="2400" dirty="0" smtClean="0"/>
          </a:p>
          <a:p>
            <a:pPr lvl="1" eaLnBrk="1" hangingPunct="1">
              <a:buSzPct val="100000"/>
              <a:buFont typeface="Wingdings" pitchFamily="2" charset="2"/>
              <a:buChar char="q"/>
            </a:pPr>
            <a:r>
              <a:rPr lang="en-GB" sz="2400" dirty="0" smtClean="0"/>
              <a:t>Fuzzy logic uses the continuum of logical values between 0 (completely false) and 1 (completely true).</a:t>
            </a:r>
            <a:endParaRPr lang="en-US" sz="2400" dirty="0" smtClean="0"/>
          </a:p>
        </p:txBody>
      </p:sp>
      <p:sp>
        <p:nvSpPr>
          <p:cNvPr id="5" name="Oval 4"/>
          <p:cNvSpPr/>
          <p:nvPr/>
        </p:nvSpPr>
        <p:spPr>
          <a:xfrm>
            <a:off x="6934200" y="2438400"/>
            <a:ext cx="1828800" cy="17526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315200" y="3048000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7010400" y="4114800"/>
            <a:ext cx="1143000" cy="7620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7431088" y="4838700"/>
            <a:ext cx="1751012" cy="1588"/>
          </a:xfrm>
          <a:prstGeom prst="straightConnector1">
            <a:avLst/>
          </a:prstGeom>
          <a:ln w="3492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0" name="TextBox 13"/>
          <p:cNvSpPr txBox="1">
            <a:spLocks noChangeArrowheads="1"/>
          </p:cNvSpPr>
          <p:nvPr/>
        </p:nvSpPr>
        <p:spPr bwMode="auto">
          <a:xfrm>
            <a:off x="6858000" y="4800600"/>
            <a:ext cx="1447800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Boolean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(crisp)</a:t>
            </a:r>
          </a:p>
        </p:txBody>
      </p:sp>
      <p:sp>
        <p:nvSpPr>
          <p:cNvPr id="28681" name="TextBox 15"/>
          <p:cNvSpPr txBox="1">
            <a:spLocks noChangeArrowheads="1"/>
          </p:cNvSpPr>
          <p:nvPr/>
        </p:nvSpPr>
        <p:spPr bwMode="auto">
          <a:xfrm>
            <a:off x="7620000" y="5715000"/>
            <a:ext cx="12954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Fuzzy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fld id="{868F8F39-D153-457E-83C7-00C5BA9E89D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600200"/>
            <a:ext cx="6019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endParaRPr lang="en-US" b="0" dirty="0" smtClean="0">
              <a:solidFill>
                <a:schemeClr val="tx1"/>
              </a:solidFill>
              <a:latin typeface="Tw Cen MT"/>
            </a:endParaRPr>
          </a:p>
          <a:p>
            <a:pPr algn="l">
              <a:buNone/>
            </a:pPr>
            <a:r>
              <a:rPr lang="en-US" b="0" dirty="0" smtClean="0">
                <a:solidFill>
                  <a:schemeClr val="tx1"/>
                </a:solidFill>
                <a:latin typeface="+mn-lt"/>
              </a:rPr>
              <a:t>For example, let a 100 ml glass contain 30 ml of water. Then we may consider two concepts: Empty and Full.</a:t>
            </a:r>
          </a:p>
          <a:p>
            <a:pPr algn="l">
              <a:buNone/>
            </a:pPr>
            <a:endParaRPr lang="en-US" b="0" dirty="0" smtClean="0">
              <a:solidFill>
                <a:schemeClr val="tx1"/>
              </a:solidFill>
              <a:latin typeface="+mn-lt"/>
            </a:endParaRPr>
          </a:p>
          <a:p>
            <a:pPr algn="l">
              <a:buNone/>
            </a:pPr>
            <a:r>
              <a:rPr lang="en-US" b="0" dirty="0" smtClean="0">
                <a:solidFill>
                  <a:schemeClr val="tx1"/>
                </a:solidFill>
                <a:latin typeface="+mn-lt"/>
              </a:rPr>
              <a:t>In boolean logic  there are  two options for answer i.e.  either the glass is half full or glass is  half empty. </a:t>
            </a:r>
          </a:p>
          <a:p>
            <a:pPr algn="l">
              <a:buNone/>
            </a:pPr>
            <a:endParaRPr lang="en-US" b="0" dirty="0" smtClean="0">
              <a:solidFill>
                <a:schemeClr val="tx1"/>
              </a:solidFill>
              <a:latin typeface="+mn-lt"/>
            </a:endParaRPr>
          </a:p>
          <a:p>
            <a:pPr algn="l">
              <a:buNone/>
            </a:pPr>
            <a:endParaRPr lang="en-US" b="0" dirty="0" smtClean="0">
              <a:solidFill>
                <a:schemeClr val="tx1"/>
              </a:solidFill>
              <a:latin typeface="+mn-lt"/>
            </a:endParaRPr>
          </a:p>
          <a:p>
            <a:pPr algn="l">
              <a:buNone/>
            </a:pPr>
            <a:endParaRPr lang="en-US" b="0" dirty="0" smtClean="0">
              <a:solidFill>
                <a:schemeClr val="tx1"/>
              </a:solidFill>
              <a:latin typeface="+mn-lt"/>
            </a:endParaRPr>
          </a:p>
          <a:p>
            <a:pPr algn="l">
              <a:buNone/>
            </a:pP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Flowchart: Manual Operation 6"/>
          <p:cNvSpPr/>
          <p:nvPr/>
        </p:nvSpPr>
        <p:spPr>
          <a:xfrm>
            <a:off x="7010400" y="2667000"/>
            <a:ext cx="990600" cy="609600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Manual Operation 7"/>
          <p:cNvSpPr/>
          <p:nvPr/>
        </p:nvSpPr>
        <p:spPr>
          <a:xfrm>
            <a:off x="7162800" y="3276600"/>
            <a:ext cx="685800" cy="3810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29400" y="2438400"/>
            <a:ext cx="19050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48600" y="32766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924800" y="26670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71031" y="2590800"/>
            <a:ext cx="803426" cy="28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   100 ml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73624" y="3124200"/>
            <a:ext cx="670376" cy="28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30 ml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" y="4572000"/>
            <a:ext cx="5791200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endParaRPr lang="en-US" b="0" dirty="0" smtClean="0">
              <a:solidFill>
                <a:schemeClr val="tx1"/>
              </a:solidFill>
              <a:latin typeface="+mn-lt"/>
            </a:endParaRPr>
          </a:p>
          <a:p>
            <a:pPr algn="l">
              <a:buNone/>
            </a:pPr>
            <a:r>
              <a:rPr lang="en-US" b="0" dirty="0" smtClean="0">
                <a:solidFill>
                  <a:schemeClr val="tx1"/>
                </a:solidFill>
                <a:latin typeface="+mn-lt"/>
              </a:rPr>
              <a:t>In fuzzy concept  one might define the glass as being 0.7 empty and 0.3 full.</a:t>
            </a:r>
            <a:endParaRPr lang="en-US" dirty="0">
              <a:latin typeface="+mn-lt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BE4C5B8F-048D-410C-A759-73116A25C4F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Crisp Set and Fuzzy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BE4C5B8F-048D-410C-A759-73116A25C4F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2590800"/>
            <a:ext cx="6934200" cy="1495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l-GR" b="0" dirty="0" smtClean="0">
                <a:solidFill>
                  <a:schemeClr val="tx1"/>
                </a:solidFill>
              </a:rPr>
              <a:t>μ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baseline="-25000" dirty="0" smtClean="0">
                <a:solidFill>
                  <a:schemeClr val="tx1"/>
                </a:solidFill>
              </a:rPr>
              <a:t>a</a:t>
            </a:r>
            <a:r>
              <a:rPr lang="en-US" b="0" dirty="0" smtClean="0">
                <a:solidFill>
                  <a:schemeClr val="tx1"/>
                </a:solidFill>
              </a:rPr>
              <a:t>(x)={    1   if element x belongs to the set A</a:t>
            </a:r>
          </a:p>
          <a:p>
            <a:pPr algn="l">
              <a:buNone/>
            </a:pPr>
            <a:r>
              <a:rPr lang="en-US" b="0" dirty="0" smtClean="0">
                <a:solidFill>
                  <a:schemeClr val="tx1"/>
                </a:solidFill>
              </a:rPr>
              <a:t>                  0  otherwise</a:t>
            </a:r>
          </a:p>
          <a:p>
            <a:pPr algn="l">
              <a:buNone/>
            </a:pPr>
            <a:r>
              <a:rPr lang="en-US" b="0" dirty="0" smtClean="0">
                <a:solidFill>
                  <a:schemeClr val="tx1"/>
                </a:solidFill>
              </a:rPr>
              <a:t>            }</a:t>
            </a:r>
          </a:p>
          <a:p>
            <a:pPr algn="l">
              <a:buNone/>
            </a:pPr>
            <a:r>
              <a:rPr lang="en-US" b="0" dirty="0" smtClean="0">
                <a:solidFill>
                  <a:schemeClr val="tx1"/>
                </a:solidFill>
              </a:rPr>
              <a:t>       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524000"/>
            <a:ext cx="701040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Classical set theory enumerates all element using </a:t>
            </a:r>
            <a:r>
              <a:rPr lang="en-US" dirty="0" smtClean="0">
                <a:solidFill>
                  <a:schemeClr val="tx1"/>
                </a:solidFill>
              </a:rPr>
              <a:t>A={a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,a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,a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,a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…,a</a:t>
            </a:r>
            <a:r>
              <a:rPr lang="en-US" baseline="-25000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209800"/>
            <a:ext cx="693420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b="0" dirty="0" smtClean="0">
                <a:solidFill>
                  <a:schemeClr val="tx1"/>
                </a:solidFill>
                <a:cs typeface="Times New Roman" pitchFamily="18" charset="0"/>
              </a:rPr>
              <a:t>Set A can be represented by Characteristic function</a:t>
            </a:r>
            <a:endParaRPr lang="en-US" b="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4724400"/>
            <a:ext cx="8915400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b="0" dirty="0" smtClean="0">
                <a:solidFill>
                  <a:schemeClr val="tx1"/>
                </a:solidFill>
              </a:rPr>
              <a:t>A fuzzy set can be represented by:</a:t>
            </a:r>
          </a:p>
          <a:p>
            <a:pPr algn="l">
              <a:buNone/>
            </a:pPr>
            <a:r>
              <a:rPr lang="en-US" dirty="0" smtClean="0">
                <a:solidFill>
                  <a:schemeClr val="tx1"/>
                </a:solidFill>
              </a:rPr>
              <a:t>A={{ x, A(x) }}</a:t>
            </a:r>
          </a:p>
          <a:p>
            <a:pPr algn="l">
              <a:buNone/>
            </a:pPr>
            <a:r>
              <a:rPr lang="en-US" b="0" dirty="0" smtClean="0">
                <a:solidFill>
                  <a:schemeClr val="tx1"/>
                </a:solidFill>
              </a:rPr>
              <a:t> where, A(x) is the membership grade of a element x in fuzzy set</a:t>
            </a:r>
          </a:p>
          <a:p>
            <a:pPr algn="l">
              <a:buNone/>
            </a:pPr>
            <a:r>
              <a:rPr lang="en-US" b="0" dirty="0" smtClean="0">
                <a:solidFill>
                  <a:schemeClr val="tx1"/>
                </a:solidFill>
              </a:rPr>
              <a:t>SMALL={{1,1},{2,1},{3,0.9},{4,0.6},{5,0.4},{6,0.3},{7,0.2},{8,0.1},{9,0},{10,0},{11,0},{12,0}}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4419600"/>
            <a:ext cx="868680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In fuzzy set theory elements have varying degrees of membership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3581400"/>
            <a:ext cx="8534400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b="0" dirty="0" smtClean="0">
                <a:solidFill>
                  <a:schemeClr val="tx1"/>
                </a:solidFill>
              </a:rPr>
              <a:t>Example: Consider space X consisting of natural number&lt;=12</a:t>
            </a:r>
          </a:p>
          <a:p>
            <a:pPr algn="l">
              <a:buNone/>
            </a:pPr>
            <a:r>
              <a:rPr lang="en-US" b="0" dirty="0" smtClean="0">
                <a:solidFill>
                  <a:schemeClr val="tx1"/>
                </a:solidFill>
              </a:rPr>
              <a:t>Prime={x contained in X | x is prime number={2,3,5,7,11}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          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Fuzzy Vs. Crisp Set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14400" y="2514600"/>
            <a:ext cx="2362200" cy="914400"/>
          </a:xfrm>
          <a:prstGeom prst="ellipse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7200" y="1905000"/>
            <a:ext cx="33528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29200" y="1905000"/>
            <a:ext cx="33528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486400" y="2438400"/>
            <a:ext cx="2362200" cy="914400"/>
          </a:xfrm>
          <a:prstGeom prst="ellipse">
            <a:avLst/>
          </a:prstGeom>
          <a:noFill/>
          <a:ln w="6350">
            <a:solidFill>
              <a:schemeClr val="accent1">
                <a:shade val="50000"/>
                <a:alpha val="4000"/>
              </a:schemeClr>
            </a:solidFill>
            <a:prstDash val="sysDot"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292100" dist="50800" dir="540000" sx="94000" sy="94000" algn="ctr" rotWithShape="0">
              <a:schemeClr val="tx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0" y="1981200"/>
            <a:ext cx="129540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flipH="1">
            <a:off x="7010400" y="1981200"/>
            <a:ext cx="1015458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A’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47800" y="2743200"/>
            <a:ext cx="402674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8400" y="2667000"/>
            <a:ext cx="402674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62000" y="3429000"/>
            <a:ext cx="417101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334000" y="3352800"/>
            <a:ext cx="417101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24600" y="2286000"/>
            <a:ext cx="388247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181600" y="4038600"/>
            <a:ext cx="2895600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Fuzzy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19200" y="4038600"/>
            <a:ext cx="1356462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Crisp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1000" y="5029200"/>
            <a:ext cx="2971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>
                <a:solidFill>
                  <a:schemeClr val="tx1"/>
                </a:solidFill>
                <a:latin typeface="+mn-lt"/>
              </a:rPr>
              <a:t>a: member of crisp set A</a:t>
            </a:r>
          </a:p>
          <a:p>
            <a:pPr algn="l"/>
            <a:r>
              <a:rPr lang="en-US" b="0" dirty="0" smtClean="0">
                <a:solidFill>
                  <a:schemeClr val="tx1"/>
                </a:solidFill>
                <a:latin typeface="+mn-lt"/>
              </a:rPr>
              <a:t>b: not a member of set A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72000" y="5029200"/>
            <a:ext cx="4572000" cy="11264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b="0" dirty="0" smtClean="0">
                <a:solidFill>
                  <a:schemeClr val="tx1"/>
                </a:solidFill>
                <a:latin typeface="+mn-lt"/>
              </a:rPr>
              <a:t>a: full member of fuzzy set A’</a:t>
            </a:r>
          </a:p>
          <a:p>
            <a:pPr algn="l"/>
            <a:r>
              <a:rPr lang="en-US" b="0" dirty="0" smtClean="0">
                <a:solidFill>
                  <a:schemeClr val="tx1"/>
                </a:solidFill>
                <a:latin typeface="+mn-lt"/>
              </a:rPr>
              <a:t>b: not a member of set A’</a:t>
            </a:r>
          </a:p>
          <a:p>
            <a:pPr algn="l"/>
            <a:r>
              <a:rPr lang="en-US" b="0" dirty="0" smtClean="0">
                <a:solidFill>
                  <a:schemeClr val="tx1"/>
                </a:solidFill>
                <a:latin typeface="+mn-lt"/>
              </a:rPr>
              <a:t>c:partial member of set A’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BE4C5B8F-048D-410C-A759-73116A25C4F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43" name="Text Placeholder 6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39763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Crisp set</a:t>
            </a:r>
          </a:p>
        </p:txBody>
      </p:sp>
      <p:sp>
        <p:nvSpPr>
          <p:cNvPr id="2969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Fuzzy Vs. Crisp Set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2"/>
          </p:nvPr>
        </p:nvGraphicFramePr>
        <p:xfrm>
          <a:off x="609600" y="2438400"/>
          <a:ext cx="3886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8382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Degree of membership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Jenny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Christen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12"/>
          <p:cNvGraphicFramePr>
            <a:graphicFrameLocks noGrp="1"/>
          </p:cNvGraphicFramePr>
          <p:nvPr>
            <p:ph sz="quarter" idx="4"/>
          </p:nvPr>
        </p:nvGraphicFramePr>
        <p:xfrm>
          <a:off x="4800600" y="2459038"/>
          <a:ext cx="38862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762000"/>
                <a:gridCol w="1828800"/>
              </a:tblGrid>
              <a:tr h="31369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Degree</a:t>
                      </a:r>
                      <a:r>
                        <a:rPr lang="en-US" baseline="0" dirty="0" smtClean="0"/>
                        <a:t> of membership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r>
                        <a:rPr lang="en-US" dirty="0" smtClean="0"/>
                        <a:t>Sally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r>
                        <a:rPr lang="en-US" dirty="0" smtClean="0"/>
                        <a:t>Jenny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r>
                        <a:rPr lang="en-US" dirty="0" smtClean="0"/>
                        <a:t>Christen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397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Fuzzy  set</a:t>
            </a:r>
            <a:endParaRPr lang="en-US" dirty="0"/>
          </a:p>
        </p:txBody>
      </p:sp>
      <p:pic>
        <p:nvPicPr>
          <p:cNvPr id="29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495800"/>
            <a:ext cx="3506788" cy="1905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48535" y="4495800"/>
            <a:ext cx="3763818" cy="1905000"/>
          </a:xfrm>
          <a:prstGeom prst="rect">
            <a:avLst/>
          </a:prstGeom>
          <a:noFill/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contourW="12700">
            <a:contourClr>
              <a:schemeClr val="bg1">
                <a:lumMod val="95000"/>
              </a:schemeClr>
            </a:contourClr>
          </a:sp3d>
        </p:spPr>
      </p:pic>
      <p:cxnSp>
        <p:nvCxnSpPr>
          <p:cNvPr id="26" name="Straight Arrow Connector 25"/>
          <p:cNvCxnSpPr/>
          <p:nvPr/>
        </p:nvCxnSpPr>
        <p:spPr>
          <a:xfrm rot="5400000" flipH="1" flipV="1">
            <a:off x="762794" y="5180806"/>
            <a:ext cx="10668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295400" y="5715000"/>
            <a:ext cx="2743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4953000" y="51054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86400" y="5638800"/>
            <a:ext cx="2743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B047C317-8F09-4F19-BD69-EF5C50C9F8A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457200"/>
            <a:ext cx="89154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4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Features of a membership function</a:t>
            </a:r>
            <a:endParaRPr lang="en-US" sz="44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8600" y="4572000"/>
            <a:ext cx="3657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-914400" y="3429000"/>
            <a:ext cx="2286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rapezoid 14"/>
          <p:cNvSpPr/>
          <p:nvPr/>
        </p:nvSpPr>
        <p:spPr>
          <a:xfrm>
            <a:off x="914400" y="3352800"/>
            <a:ext cx="1905000" cy="1216152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229394" y="4343400"/>
            <a:ext cx="19804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524794" y="4343400"/>
            <a:ext cx="19804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609600" y="3962400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305594" y="5333206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2210594" y="5257006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295400" y="3124200"/>
            <a:ext cx="1219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14600" y="5105400"/>
            <a:ext cx="304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914400" y="5715000"/>
            <a:ext cx="1905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24000" y="2743200"/>
            <a:ext cx="741743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0" dirty="0" smtClean="0">
                <a:solidFill>
                  <a:schemeClr val="tx1"/>
                </a:solidFill>
              </a:rPr>
              <a:t>core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71600" y="5715000"/>
            <a:ext cx="1107996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0" dirty="0" smtClean="0">
                <a:solidFill>
                  <a:schemeClr val="tx1"/>
                </a:solidFill>
              </a:rPr>
              <a:t>support</a:t>
            </a:r>
            <a:endParaRPr lang="en-US" b="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914400" y="5105400"/>
            <a:ext cx="304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95600" y="4953000"/>
            <a:ext cx="134684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0" dirty="0" smtClean="0">
                <a:solidFill>
                  <a:schemeClr val="tx1"/>
                </a:solidFill>
              </a:rPr>
              <a:t>boundary</a:t>
            </a:r>
            <a:endParaRPr lang="en-US" b="0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152400" y="3352800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0" y="3276600"/>
            <a:ext cx="269626" cy="28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b="0" dirty="0" smtClean="0">
                <a:solidFill>
                  <a:schemeClr val="tx1"/>
                </a:solidFill>
              </a:rPr>
              <a:t>1</a:t>
            </a:r>
            <a:endParaRPr lang="en-US" sz="1600" b="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0" y="4419600"/>
            <a:ext cx="287258" cy="28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b="0" dirty="0" smtClean="0">
                <a:solidFill>
                  <a:schemeClr val="tx1"/>
                </a:solidFill>
              </a:rPr>
              <a:t>0</a:t>
            </a:r>
            <a:endParaRPr lang="en-US" sz="1600" b="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0" y="1905000"/>
            <a:ext cx="785793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l-GR" b="0" dirty="0" smtClean="0">
                <a:solidFill>
                  <a:schemeClr val="tx1"/>
                </a:solidFill>
              </a:rPr>
              <a:t>μ</a:t>
            </a:r>
            <a:r>
              <a:rPr lang="en-US" b="0" dirty="0" smtClean="0">
                <a:solidFill>
                  <a:schemeClr val="tx1"/>
                </a:solidFill>
              </a:rPr>
              <a:t> (x)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962400" y="4419600"/>
            <a:ext cx="33855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0" dirty="0" smtClean="0">
                <a:solidFill>
                  <a:schemeClr val="tx1"/>
                </a:solidFill>
              </a:rPr>
              <a:t>x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00600" y="2667000"/>
            <a:ext cx="411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b="0" dirty="0" smtClean="0">
                <a:solidFill>
                  <a:schemeClr val="tx1"/>
                </a:solidFill>
                <a:latin typeface="+mn-lt"/>
              </a:rPr>
              <a:t> Core: region characterized by full membership in set A’ i.e.      </a:t>
            </a:r>
            <a:r>
              <a:rPr lang="el-GR" b="0" dirty="0" smtClean="0">
                <a:solidFill>
                  <a:schemeClr val="tx1"/>
                </a:solidFill>
                <a:latin typeface="+mn-lt"/>
              </a:rPr>
              <a:t>μ</a:t>
            </a:r>
            <a:r>
              <a:rPr lang="en-US" b="0" dirty="0" smtClean="0">
                <a:solidFill>
                  <a:schemeClr val="tx1"/>
                </a:solidFill>
                <a:latin typeface="+mn-lt"/>
              </a:rPr>
              <a:t> (x)=1.</a:t>
            </a:r>
          </a:p>
          <a:p>
            <a:pPr algn="l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b="0" dirty="0" smtClean="0">
                <a:solidFill>
                  <a:schemeClr val="tx1"/>
                </a:solidFill>
              </a:rPr>
              <a:t> Support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b="0" dirty="0" smtClean="0">
                <a:solidFill>
                  <a:schemeClr val="tx1"/>
                </a:solidFill>
                <a:latin typeface="+mn-lt"/>
              </a:rPr>
              <a:t>region characterized by nonzero membership  in set A’ i.e. </a:t>
            </a:r>
            <a:r>
              <a:rPr lang="el-GR" b="0" dirty="0" smtClean="0">
                <a:solidFill>
                  <a:schemeClr val="tx1"/>
                </a:solidFill>
                <a:latin typeface="+mn-lt"/>
              </a:rPr>
              <a:t>μ</a:t>
            </a:r>
            <a:r>
              <a:rPr lang="en-US" b="0" dirty="0" smtClean="0">
                <a:solidFill>
                  <a:schemeClr val="tx1"/>
                </a:solidFill>
                <a:latin typeface="+mn-lt"/>
              </a:rPr>
              <a:t>(x) &gt;0.</a:t>
            </a:r>
          </a:p>
          <a:p>
            <a:pPr algn="l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b="0" dirty="0" smtClean="0">
                <a:solidFill>
                  <a:schemeClr val="tx1"/>
                </a:solidFill>
                <a:latin typeface="+mn-lt"/>
              </a:rPr>
              <a:t> Boundary: region characterized by partial membership in set A’ i.e.     0&lt; </a:t>
            </a:r>
            <a:r>
              <a:rPr lang="el-GR" b="0" dirty="0" smtClean="0">
                <a:solidFill>
                  <a:schemeClr val="tx1"/>
                </a:solidFill>
                <a:latin typeface="+mn-lt"/>
              </a:rPr>
              <a:t>μ</a:t>
            </a:r>
            <a:r>
              <a:rPr lang="en-US" b="0" dirty="0" smtClean="0">
                <a:solidFill>
                  <a:schemeClr val="tx1"/>
                </a:solidFill>
                <a:latin typeface="+mn-lt"/>
              </a:rPr>
              <a:t> (x) &lt;1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BE4C5B8F-048D-410C-A759-73116A25C4F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657600" y="1524000"/>
            <a:ext cx="548640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0" dirty="0" smtClean="0">
                <a:solidFill>
                  <a:schemeClr val="tx1"/>
                </a:solidFill>
              </a:rPr>
              <a:t>A membership function is a mathematical function which defines the degree of an element's membership in a fuzzy set.</a:t>
            </a:r>
            <a:endParaRPr lang="en-US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0080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0080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2623</TotalTime>
  <Words>1831</Words>
  <Application>Microsoft PowerPoint</Application>
  <PresentationFormat>On-screen Show (4:3)</PresentationFormat>
  <Paragraphs>385</Paragraphs>
  <Slides>34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Custom Design</vt:lpstr>
      <vt:lpstr>Median</vt:lpstr>
      <vt:lpstr>Flow</vt:lpstr>
      <vt:lpstr>Visio</vt:lpstr>
      <vt:lpstr>Slide 1</vt:lpstr>
      <vt:lpstr>                     Index</vt:lpstr>
      <vt:lpstr>                Brief History</vt:lpstr>
      <vt:lpstr>What is Fuzzy Logic?</vt:lpstr>
      <vt:lpstr>  </vt:lpstr>
      <vt:lpstr>Crisp Set and Fuzzy Set</vt:lpstr>
      <vt:lpstr>            Fuzzy Vs. Crisp Set</vt:lpstr>
      <vt:lpstr>Fuzzy Vs. Crisp Set</vt:lpstr>
      <vt:lpstr>    </vt:lpstr>
      <vt:lpstr>         Membership Functions</vt:lpstr>
      <vt:lpstr>      Fuzzy Logic Vs Probability</vt:lpstr>
      <vt:lpstr>         Why use Fuzzy Logic?</vt:lpstr>
      <vt:lpstr>       Fuzzy Linguistic Variables</vt:lpstr>
      <vt:lpstr>    Operations on Fuzzy Set</vt:lpstr>
      <vt:lpstr>Slide 15</vt:lpstr>
      <vt:lpstr>   </vt:lpstr>
      <vt:lpstr>Slide 17</vt:lpstr>
      <vt:lpstr>  Rules </vt:lpstr>
      <vt:lpstr>   Fuzzification: Calculate Input Membership Levels   </vt:lpstr>
      <vt:lpstr>  Calculating:</vt:lpstr>
      <vt:lpstr> Defuzzification: Constructing the Output  </vt:lpstr>
      <vt:lpstr>Fuzzy Applications </vt:lpstr>
      <vt:lpstr>                Drawbacks </vt:lpstr>
      <vt:lpstr>                Conclusion </vt:lpstr>
      <vt:lpstr>Composition and inference </vt:lpstr>
      <vt:lpstr>Compositional rule of inference </vt:lpstr>
      <vt:lpstr>Steps in fuzzy logic (2) </vt:lpstr>
      <vt:lpstr>Sugeno FIS</vt:lpstr>
      <vt:lpstr>FIS: Sugeno vs. Mamdani</vt:lpstr>
      <vt:lpstr>Fuzzy Hedges</vt:lpstr>
      <vt:lpstr>Neuro-fuzzy systems</vt:lpstr>
      <vt:lpstr>Construction of neuro-fuzzy systems </vt:lpstr>
      <vt:lpstr>Construction of neuro-fuzzy systems </vt:lpstr>
      <vt:lpstr>Bibliography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SARITHA</dc:creator>
  <cp:lastModifiedBy>SARITHA</cp:lastModifiedBy>
  <cp:revision>244</cp:revision>
  <dcterms:created xsi:type="dcterms:W3CDTF">1601-01-01T00:00:00Z</dcterms:created>
  <dcterms:modified xsi:type="dcterms:W3CDTF">2016-10-20T06:42:29Z</dcterms:modified>
</cp:coreProperties>
</file>