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307" y="8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22-02-2025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SECURE THE DATA TO PREVENT HACKERS</a:t>
            </a:r>
          </a:p>
        </p:txBody>
      </p:sp>
      <p:sp>
        <p:nvSpPr>
          <p:cNvPr id="4" name="TextBox 3"/>
          <p:cNvSpPr txBox="1"/>
          <p:nvPr/>
        </p:nvSpPr>
        <p:spPr>
          <a:xfrm>
            <a:off x="677333" y="3712605"/>
            <a:ext cx="1220739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a:t>
            </a:r>
            <a:r>
              <a:rPr lang="en-US" sz="2000" b="1" dirty="0">
                <a:solidFill>
                  <a:schemeClr val="bg1"/>
                </a:solidFill>
                <a:latin typeface="Arial"/>
                <a:cs typeface="Arial"/>
              </a:rPr>
              <a:t>Poshetty </a:t>
            </a:r>
            <a:r>
              <a:rPr lang="en-US" sz="2000" b="1" dirty="0" err="1">
                <a:solidFill>
                  <a:schemeClr val="bg1"/>
                </a:solidFill>
                <a:latin typeface="Arial"/>
                <a:cs typeface="Arial"/>
              </a:rPr>
              <a:t>Saiteja</a:t>
            </a:r>
            <a:endParaRPr lang="en-US" sz="2000" b="1" dirty="0">
              <a:solidFill>
                <a:schemeClr val="bg1"/>
              </a:solidFill>
              <a:latin typeface="Arial"/>
              <a:cs typeface="Arial"/>
            </a:endParaRPr>
          </a:p>
          <a:p>
            <a:r>
              <a:rPr lang="en-US" sz="2000" b="1" dirty="0">
                <a:solidFill>
                  <a:schemeClr val="accent1">
                    <a:lumMod val="75000"/>
                  </a:schemeClr>
                </a:solidFill>
                <a:latin typeface="Arial"/>
                <a:cs typeface="Arial"/>
              </a:rPr>
              <a:t>College Name &amp; Department : </a:t>
            </a:r>
            <a:r>
              <a:rPr lang="en-US" sz="2000" b="1" dirty="0">
                <a:solidFill>
                  <a:schemeClr val="bg1"/>
                </a:solidFill>
                <a:latin typeface="Arial"/>
                <a:cs typeface="Arial"/>
              </a:rPr>
              <a:t>Malla Reddy College Of Engineering &amp; Technology,    </a:t>
            </a:r>
          </a:p>
          <a:p>
            <a:r>
              <a:rPr lang="en-US" sz="2000" b="1" dirty="0">
                <a:solidFill>
                  <a:schemeClr val="bg1"/>
                </a:solidFill>
                <a:latin typeface="Arial"/>
                <a:cs typeface="Arial"/>
              </a:rPr>
              <a:t>           	Computer Science and Engineering (Data Science)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buFont typeface="Wingdings" panose="05000000000000000000" pitchFamily="2" charset="2"/>
              <a:buChar char="ü"/>
            </a:pPr>
            <a:r>
              <a:rPr lang="en-US" b="1" dirty="0"/>
              <a:t>Stronger Encryption </a:t>
            </a:r>
            <a:r>
              <a:rPr lang="en-US" b="1" dirty="0">
                <a:sym typeface="Wingdings" panose="05000000000000000000" pitchFamily="2" charset="2"/>
              </a:rPr>
              <a:t> </a:t>
            </a:r>
            <a:r>
              <a:rPr lang="en-US" dirty="0"/>
              <a:t>Add RSA to make messages more secure </a:t>
            </a:r>
          </a:p>
          <a:p>
            <a:pPr>
              <a:buFont typeface="Wingdings" panose="05000000000000000000" pitchFamily="2" charset="2"/>
              <a:buChar char="ü"/>
            </a:pPr>
            <a:r>
              <a:rPr lang="en-US" b="1" dirty="0"/>
              <a:t>Increased Data Storage </a:t>
            </a:r>
            <a:r>
              <a:rPr lang="en-US" b="1" dirty="0">
                <a:sym typeface="Wingdings" panose="05000000000000000000" pitchFamily="2" charset="2"/>
              </a:rPr>
              <a:t></a:t>
            </a:r>
            <a:r>
              <a:rPr lang="en-US" b="1" dirty="0"/>
              <a:t> </a:t>
            </a:r>
            <a:r>
              <a:rPr lang="en-US" dirty="0"/>
              <a:t>Enable hiding files, not just text, for greater utility</a:t>
            </a:r>
          </a:p>
          <a:p>
            <a:pPr>
              <a:buFont typeface="Wingdings" panose="05000000000000000000" pitchFamily="2" charset="2"/>
              <a:buChar char="ü"/>
            </a:pPr>
            <a:r>
              <a:rPr lang="en-US" b="1" dirty="0"/>
              <a:t>AI detection Resistance </a:t>
            </a:r>
            <a:r>
              <a:rPr lang="en-US" b="1" dirty="0">
                <a:sym typeface="Wingdings" panose="05000000000000000000" pitchFamily="2" charset="2"/>
              </a:rPr>
              <a:t> </a:t>
            </a:r>
            <a:r>
              <a:rPr lang="en-US" dirty="0"/>
              <a:t>Implement advanced encoding to evade detection tools </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IN" sz="2000" dirty="0"/>
              <a:t>This project aims to develop a </a:t>
            </a:r>
            <a:r>
              <a:rPr lang="en-IN" sz="2000" b="1" dirty="0"/>
              <a:t>secure and efficient image-based on steganography system </a:t>
            </a:r>
            <a:r>
              <a:rPr lang="en-IN" sz="2000" dirty="0"/>
              <a:t>that allows users to hide secret that allows users to hide secret messages within images. </a:t>
            </a:r>
            <a:r>
              <a:rPr lang="en-US" sz="2000" dirty="0"/>
              <a:t>The problem involves securely embedding confidential data within an image using steganography techniques, ensuring that the data remains hidden and undetectable to unauthorized users. The challenge is to maintain the image's visual quality while embedding the data, preventing any noticeable distortions. Additionally, the system should allow for safe extraction of the hidden data by authorized users without compromising the image's integrity.</a:t>
            </a:r>
            <a:endParaRPr lang="en-IN" sz="20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buFont typeface="Wingdings" panose="05000000000000000000" pitchFamily="2" charset="2"/>
              <a:buChar char="q"/>
            </a:pPr>
            <a:r>
              <a:rPr lang="en-IN" sz="2000" dirty="0"/>
              <a:t>Languages Used : Python 3.12.4</a:t>
            </a:r>
          </a:p>
          <a:p>
            <a:pPr>
              <a:buFont typeface="Wingdings" panose="05000000000000000000" pitchFamily="2" charset="2"/>
              <a:buChar char="q"/>
            </a:pPr>
            <a:r>
              <a:rPr lang="en-IN" sz="2000" dirty="0"/>
              <a:t>Libraries : CV2</a:t>
            </a:r>
          </a:p>
          <a:p>
            <a:pPr>
              <a:buFont typeface="Wingdings" panose="05000000000000000000" pitchFamily="2" charset="2"/>
              <a:buChar char="q"/>
            </a:pPr>
            <a:r>
              <a:rPr lang="en-IN" sz="2000" dirty="0"/>
              <a:t>Technologies Used : Steganography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buFont typeface="Wingdings" panose="05000000000000000000" pitchFamily="2" charset="2"/>
              <a:buChar char="ü"/>
            </a:pPr>
            <a:r>
              <a:rPr lang="en-IN" sz="1800" b="1" dirty="0">
                <a:solidFill>
                  <a:srgbClr val="0F0F0F"/>
                </a:solidFill>
              </a:rPr>
              <a:t>No Need to Manually provide Message Length </a:t>
            </a:r>
          </a:p>
          <a:p>
            <a:pPr>
              <a:buFont typeface="Wingdings" panose="05000000000000000000" pitchFamily="2" charset="2"/>
              <a:buChar char="Ø"/>
            </a:pPr>
            <a:r>
              <a:rPr lang="en-IN" sz="1800" dirty="0">
                <a:solidFill>
                  <a:srgbClr val="0F0F0F"/>
                </a:solidFill>
              </a:rPr>
              <a:t>Many projects require users to input the message length separately. </a:t>
            </a:r>
          </a:p>
          <a:p>
            <a:pPr>
              <a:buFont typeface="Wingdings" panose="05000000000000000000" pitchFamily="2" charset="2"/>
              <a:buChar char="Ø"/>
            </a:pPr>
            <a:r>
              <a:rPr lang="en-IN" sz="1800" dirty="0">
                <a:solidFill>
                  <a:srgbClr val="0F0F0F"/>
                </a:solidFill>
              </a:rPr>
              <a:t>But this stores at first pixel , making decryption automated</a:t>
            </a:r>
          </a:p>
          <a:p>
            <a:pPr>
              <a:buFont typeface="Wingdings" panose="05000000000000000000" pitchFamily="2" charset="2"/>
              <a:buChar char="ü"/>
            </a:pPr>
            <a:r>
              <a:rPr lang="en-IN" sz="1800" b="1" dirty="0">
                <a:solidFill>
                  <a:srgbClr val="0F0F0F"/>
                </a:solidFill>
              </a:rPr>
              <a:t>Built-in Password Protection </a:t>
            </a:r>
          </a:p>
          <a:p>
            <a:pPr>
              <a:buFont typeface="Wingdings" panose="05000000000000000000" pitchFamily="2" charset="2"/>
              <a:buChar char="Ø"/>
            </a:pPr>
            <a:r>
              <a:rPr lang="en-IN" sz="1800" b="1" dirty="0">
                <a:solidFill>
                  <a:srgbClr val="0F0F0F"/>
                </a:solidFill>
              </a:rPr>
              <a:t>	</a:t>
            </a:r>
            <a:r>
              <a:rPr lang="en-IN" sz="1800" dirty="0">
                <a:solidFill>
                  <a:srgbClr val="0F0F0F"/>
                </a:solidFill>
              </a:rPr>
              <a:t>Many basic implementation lack security </a:t>
            </a:r>
          </a:p>
          <a:p>
            <a:pPr>
              <a:buFont typeface="Wingdings" panose="05000000000000000000" pitchFamily="2" charset="2"/>
              <a:buChar char="Ø"/>
            </a:pPr>
            <a:r>
              <a:rPr lang="en-IN" sz="1800" dirty="0">
                <a:solidFill>
                  <a:srgbClr val="0F0F0F"/>
                </a:solidFill>
              </a:rPr>
              <a:t>	But this requires a passcode for decryption , avoiding unauthorized users</a:t>
            </a:r>
          </a:p>
          <a:p>
            <a:pPr>
              <a:buFont typeface="Wingdings" panose="05000000000000000000" pitchFamily="2" charset="2"/>
              <a:buChar char="ü"/>
            </a:pPr>
            <a:r>
              <a:rPr lang="en-IN" sz="1800" b="1" dirty="0">
                <a:solidFill>
                  <a:srgbClr val="0F0F0F"/>
                </a:solidFill>
              </a:rPr>
              <a:t>Lightweight and Flexible </a:t>
            </a:r>
          </a:p>
          <a:p>
            <a:pPr>
              <a:buFont typeface="Wingdings" panose="05000000000000000000" pitchFamily="2" charset="2"/>
              <a:buChar char="Ø"/>
            </a:pPr>
            <a:r>
              <a:rPr lang="en-IN" sz="1800" b="1" dirty="0">
                <a:solidFill>
                  <a:srgbClr val="0F0F0F"/>
                </a:solidFill>
              </a:rPr>
              <a:t>	</a:t>
            </a:r>
            <a:r>
              <a:rPr lang="en-IN" sz="1800" dirty="0">
                <a:solidFill>
                  <a:srgbClr val="0F0F0F"/>
                </a:solidFill>
              </a:rPr>
              <a:t>Some tools depend on external libraries or work only with PNG images</a:t>
            </a:r>
          </a:p>
          <a:p>
            <a:pPr>
              <a:buFont typeface="Wingdings" panose="05000000000000000000" pitchFamily="2" charset="2"/>
              <a:buChar char="Ø"/>
            </a:pPr>
            <a:r>
              <a:rPr lang="en-IN" sz="1800" dirty="0">
                <a:solidFill>
                  <a:srgbClr val="0F0F0F"/>
                </a:solidFill>
              </a:rPr>
              <a:t>	But this requires OpenCV and Supports multiple formats (JPG, PNG, etc.,)</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0" indent="0">
              <a:buNone/>
            </a:pPr>
            <a:r>
              <a:rPr lang="en-IN" dirty="0"/>
              <a:t>The End-Users of this </a:t>
            </a:r>
            <a:r>
              <a:rPr lang="en-IN" b="1" dirty="0"/>
              <a:t>Steganography project</a:t>
            </a:r>
            <a:r>
              <a:rPr lang="en-IN" dirty="0"/>
              <a:t> can be an individual or an organization , who rely on </a:t>
            </a:r>
            <a:r>
              <a:rPr lang="en-IN" b="1" dirty="0"/>
              <a:t>secure and hidden data communication. </a:t>
            </a:r>
          </a:p>
          <a:p>
            <a:pPr>
              <a:buFont typeface="Wingdings" panose="05000000000000000000" pitchFamily="2" charset="2"/>
              <a:buChar char="v"/>
            </a:pPr>
            <a:r>
              <a:rPr lang="en-IN" b="1" dirty="0"/>
              <a:t>Privacy-Conscious Individuals </a:t>
            </a:r>
          </a:p>
          <a:p>
            <a:pPr>
              <a:buFont typeface="Arial" panose="020B0604020202020204" pitchFamily="34" charset="0"/>
              <a:buChar char="•"/>
            </a:pPr>
            <a:r>
              <a:rPr lang="en-IN" dirty="0"/>
              <a:t>People who want to send Confidential Messages (e.g. Personal data, Passwords) </a:t>
            </a:r>
          </a:p>
          <a:p>
            <a:pPr>
              <a:buFont typeface="Wingdings" panose="05000000000000000000" pitchFamily="2" charset="2"/>
              <a:buChar char="v"/>
            </a:pPr>
            <a:r>
              <a:rPr lang="en-IN" b="1" dirty="0"/>
              <a:t>Cybersecurity Enthusiasts and Ethical Hackers </a:t>
            </a:r>
          </a:p>
          <a:p>
            <a:pPr>
              <a:buFont typeface="Arial" panose="020B0604020202020204" pitchFamily="34" charset="0"/>
              <a:buChar char="•"/>
            </a:pPr>
            <a:r>
              <a:rPr lang="en-IN" dirty="0"/>
              <a:t>Those interested in steganography , encryption and digital forensics for learning</a:t>
            </a:r>
          </a:p>
          <a:p>
            <a:pPr>
              <a:buFont typeface="Wingdings" panose="05000000000000000000" pitchFamily="2" charset="2"/>
              <a:buChar char="v"/>
            </a:pPr>
            <a:r>
              <a:rPr lang="en-IN" b="1" dirty="0"/>
              <a:t>Intelligence and Security Agencies </a:t>
            </a:r>
          </a:p>
          <a:p>
            <a:pPr>
              <a:buFont typeface="Arial" panose="020B0604020202020204" pitchFamily="34" charset="0"/>
              <a:buChar char="•"/>
            </a:pPr>
            <a:r>
              <a:rPr lang="en-IN" dirty="0"/>
              <a:t>Can use steganography for secure data transfer</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3" name="Content Placeholder 2">
            <a:extLst>
              <a:ext uri="{FF2B5EF4-FFF2-40B4-BE49-F238E27FC236}">
                <a16:creationId xmlns:a16="http://schemas.microsoft.com/office/drawing/2014/main" id="{805D7125-AC62-752D-6E68-9EB88BCC631C}"/>
              </a:ext>
            </a:extLst>
          </p:cNvPr>
          <p:cNvSpPr>
            <a:spLocks noGrp="1"/>
          </p:cNvSpPr>
          <p:nvPr>
            <p:ph idx="1"/>
          </p:nvPr>
        </p:nvSpPr>
        <p:spPr>
          <a:xfrm>
            <a:off x="266232" y="1232452"/>
            <a:ext cx="11029615" cy="5310588"/>
          </a:xfrm>
        </p:spPr>
        <p:txBody>
          <a:bodyPr/>
          <a:lstStyle/>
          <a:p>
            <a:pPr marL="0" indent="0">
              <a:buNone/>
            </a:pPr>
            <a:endParaRPr lang="en-IN" dirty="0"/>
          </a:p>
          <a:p>
            <a:pPr marL="0" indent="0">
              <a:buNone/>
            </a:pPr>
            <a:r>
              <a:rPr lang="en-IN" dirty="0"/>
              <a:t> </a:t>
            </a:r>
          </a:p>
        </p:txBody>
      </p:sp>
      <p:sp>
        <p:nvSpPr>
          <p:cNvPr id="6" name="TextBox 5">
            <a:extLst>
              <a:ext uri="{FF2B5EF4-FFF2-40B4-BE49-F238E27FC236}">
                <a16:creationId xmlns:a16="http://schemas.microsoft.com/office/drawing/2014/main" id="{0C5CE4F1-536B-7FB2-F779-1DF3755E8165}"/>
              </a:ext>
            </a:extLst>
          </p:cNvPr>
          <p:cNvSpPr txBox="1"/>
          <p:nvPr/>
        </p:nvSpPr>
        <p:spPr>
          <a:xfrm>
            <a:off x="3761740" y="1232452"/>
            <a:ext cx="3888740" cy="369332"/>
          </a:xfrm>
          <a:prstGeom prst="rect">
            <a:avLst/>
          </a:prstGeom>
          <a:noFill/>
        </p:spPr>
        <p:txBody>
          <a:bodyPr wrap="square" rtlCol="0">
            <a:spAutoFit/>
          </a:bodyPr>
          <a:lstStyle/>
          <a:p>
            <a:r>
              <a:rPr lang="en-IN" dirty="0"/>
              <a:t>Image before Encryption</a:t>
            </a:r>
          </a:p>
        </p:txBody>
      </p:sp>
      <p:pic>
        <p:nvPicPr>
          <p:cNvPr id="8" name="Picture 7">
            <a:extLst>
              <a:ext uri="{FF2B5EF4-FFF2-40B4-BE49-F238E27FC236}">
                <a16:creationId xmlns:a16="http://schemas.microsoft.com/office/drawing/2014/main" id="{CDF2EF56-D43B-541E-ABA5-A50CBF6FA2D4}"/>
              </a:ext>
            </a:extLst>
          </p:cNvPr>
          <p:cNvPicPr>
            <a:picLocks noChangeAspect="1"/>
          </p:cNvPicPr>
          <p:nvPr/>
        </p:nvPicPr>
        <p:blipFill>
          <a:blip r:embed="rId2"/>
          <a:stretch>
            <a:fillRect/>
          </a:stretch>
        </p:blipFill>
        <p:spPr>
          <a:xfrm>
            <a:off x="5268354" y="1800991"/>
            <a:ext cx="6027493" cy="1787937"/>
          </a:xfrm>
          <a:prstGeom prst="rect">
            <a:avLst/>
          </a:prstGeom>
        </p:spPr>
      </p:pic>
      <p:sp>
        <p:nvSpPr>
          <p:cNvPr id="11" name="TextBox 10">
            <a:extLst>
              <a:ext uri="{FF2B5EF4-FFF2-40B4-BE49-F238E27FC236}">
                <a16:creationId xmlns:a16="http://schemas.microsoft.com/office/drawing/2014/main" id="{9CD5781B-8E68-EDFA-51D5-54F27180CCBD}"/>
              </a:ext>
            </a:extLst>
          </p:cNvPr>
          <p:cNvSpPr txBox="1"/>
          <p:nvPr/>
        </p:nvSpPr>
        <p:spPr>
          <a:xfrm>
            <a:off x="3982720" y="3788135"/>
            <a:ext cx="3129280" cy="369332"/>
          </a:xfrm>
          <a:prstGeom prst="rect">
            <a:avLst/>
          </a:prstGeom>
          <a:noFill/>
        </p:spPr>
        <p:txBody>
          <a:bodyPr wrap="square" rtlCol="0">
            <a:spAutoFit/>
          </a:bodyPr>
          <a:lstStyle/>
          <a:p>
            <a:r>
              <a:rPr lang="en-IN" dirty="0"/>
              <a:t>After Encryption </a:t>
            </a:r>
          </a:p>
        </p:txBody>
      </p:sp>
      <p:pic>
        <p:nvPicPr>
          <p:cNvPr id="13" name="Picture 12">
            <a:extLst>
              <a:ext uri="{FF2B5EF4-FFF2-40B4-BE49-F238E27FC236}">
                <a16:creationId xmlns:a16="http://schemas.microsoft.com/office/drawing/2014/main" id="{667E2A74-9832-3DEB-055A-97EC70D4B549}"/>
              </a:ext>
            </a:extLst>
          </p:cNvPr>
          <p:cNvPicPr>
            <a:picLocks noChangeAspect="1"/>
          </p:cNvPicPr>
          <p:nvPr/>
        </p:nvPicPr>
        <p:blipFill>
          <a:blip r:embed="rId3"/>
          <a:stretch>
            <a:fillRect/>
          </a:stretch>
        </p:blipFill>
        <p:spPr>
          <a:xfrm>
            <a:off x="5384260" y="4422052"/>
            <a:ext cx="5911587" cy="1733792"/>
          </a:xfrm>
          <a:prstGeom prst="rect">
            <a:avLst/>
          </a:prstGeom>
        </p:spPr>
      </p:pic>
      <p:pic>
        <p:nvPicPr>
          <p:cNvPr id="7" name="Picture 6">
            <a:extLst>
              <a:ext uri="{FF2B5EF4-FFF2-40B4-BE49-F238E27FC236}">
                <a16:creationId xmlns:a16="http://schemas.microsoft.com/office/drawing/2014/main" id="{CD77A93E-1EBF-092B-0175-EEF0E4CCEEFF}"/>
              </a:ext>
            </a:extLst>
          </p:cNvPr>
          <p:cNvPicPr>
            <a:picLocks noChangeAspect="1"/>
          </p:cNvPicPr>
          <p:nvPr/>
        </p:nvPicPr>
        <p:blipFill>
          <a:blip r:embed="rId4"/>
          <a:stretch>
            <a:fillRect/>
          </a:stretch>
        </p:blipFill>
        <p:spPr>
          <a:xfrm>
            <a:off x="985064" y="4250638"/>
            <a:ext cx="3646327" cy="1905206"/>
          </a:xfrm>
          <a:prstGeom prst="rect">
            <a:avLst/>
          </a:prstGeom>
        </p:spPr>
      </p:pic>
      <p:pic>
        <p:nvPicPr>
          <p:cNvPr id="12" name="Picture 11">
            <a:extLst>
              <a:ext uri="{FF2B5EF4-FFF2-40B4-BE49-F238E27FC236}">
                <a16:creationId xmlns:a16="http://schemas.microsoft.com/office/drawing/2014/main" id="{9B4E693B-BF09-D95A-E7BE-47CE90C48E7E}"/>
              </a:ext>
            </a:extLst>
          </p:cNvPr>
          <p:cNvPicPr>
            <a:picLocks noChangeAspect="1"/>
          </p:cNvPicPr>
          <p:nvPr/>
        </p:nvPicPr>
        <p:blipFill>
          <a:blip r:embed="rId5"/>
          <a:stretch>
            <a:fillRect/>
          </a:stretch>
        </p:blipFill>
        <p:spPr>
          <a:xfrm>
            <a:off x="985064" y="1712063"/>
            <a:ext cx="3646325" cy="1905205"/>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IN" dirty="0"/>
              <a:t>This image-based steganography project stands out due to efficient coding , automated message length detection, built-in security, minimal image distortion. It ensures that the encrypted image remains visually unchanged while requiring password for decryption , making it bot secure and discreet. </a:t>
            </a:r>
          </a:p>
          <a:p>
            <a:r>
              <a:rPr lang="en-IN" dirty="0"/>
              <a:t>This project is applied in real-world applications and can be used by individuals and organizations wo are seeking for secure data communication.  </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solidFill>
                  <a:srgbClr val="92D050"/>
                </a:solidFill>
              </a:rPr>
              <a:t>https://github.com/SaitejaPoshetty/stego-Project</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126</TotalTime>
  <Words>456</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Wingdings</vt:lpstr>
      <vt:lpstr>Wingdings 2</vt:lpstr>
      <vt:lpstr>DividendVTI</vt:lpstr>
      <vt:lpstr>SECURE DATA HIDING IN IMAGES USING STEGANOGRAPHY </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poshettyshivasai@gmail.com</cp:lastModifiedBy>
  <cp:revision>30</cp:revision>
  <dcterms:created xsi:type="dcterms:W3CDTF">2021-05-26T16:50:10Z</dcterms:created>
  <dcterms:modified xsi:type="dcterms:W3CDTF">2025-02-22T12:54:38Z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