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8" r:id="rId5"/>
    <p:sldId id="262" r:id="rId6"/>
    <p:sldId id="270" r:id="rId7"/>
    <p:sldId id="259" r:id="rId8"/>
    <p:sldId id="271" r:id="rId9"/>
    <p:sldId id="258" r:id="rId10"/>
    <p:sldId id="260" r:id="rId11"/>
    <p:sldId id="263" r:id="rId12"/>
    <p:sldId id="264"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8" d="100"/>
          <a:sy n="58" d="100"/>
        </p:scale>
        <p:origin x="9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660ED-6257-933F-45F5-E4194024A9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B272E8-E55E-E801-745E-7C308A0273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2DDF572-37B9-ADEC-32F8-3A7BF3449F4B}"/>
              </a:ext>
            </a:extLst>
          </p:cNvPr>
          <p:cNvSpPr>
            <a:spLocks noGrp="1"/>
          </p:cNvSpPr>
          <p:nvPr>
            <p:ph type="dt" sz="half" idx="10"/>
          </p:nvPr>
        </p:nvSpPr>
        <p:spPr/>
        <p:txBody>
          <a:bodyPr/>
          <a:lstStyle/>
          <a:p>
            <a:fld id="{0222EB50-C1E5-4E15-867E-157A6856AC27}" type="datetimeFigureOut">
              <a:rPr lang="en-IN" smtClean="0"/>
              <a:t>23-06-2022</a:t>
            </a:fld>
            <a:endParaRPr lang="en-IN"/>
          </a:p>
        </p:txBody>
      </p:sp>
      <p:sp>
        <p:nvSpPr>
          <p:cNvPr id="5" name="Footer Placeholder 4">
            <a:extLst>
              <a:ext uri="{FF2B5EF4-FFF2-40B4-BE49-F238E27FC236}">
                <a16:creationId xmlns:a16="http://schemas.microsoft.com/office/drawing/2014/main" id="{55F24BB6-F0A1-8ECF-B24D-03971ACD5D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88AC25-D303-BB3D-1692-8BA7361EA46F}"/>
              </a:ext>
            </a:extLst>
          </p:cNvPr>
          <p:cNvSpPr>
            <a:spLocks noGrp="1"/>
          </p:cNvSpPr>
          <p:nvPr>
            <p:ph type="sldNum" sz="quarter" idx="12"/>
          </p:nvPr>
        </p:nvSpPr>
        <p:spPr/>
        <p:txBody>
          <a:bodyPr/>
          <a:lstStyle/>
          <a:p>
            <a:fld id="{AA4E3B35-83E6-416A-A49D-AE961FE71890}" type="slidenum">
              <a:rPr lang="en-IN" smtClean="0"/>
              <a:t>‹#›</a:t>
            </a:fld>
            <a:endParaRPr lang="en-IN"/>
          </a:p>
        </p:txBody>
      </p:sp>
    </p:spTree>
    <p:extLst>
      <p:ext uri="{BB962C8B-B14F-4D97-AF65-F5344CB8AC3E}">
        <p14:creationId xmlns:p14="http://schemas.microsoft.com/office/powerpoint/2010/main" val="3001371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107BE-0C86-1FAA-DA64-A19540BB1C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08F8C1-6D96-8966-5D8B-7D46000D62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CFFFE3-37A0-B92A-5C1C-E520F3E3107D}"/>
              </a:ext>
            </a:extLst>
          </p:cNvPr>
          <p:cNvSpPr>
            <a:spLocks noGrp="1"/>
          </p:cNvSpPr>
          <p:nvPr>
            <p:ph type="dt" sz="half" idx="10"/>
          </p:nvPr>
        </p:nvSpPr>
        <p:spPr/>
        <p:txBody>
          <a:bodyPr/>
          <a:lstStyle/>
          <a:p>
            <a:fld id="{0222EB50-C1E5-4E15-867E-157A6856AC27}" type="datetimeFigureOut">
              <a:rPr lang="en-IN" smtClean="0"/>
              <a:t>23-06-2022</a:t>
            </a:fld>
            <a:endParaRPr lang="en-IN"/>
          </a:p>
        </p:txBody>
      </p:sp>
      <p:sp>
        <p:nvSpPr>
          <p:cNvPr id="5" name="Footer Placeholder 4">
            <a:extLst>
              <a:ext uri="{FF2B5EF4-FFF2-40B4-BE49-F238E27FC236}">
                <a16:creationId xmlns:a16="http://schemas.microsoft.com/office/drawing/2014/main" id="{FA0AD18D-D29E-2D85-DDE8-15A2EEC74D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20797C-1C70-2024-7ED0-CC7638E2FD1D}"/>
              </a:ext>
            </a:extLst>
          </p:cNvPr>
          <p:cNvSpPr>
            <a:spLocks noGrp="1"/>
          </p:cNvSpPr>
          <p:nvPr>
            <p:ph type="sldNum" sz="quarter" idx="12"/>
          </p:nvPr>
        </p:nvSpPr>
        <p:spPr/>
        <p:txBody>
          <a:bodyPr/>
          <a:lstStyle/>
          <a:p>
            <a:fld id="{AA4E3B35-83E6-416A-A49D-AE961FE71890}" type="slidenum">
              <a:rPr lang="en-IN" smtClean="0"/>
              <a:t>‹#›</a:t>
            </a:fld>
            <a:endParaRPr lang="en-IN"/>
          </a:p>
        </p:txBody>
      </p:sp>
    </p:spTree>
    <p:extLst>
      <p:ext uri="{BB962C8B-B14F-4D97-AF65-F5344CB8AC3E}">
        <p14:creationId xmlns:p14="http://schemas.microsoft.com/office/powerpoint/2010/main" val="59623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E31983-286C-6B04-25D3-1549EAAB7F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999DFB-9EE2-0D70-6D46-1426F439BA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6F1E79-9B8D-3FC5-36E5-C3D82415754C}"/>
              </a:ext>
            </a:extLst>
          </p:cNvPr>
          <p:cNvSpPr>
            <a:spLocks noGrp="1"/>
          </p:cNvSpPr>
          <p:nvPr>
            <p:ph type="dt" sz="half" idx="10"/>
          </p:nvPr>
        </p:nvSpPr>
        <p:spPr/>
        <p:txBody>
          <a:bodyPr/>
          <a:lstStyle/>
          <a:p>
            <a:fld id="{0222EB50-C1E5-4E15-867E-157A6856AC27}" type="datetimeFigureOut">
              <a:rPr lang="en-IN" smtClean="0"/>
              <a:t>23-06-2022</a:t>
            </a:fld>
            <a:endParaRPr lang="en-IN"/>
          </a:p>
        </p:txBody>
      </p:sp>
      <p:sp>
        <p:nvSpPr>
          <p:cNvPr id="5" name="Footer Placeholder 4">
            <a:extLst>
              <a:ext uri="{FF2B5EF4-FFF2-40B4-BE49-F238E27FC236}">
                <a16:creationId xmlns:a16="http://schemas.microsoft.com/office/drawing/2014/main" id="{5D9CF69F-2F70-1243-ED5D-5FB849D599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BECBC0-2805-0701-77E8-0E7628F10E58}"/>
              </a:ext>
            </a:extLst>
          </p:cNvPr>
          <p:cNvSpPr>
            <a:spLocks noGrp="1"/>
          </p:cNvSpPr>
          <p:nvPr>
            <p:ph type="sldNum" sz="quarter" idx="12"/>
          </p:nvPr>
        </p:nvSpPr>
        <p:spPr/>
        <p:txBody>
          <a:bodyPr/>
          <a:lstStyle/>
          <a:p>
            <a:fld id="{AA4E3B35-83E6-416A-A49D-AE961FE71890}" type="slidenum">
              <a:rPr lang="en-IN" smtClean="0"/>
              <a:t>‹#›</a:t>
            </a:fld>
            <a:endParaRPr lang="en-IN"/>
          </a:p>
        </p:txBody>
      </p:sp>
    </p:spTree>
    <p:extLst>
      <p:ext uri="{BB962C8B-B14F-4D97-AF65-F5344CB8AC3E}">
        <p14:creationId xmlns:p14="http://schemas.microsoft.com/office/powerpoint/2010/main" val="22200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C542F-D91D-68C9-62F2-FE43631D57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6897A9-62C8-2686-DC66-7C47B80BB5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033AAC-3A78-CADC-8328-AA6A46E442B0}"/>
              </a:ext>
            </a:extLst>
          </p:cNvPr>
          <p:cNvSpPr>
            <a:spLocks noGrp="1"/>
          </p:cNvSpPr>
          <p:nvPr>
            <p:ph type="dt" sz="half" idx="10"/>
          </p:nvPr>
        </p:nvSpPr>
        <p:spPr/>
        <p:txBody>
          <a:bodyPr/>
          <a:lstStyle/>
          <a:p>
            <a:fld id="{0222EB50-C1E5-4E15-867E-157A6856AC27}" type="datetimeFigureOut">
              <a:rPr lang="en-IN" smtClean="0"/>
              <a:t>23-06-2022</a:t>
            </a:fld>
            <a:endParaRPr lang="en-IN"/>
          </a:p>
        </p:txBody>
      </p:sp>
      <p:sp>
        <p:nvSpPr>
          <p:cNvPr id="5" name="Footer Placeholder 4">
            <a:extLst>
              <a:ext uri="{FF2B5EF4-FFF2-40B4-BE49-F238E27FC236}">
                <a16:creationId xmlns:a16="http://schemas.microsoft.com/office/drawing/2014/main" id="{1BB52107-A4F8-0A2F-9900-E84DE0A0BA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4422E8-9665-95AD-CBEA-B42F1371A686}"/>
              </a:ext>
            </a:extLst>
          </p:cNvPr>
          <p:cNvSpPr>
            <a:spLocks noGrp="1"/>
          </p:cNvSpPr>
          <p:nvPr>
            <p:ph type="sldNum" sz="quarter" idx="12"/>
          </p:nvPr>
        </p:nvSpPr>
        <p:spPr/>
        <p:txBody>
          <a:bodyPr/>
          <a:lstStyle/>
          <a:p>
            <a:fld id="{AA4E3B35-83E6-416A-A49D-AE961FE71890}" type="slidenum">
              <a:rPr lang="en-IN" smtClean="0"/>
              <a:t>‹#›</a:t>
            </a:fld>
            <a:endParaRPr lang="en-IN"/>
          </a:p>
        </p:txBody>
      </p:sp>
    </p:spTree>
    <p:extLst>
      <p:ext uri="{BB962C8B-B14F-4D97-AF65-F5344CB8AC3E}">
        <p14:creationId xmlns:p14="http://schemas.microsoft.com/office/powerpoint/2010/main" val="3460100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EBF3-18FB-65B9-EBA4-4C2A88FD16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F76947-4580-148E-283D-E27187C19B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2ACB66-A778-225F-AA66-E0EA587EC043}"/>
              </a:ext>
            </a:extLst>
          </p:cNvPr>
          <p:cNvSpPr>
            <a:spLocks noGrp="1"/>
          </p:cNvSpPr>
          <p:nvPr>
            <p:ph type="dt" sz="half" idx="10"/>
          </p:nvPr>
        </p:nvSpPr>
        <p:spPr/>
        <p:txBody>
          <a:bodyPr/>
          <a:lstStyle/>
          <a:p>
            <a:fld id="{0222EB50-C1E5-4E15-867E-157A6856AC27}" type="datetimeFigureOut">
              <a:rPr lang="en-IN" smtClean="0"/>
              <a:t>23-06-2022</a:t>
            </a:fld>
            <a:endParaRPr lang="en-IN"/>
          </a:p>
        </p:txBody>
      </p:sp>
      <p:sp>
        <p:nvSpPr>
          <p:cNvPr id="5" name="Footer Placeholder 4">
            <a:extLst>
              <a:ext uri="{FF2B5EF4-FFF2-40B4-BE49-F238E27FC236}">
                <a16:creationId xmlns:a16="http://schemas.microsoft.com/office/drawing/2014/main" id="{4B0004D3-FC37-C8FB-DC4D-79CBBC606E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8FEB80-27DC-C735-3C17-0BE1CC8B9F71}"/>
              </a:ext>
            </a:extLst>
          </p:cNvPr>
          <p:cNvSpPr>
            <a:spLocks noGrp="1"/>
          </p:cNvSpPr>
          <p:nvPr>
            <p:ph type="sldNum" sz="quarter" idx="12"/>
          </p:nvPr>
        </p:nvSpPr>
        <p:spPr/>
        <p:txBody>
          <a:bodyPr/>
          <a:lstStyle/>
          <a:p>
            <a:fld id="{AA4E3B35-83E6-416A-A49D-AE961FE71890}" type="slidenum">
              <a:rPr lang="en-IN" smtClean="0"/>
              <a:t>‹#›</a:t>
            </a:fld>
            <a:endParaRPr lang="en-IN"/>
          </a:p>
        </p:txBody>
      </p:sp>
    </p:spTree>
    <p:extLst>
      <p:ext uri="{BB962C8B-B14F-4D97-AF65-F5344CB8AC3E}">
        <p14:creationId xmlns:p14="http://schemas.microsoft.com/office/powerpoint/2010/main" val="654086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D8272-B170-DA77-B1FC-68A30FF5FB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9A3149-1602-0698-ADAC-6B627E802B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45A45E-04E0-ED44-7F43-5F683A20AF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E38A34-1FC1-A79C-8232-112BD4860BEF}"/>
              </a:ext>
            </a:extLst>
          </p:cNvPr>
          <p:cNvSpPr>
            <a:spLocks noGrp="1"/>
          </p:cNvSpPr>
          <p:nvPr>
            <p:ph type="dt" sz="half" idx="10"/>
          </p:nvPr>
        </p:nvSpPr>
        <p:spPr/>
        <p:txBody>
          <a:bodyPr/>
          <a:lstStyle/>
          <a:p>
            <a:fld id="{0222EB50-C1E5-4E15-867E-157A6856AC27}" type="datetimeFigureOut">
              <a:rPr lang="en-IN" smtClean="0"/>
              <a:t>23-06-2022</a:t>
            </a:fld>
            <a:endParaRPr lang="en-IN"/>
          </a:p>
        </p:txBody>
      </p:sp>
      <p:sp>
        <p:nvSpPr>
          <p:cNvPr id="6" name="Footer Placeholder 5">
            <a:extLst>
              <a:ext uri="{FF2B5EF4-FFF2-40B4-BE49-F238E27FC236}">
                <a16:creationId xmlns:a16="http://schemas.microsoft.com/office/drawing/2014/main" id="{828A2417-392F-0581-8DEF-1C627A5600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DBB10C-7AF4-C9D3-0439-56AC8B1739E4}"/>
              </a:ext>
            </a:extLst>
          </p:cNvPr>
          <p:cNvSpPr>
            <a:spLocks noGrp="1"/>
          </p:cNvSpPr>
          <p:nvPr>
            <p:ph type="sldNum" sz="quarter" idx="12"/>
          </p:nvPr>
        </p:nvSpPr>
        <p:spPr/>
        <p:txBody>
          <a:bodyPr/>
          <a:lstStyle/>
          <a:p>
            <a:fld id="{AA4E3B35-83E6-416A-A49D-AE961FE71890}" type="slidenum">
              <a:rPr lang="en-IN" smtClean="0"/>
              <a:t>‹#›</a:t>
            </a:fld>
            <a:endParaRPr lang="en-IN"/>
          </a:p>
        </p:txBody>
      </p:sp>
    </p:spTree>
    <p:extLst>
      <p:ext uri="{BB962C8B-B14F-4D97-AF65-F5344CB8AC3E}">
        <p14:creationId xmlns:p14="http://schemas.microsoft.com/office/powerpoint/2010/main" val="1087926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671B8-F382-8060-085F-9A545B6E81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8368FC-5E86-1099-3FF5-475385A05D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2620F3-6332-3601-5F28-70CA31AE3F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C733BE-C7D1-567C-492B-B45BFDAA8E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A4CEC9-7475-EA09-DBA8-10AF055219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5EC5D4-73EE-056C-8744-A11835CDF623}"/>
              </a:ext>
            </a:extLst>
          </p:cNvPr>
          <p:cNvSpPr>
            <a:spLocks noGrp="1"/>
          </p:cNvSpPr>
          <p:nvPr>
            <p:ph type="dt" sz="half" idx="10"/>
          </p:nvPr>
        </p:nvSpPr>
        <p:spPr/>
        <p:txBody>
          <a:bodyPr/>
          <a:lstStyle/>
          <a:p>
            <a:fld id="{0222EB50-C1E5-4E15-867E-157A6856AC27}" type="datetimeFigureOut">
              <a:rPr lang="en-IN" smtClean="0"/>
              <a:t>23-06-2022</a:t>
            </a:fld>
            <a:endParaRPr lang="en-IN"/>
          </a:p>
        </p:txBody>
      </p:sp>
      <p:sp>
        <p:nvSpPr>
          <p:cNvPr id="8" name="Footer Placeholder 7">
            <a:extLst>
              <a:ext uri="{FF2B5EF4-FFF2-40B4-BE49-F238E27FC236}">
                <a16:creationId xmlns:a16="http://schemas.microsoft.com/office/drawing/2014/main" id="{5837B7CB-7AF6-A84D-4992-F4A32349B6A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6F47E7A-7DED-0566-6F2A-F9388AEDF4C0}"/>
              </a:ext>
            </a:extLst>
          </p:cNvPr>
          <p:cNvSpPr>
            <a:spLocks noGrp="1"/>
          </p:cNvSpPr>
          <p:nvPr>
            <p:ph type="sldNum" sz="quarter" idx="12"/>
          </p:nvPr>
        </p:nvSpPr>
        <p:spPr/>
        <p:txBody>
          <a:bodyPr/>
          <a:lstStyle/>
          <a:p>
            <a:fld id="{AA4E3B35-83E6-416A-A49D-AE961FE71890}" type="slidenum">
              <a:rPr lang="en-IN" smtClean="0"/>
              <a:t>‹#›</a:t>
            </a:fld>
            <a:endParaRPr lang="en-IN"/>
          </a:p>
        </p:txBody>
      </p:sp>
    </p:spTree>
    <p:extLst>
      <p:ext uri="{BB962C8B-B14F-4D97-AF65-F5344CB8AC3E}">
        <p14:creationId xmlns:p14="http://schemas.microsoft.com/office/powerpoint/2010/main" val="4248276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2986-E535-5600-F68D-2414965B62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3C4203-1B7B-5397-9599-017CEF3928EE}"/>
              </a:ext>
            </a:extLst>
          </p:cNvPr>
          <p:cNvSpPr>
            <a:spLocks noGrp="1"/>
          </p:cNvSpPr>
          <p:nvPr>
            <p:ph type="dt" sz="half" idx="10"/>
          </p:nvPr>
        </p:nvSpPr>
        <p:spPr/>
        <p:txBody>
          <a:bodyPr/>
          <a:lstStyle/>
          <a:p>
            <a:fld id="{0222EB50-C1E5-4E15-867E-157A6856AC27}" type="datetimeFigureOut">
              <a:rPr lang="en-IN" smtClean="0"/>
              <a:t>23-06-2022</a:t>
            </a:fld>
            <a:endParaRPr lang="en-IN"/>
          </a:p>
        </p:txBody>
      </p:sp>
      <p:sp>
        <p:nvSpPr>
          <p:cNvPr id="4" name="Footer Placeholder 3">
            <a:extLst>
              <a:ext uri="{FF2B5EF4-FFF2-40B4-BE49-F238E27FC236}">
                <a16:creationId xmlns:a16="http://schemas.microsoft.com/office/drawing/2014/main" id="{FC02A66C-1931-DA86-CEF8-57DDDAFDB7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B0541FE-E9AA-16A0-0F7F-B7070B2897B5}"/>
              </a:ext>
            </a:extLst>
          </p:cNvPr>
          <p:cNvSpPr>
            <a:spLocks noGrp="1"/>
          </p:cNvSpPr>
          <p:nvPr>
            <p:ph type="sldNum" sz="quarter" idx="12"/>
          </p:nvPr>
        </p:nvSpPr>
        <p:spPr/>
        <p:txBody>
          <a:bodyPr/>
          <a:lstStyle/>
          <a:p>
            <a:fld id="{AA4E3B35-83E6-416A-A49D-AE961FE71890}" type="slidenum">
              <a:rPr lang="en-IN" smtClean="0"/>
              <a:t>‹#›</a:t>
            </a:fld>
            <a:endParaRPr lang="en-IN"/>
          </a:p>
        </p:txBody>
      </p:sp>
    </p:spTree>
    <p:extLst>
      <p:ext uri="{BB962C8B-B14F-4D97-AF65-F5344CB8AC3E}">
        <p14:creationId xmlns:p14="http://schemas.microsoft.com/office/powerpoint/2010/main" val="3291141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D1C47E-2493-1513-B639-E231A6A0C0C3}"/>
              </a:ext>
            </a:extLst>
          </p:cNvPr>
          <p:cNvSpPr>
            <a:spLocks noGrp="1"/>
          </p:cNvSpPr>
          <p:nvPr>
            <p:ph type="dt" sz="half" idx="10"/>
          </p:nvPr>
        </p:nvSpPr>
        <p:spPr/>
        <p:txBody>
          <a:bodyPr/>
          <a:lstStyle/>
          <a:p>
            <a:fld id="{0222EB50-C1E5-4E15-867E-157A6856AC27}" type="datetimeFigureOut">
              <a:rPr lang="en-IN" smtClean="0"/>
              <a:t>23-06-2022</a:t>
            </a:fld>
            <a:endParaRPr lang="en-IN"/>
          </a:p>
        </p:txBody>
      </p:sp>
      <p:sp>
        <p:nvSpPr>
          <p:cNvPr id="3" name="Footer Placeholder 2">
            <a:extLst>
              <a:ext uri="{FF2B5EF4-FFF2-40B4-BE49-F238E27FC236}">
                <a16:creationId xmlns:a16="http://schemas.microsoft.com/office/drawing/2014/main" id="{AC84954B-8C34-C6E7-3EFA-2C8D3A2866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AFDEF7-5BA5-AE21-B2EA-E1A952DCDD24}"/>
              </a:ext>
            </a:extLst>
          </p:cNvPr>
          <p:cNvSpPr>
            <a:spLocks noGrp="1"/>
          </p:cNvSpPr>
          <p:nvPr>
            <p:ph type="sldNum" sz="quarter" idx="12"/>
          </p:nvPr>
        </p:nvSpPr>
        <p:spPr/>
        <p:txBody>
          <a:bodyPr/>
          <a:lstStyle/>
          <a:p>
            <a:fld id="{AA4E3B35-83E6-416A-A49D-AE961FE71890}" type="slidenum">
              <a:rPr lang="en-IN" smtClean="0"/>
              <a:t>‹#›</a:t>
            </a:fld>
            <a:endParaRPr lang="en-IN"/>
          </a:p>
        </p:txBody>
      </p:sp>
    </p:spTree>
    <p:extLst>
      <p:ext uri="{BB962C8B-B14F-4D97-AF65-F5344CB8AC3E}">
        <p14:creationId xmlns:p14="http://schemas.microsoft.com/office/powerpoint/2010/main" val="131943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B3F16-955B-D3F3-0691-D0501394A6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4898AA-55CD-A55D-D4DB-8F85FAA867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1A0A29-7E90-5B59-8D6C-05199A04F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91F2FB-8D95-AA31-0514-3C814851136D}"/>
              </a:ext>
            </a:extLst>
          </p:cNvPr>
          <p:cNvSpPr>
            <a:spLocks noGrp="1"/>
          </p:cNvSpPr>
          <p:nvPr>
            <p:ph type="dt" sz="half" idx="10"/>
          </p:nvPr>
        </p:nvSpPr>
        <p:spPr/>
        <p:txBody>
          <a:bodyPr/>
          <a:lstStyle/>
          <a:p>
            <a:fld id="{0222EB50-C1E5-4E15-867E-157A6856AC27}" type="datetimeFigureOut">
              <a:rPr lang="en-IN" smtClean="0"/>
              <a:t>23-06-2022</a:t>
            </a:fld>
            <a:endParaRPr lang="en-IN"/>
          </a:p>
        </p:txBody>
      </p:sp>
      <p:sp>
        <p:nvSpPr>
          <p:cNvPr id="6" name="Footer Placeholder 5">
            <a:extLst>
              <a:ext uri="{FF2B5EF4-FFF2-40B4-BE49-F238E27FC236}">
                <a16:creationId xmlns:a16="http://schemas.microsoft.com/office/drawing/2014/main" id="{7BE9302C-F12B-863D-B75D-7E6903D681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24340C-BE90-C255-F2D2-5E085540C072}"/>
              </a:ext>
            </a:extLst>
          </p:cNvPr>
          <p:cNvSpPr>
            <a:spLocks noGrp="1"/>
          </p:cNvSpPr>
          <p:nvPr>
            <p:ph type="sldNum" sz="quarter" idx="12"/>
          </p:nvPr>
        </p:nvSpPr>
        <p:spPr/>
        <p:txBody>
          <a:bodyPr/>
          <a:lstStyle/>
          <a:p>
            <a:fld id="{AA4E3B35-83E6-416A-A49D-AE961FE71890}" type="slidenum">
              <a:rPr lang="en-IN" smtClean="0"/>
              <a:t>‹#›</a:t>
            </a:fld>
            <a:endParaRPr lang="en-IN"/>
          </a:p>
        </p:txBody>
      </p:sp>
    </p:spTree>
    <p:extLst>
      <p:ext uri="{BB962C8B-B14F-4D97-AF65-F5344CB8AC3E}">
        <p14:creationId xmlns:p14="http://schemas.microsoft.com/office/powerpoint/2010/main" val="1053150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F9912-B844-7123-1233-669A2CE011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B50CBA-FA68-D92B-5671-C9110C13FA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90BAE3-4DCF-8216-4D1C-C8FEB219D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031823-860E-A0F8-22B9-92F91FEA63F5}"/>
              </a:ext>
            </a:extLst>
          </p:cNvPr>
          <p:cNvSpPr>
            <a:spLocks noGrp="1"/>
          </p:cNvSpPr>
          <p:nvPr>
            <p:ph type="dt" sz="half" idx="10"/>
          </p:nvPr>
        </p:nvSpPr>
        <p:spPr/>
        <p:txBody>
          <a:bodyPr/>
          <a:lstStyle/>
          <a:p>
            <a:fld id="{0222EB50-C1E5-4E15-867E-157A6856AC27}" type="datetimeFigureOut">
              <a:rPr lang="en-IN" smtClean="0"/>
              <a:t>23-06-2022</a:t>
            </a:fld>
            <a:endParaRPr lang="en-IN"/>
          </a:p>
        </p:txBody>
      </p:sp>
      <p:sp>
        <p:nvSpPr>
          <p:cNvPr id="6" name="Footer Placeholder 5">
            <a:extLst>
              <a:ext uri="{FF2B5EF4-FFF2-40B4-BE49-F238E27FC236}">
                <a16:creationId xmlns:a16="http://schemas.microsoft.com/office/drawing/2014/main" id="{CA08BFBA-B1E4-41BD-83C5-20CAB906A5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E32983-41D7-3596-094C-52DAD3C8C64E}"/>
              </a:ext>
            </a:extLst>
          </p:cNvPr>
          <p:cNvSpPr>
            <a:spLocks noGrp="1"/>
          </p:cNvSpPr>
          <p:nvPr>
            <p:ph type="sldNum" sz="quarter" idx="12"/>
          </p:nvPr>
        </p:nvSpPr>
        <p:spPr/>
        <p:txBody>
          <a:bodyPr/>
          <a:lstStyle/>
          <a:p>
            <a:fld id="{AA4E3B35-83E6-416A-A49D-AE961FE71890}" type="slidenum">
              <a:rPr lang="en-IN" smtClean="0"/>
              <a:t>‹#›</a:t>
            </a:fld>
            <a:endParaRPr lang="en-IN"/>
          </a:p>
        </p:txBody>
      </p:sp>
    </p:spTree>
    <p:extLst>
      <p:ext uri="{BB962C8B-B14F-4D97-AF65-F5344CB8AC3E}">
        <p14:creationId xmlns:p14="http://schemas.microsoft.com/office/powerpoint/2010/main" val="101876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3B155C-11BD-A404-D4E4-DCBF9C9952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3AE8D3-CF1F-D56C-5A65-9C6F39C5FF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8D8713-F97F-FDCB-D163-C5D0756D4B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2EB50-C1E5-4E15-867E-157A6856AC27}" type="datetimeFigureOut">
              <a:rPr lang="en-IN" smtClean="0"/>
              <a:t>23-06-2022</a:t>
            </a:fld>
            <a:endParaRPr lang="en-IN"/>
          </a:p>
        </p:txBody>
      </p:sp>
      <p:sp>
        <p:nvSpPr>
          <p:cNvPr id="5" name="Footer Placeholder 4">
            <a:extLst>
              <a:ext uri="{FF2B5EF4-FFF2-40B4-BE49-F238E27FC236}">
                <a16:creationId xmlns:a16="http://schemas.microsoft.com/office/drawing/2014/main" id="{EDB0ECCE-751C-DAFE-0858-60A06E453B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3B00E2A-A8B4-CAB2-77F3-A977CEB754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3B35-83E6-416A-A49D-AE961FE71890}" type="slidenum">
              <a:rPr lang="en-IN" smtClean="0"/>
              <a:t>‹#›</a:t>
            </a:fld>
            <a:endParaRPr lang="en-IN"/>
          </a:p>
        </p:txBody>
      </p:sp>
    </p:spTree>
    <p:extLst>
      <p:ext uri="{BB962C8B-B14F-4D97-AF65-F5344CB8AC3E}">
        <p14:creationId xmlns:p14="http://schemas.microsoft.com/office/powerpoint/2010/main" val="2250663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CB10-7928-767B-A96C-35698D72385B}"/>
              </a:ext>
            </a:extLst>
          </p:cNvPr>
          <p:cNvSpPr>
            <a:spLocks noGrp="1"/>
          </p:cNvSpPr>
          <p:nvPr>
            <p:ph type="ctrTitle"/>
          </p:nvPr>
        </p:nvSpPr>
        <p:spPr>
          <a:xfrm>
            <a:off x="1148614" y="140586"/>
            <a:ext cx="9144000" cy="2387600"/>
          </a:xfrm>
        </p:spPr>
        <p:txBody>
          <a:bodyPr>
            <a:noAutofit/>
          </a:bodyPr>
          <a:lstStyle/>
          <a:p>
            <a:r>
              <a:rPr lang="en-US" sz="3600" b="1" dirty="0">
                <a:solidFill>
                  <a:schemeClr val="tx1"/>
                </a:solidFill>
                <a:latin typeface="Times New Roman" panose="02020603050405020304" pitchFamily="18" charset="0"/>
                <a:cs typeface="Times New Roman" panose="02020603050405020304" pitchFamily="18" charset="0"/>
              </a:rPr>
              <a:t>Analyzing Customers Personality for Business Improvement using Machine Learning</a:t>
            </a:r>
            <a:endParaRPr lang="en-IN" sz="36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F93D097B-7762-5BD6-5953-7BCEF7CFB858}"/>
              </a:ext>
            </a:extLst>
          </p:cNvPr>
          <p:cNvSpPr>
            <a:spLocks noGrp="1"/>
          </p:cNvSpPr>
          <p:nvPr>
            <p:ph type="subTitle" idx="1"/>
          </p:nvPr>
        </p:nvSpPr>
        <p:spPr>
          <a:xfrm>
            <a:off x="7132320" y="3602038"/>
            <a:ext cx="3535680" cy="2211387"/>
          </a:xfrm>
        </p:spPr>
        <p:txBody>
          <a:bodyPr>
            <a:normAutofit fontScale="77500" lnSpcReduction="20000"/>
          </a:bodyPr>
          <a:lstStyle/>
          <a:p>
            <a:pPr algn="l"/>
            <a:r>
              <a:rPr lang="en-US" sz="2800" b="1" dirty="0">
                <a:solidFill>
                  <a:schemeClr val="tx1"/>
                </a:solidFill>
                <a:latin typeface="Times New Roman" panose="02020603050405020304" pitchFamily="18" charset="0"/>
                <a:cs typeface="Times New Roman" panose="02020603050405020304" pitchFamily="18" charset="0"/>
              </a:rPr>
              <a:t>Presented by :</a:t>
            </a:r>
          </a:p>
          <a:p>
            <a:pPr algn="l"/>
            <a:r>
              <a:rPr lang="en-US" sz="2800" dirty="0">
                <a:solidFill>
                  <a:schemeClr val="tx1"/>
                </a:solidFill>
                <a:latin typeface="Times New Roman" panose="02020603050405020304" pitchFamily="18" charset="0"/>
                <a:cs typeface="Times New Roman" panose="02020603050405020304" pitchFamily="18" charset="0"/>
              </a:rPr>
              <a:t>A Sai Teja(18841A1203)</a:t>
            </a:r>
          </a:p>
          <a:p>
            <a:pPr algn="l"/>
            <a:r>
              <a:rPr lang="en-US" sz="2800" dirty="0">
                <a:solidFill>
                  <a:schemeClr val="tx1"/>
                </a:solidFill>
                <a:latin typeface="Times New Roman" panose="02020603050405020304" pitchFamily="18" charset="0"/>
                <a:cs typeface="Times New Roman" panose="02020603050405020304" pitchFamily="18" charset="0"/>
              </a:rPr>
              <a:t>S </a:t>
            </a:r>
            <a:r>
              <a:rPr lang="en-US" sz="2800" dirty="0" err="1">
                <a:solidFill>
                  <a:schemeClr val="tx1"/>
                </a:solidFill>
                <a:latin typeface="Times New Roman" panose="02020603050405020304" pitchFamily="18" charset="0"/>
                <a:cs typeface="Times New Roman" panose="02020603050405020304" pitchFamily="18" charset="0"/>
              </a:rPr>
              <a:t>Manikanta</a:t>
            </a:r>
            <a:r>
              <a:rPr lang="en-US" sz="2800" dirty="0">
                <a:solidFill>
                  <a:schemeClr val="tx1"/>
                </a:solidFill>
                <a:latin typeface="Times New Roman" panose="02020603050405020304" pitchFamily="18" charset="0"/>
                <a:cs typeface="Times New Roman" panose="02020603050405020304" pitchFamily="18" charset="0"/>
              </a:rPr>
              <a:t>(18841A1231)</a:t>
            </a:r>
          </a:p>
          <a:p>
            <a:pPr algn="l"/>
            <a:endParaRPr lang="en-US" sz="2800" dirty="0">
              <a:solidFill>
                <a:schemeClr val="tx1"/>
              </a:solidFill>
              <a:latin typeface="Times New Roman" panose="02020603050405020304" pitchFamily="18" charset="0"/>
              <a:cs typeface="Times New Roman" panose="02020603050405020304" pitchFamily="18" charset="0"/>
            </a:endParaRPr>
          </a:p>
          <a:p>
            <a:pPr algn="l"/>
            <a:r>
              <a:rPr lang="en-US" sz="2800" b="1" dirty="0">
                <a:solidFill>
                  <a:schemeClr val="tx1"/>
                </a:solidFill>
                <a:latin typeface="Times New Roman" panose="02020603050405020304" pitchFamily="18" charset="0"/>
                <a:cs typeface="Times New Roman" panose="02020603050405020304" pitchFamily="18" charset="0"/>
              </a:rPr>
              <a:t>Name of the Guide:</a:t>
            </a:r>
          </a:p>
          <a:p>
            <a:pPr algn="l"/>
            <a:r>
              <a:rPr lang="en-US" sz="2800" dirty="0">
                <a:solidFill>
                  <a:schemeClr val="tx1"/>
                </a:solidFill>
                <a:latin typeface="Times New Roman" panose="02020603050405020304" pitchFamily="18" charset="0"/>
                <a:cs typeface="Times New Roman" panose="02020603050405020304" pitchFamily="18" charset="0"/>
              </a:rPr>
              <a:t>Ms. M </a:t>
            </a:r>
            <a:r>
              <a:rPr lang="en-US" sz="2800" dirty="0" err="1">
                <a:solidFill>
                  <a:schemeClr val="tx1"/>
                </a:solidFill>
                <a:latin typeface="Times New Roman" panose="02020603050405020304" pitchFamily="18" charset="0"/>
                <a:cs typeface="Times New Roman" panose="02020603050405020304" pitchFamily="18" charset="0"/>
              </a:rPr>
              <a:t>Vineela</a:t>
            </a:r>
            <a:endParaRPr lang="en-US" sz="2800" dirty="0">
              <a:solidFill>
                <a:schemeClr val="tx1"/>
              </a:solidFill>
              <a:latin typeface="Times New Roman" panose="02020603050405020304" pitchFamily="18" charset="0"/>
              <a:cs typeface="Times New Roman" panose="02020603050405020304" pitchFamily="18" charset="0"/>
            </a:endParaRPr>
          </a:p>
          <a:p>
            <a:pPr algn="l"/>
            <a:endParaRPr lang="en-US" sz="28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86126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A4C2C-37D7-7328-3102-BF909AC4BF02}"/>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    Use Case Diagram:</a:t>
            </a:r>
          </a:p>
        </p:txBody>
      </p:sp>
      <p:pic>
        <p:nvPicPr>
          <p:cNvPr id="5" name="Content Placeholder 4">
            <a:extLst>
              <a:ext uri="{FF2B5EF4-FFF2-40B4-BE49-F238E27FC236}">
                <a16:creationId xmlns:a16="http://schemas.microsoft.com/office/drawing/2014/main" id="{297CC660-6F0C-A7FA-AE53-89A8310130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0982" y="1825625"/>
            <a:ext cx="3970035" cy="4351338"/>
          </a:xfrm>
        </p:spPr>
      </p:pic>
    </p:spTree>
    <p:extLst>
      <p:ext uri="{BB962C8B-B14F-4D97-AF65-F5344CB8AC3E}">
        <p14:creationId xmlns:p14="http://schemas.microsoft.com/office/powerpoint/2010/main" val="2820439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08B97-77AB-5829-E809-0F3975CA3032}"/>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Sequence Diagram:</a:t>
            </a:r>
            <a:endParaRPr lang="en-IN" sz="3200" b="1"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B2141639-3827-BB6C-14CC-EEC152BBC9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9528" y="1434164"/>
            <a:ext cx="9326880" cy="5423835"/>
          </a:xfrm>
        </p:spPr>
      </p:pic>
    </p:spTree>
    <p:extLst>
      <p:ext uri="{BB962C8B-B14F-4D97-AF65-F5344CB8AC3E}">
        <p14:creationId xmlns:p14="http://schemas.microsoft.com/office/powerpoint/2010/main" val="1047828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F5E8-FD42-97C3-3B7F-8BFB4275B006}"/>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Class Diagram:</a:t>
            </a:r>
            <a:endParaRPr lang="en-IN" sz="36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D765D0E-CA7E-D08B-B4C6-5E361EF81880}"/>
              </a:ext>
            </a:extLst>
          </p:cNvPr>
          <p:cNvPicPr>
            <a:picLocks noGrp="1" noChangeAspect="1"/>
          </p:cNvPicPr>
          <p:nvPr>
            <p:ph idx="1"/>
          </p:nvPr>
        </p:nvPicPr>
        <p:blipFill>
          <a:blip r:embed="rId2"/>
          <a:stretch>
            <a:fillRect/>
          </a:stretch>
        </p:blipFill>
        <p:spPr>
          <a:xfrm>
            <a:off x="1492016" y="1690688"/>
            <a:ext cx="8553450" cy="4029075"/>
          </a:xfrm>
        </p:spPr>
      </p:pic>
    </p:spTree>
    <p:extLst>
      <p:ext uri="{BB962C8B-B14F-4D97-AF65-F5344CB8AC3E}">
        <p14:creationId xmlns:p14="http://schemas.microsoft.com/office/powerpoint/2010/main" val="354874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02C5E-EE91-4EDE-97A6-212D4A68A9F0}"/>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87DF07-81EB-48F8-AED4-2639FFD434C7}"/>
              </a:ext>
            </a:extLst>
          </p:cNvPr>
          <p:cNvSpPr>
            <a:spLocks noGrp="1"/>
          </p:cNvSpPr>
          <p:nvPr>
            <p:ph idx="1"/>
          </p:nvPr>
        </p:nvSpPr>
        <p:spPr>
          <a:xfrm>
            <a:off x="1141412" y="1790299"/>
            <a:ext cx="9905999" cy="4000902"/>
          </a:xfrm>
        </p:spPr>
        <p:txBody>
          <a:bodyPr/>
          <a:lstStyle/>
          <a:p>
            <a:pPr marL="0" indent="0" algn="just">
              <a:lnSpc>
                <a:spcPct val="150000"/>
              </a:lnSpc>
              <a:buNone/>
            </a:pPr>
            <a:r>
              <a:rPr lang="en-IN" sz="2000" dirty="0">
                <a:effectLst/>
                <a:latin typeface="Times New Roman" panose="02020603050405020304" pitchFamily="18" charset="0"/>
                <a:ea typeface="Times New Roman" panose="02020603050405020304" pitchFamily="18" charset="0"/>
              </a:rPr>
              <a:t>Customers are the primary income for the business and without them the business won’t be able to survive in this competitive era. Hence, knowing what the customer wants based on his personality and likings makes the company’s task easy to target him with that product and get him to buy that product. So, the k-means clustering model used by us gave an accuracy of ~99 percent, which would help many companies take this and apply it in their business. </a:t>
            </a:r>
          </a:p>
          <a:p>
            <a:pPr marL="0" indent="0">
              <a:buNone/>
            </a:pPr>
            <a:endParaRPr lang="en-IN" dirty="0"/>
          </a:p>
        </p:txBody>
      </p:sp>
    </p:spTree>
    <p:extLst>
      <p:ext uri="{BB962C8B-B14F-4D97-AF65-F5344CB8AC3E}">
        <p14:creationId xmlns:p14="http://schemas.microsoft.com/office/powerpoint/2010/main" val="3900391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A60F-6E6B-37E1-9708-E11F43C00A59}"/>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ABSTRACT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F84CC5-E90A-62C8-0779-72C2BC2C493E}"/>
              </a:ext>
            </a:extLst>
          </p:cNvPr>
          <p:cNvSpPr>
            <a:spLocks noGrp="1"/>
          </p:cNvSpPr>
          <p:nvPr>
            <p:ph idx="1"/>
          </p:nvPr>
        </p:nvSpPr>
        <p:spPr/>
        <p:txBody>
          <a:bodyPr/>
          <a:lstStyle/>
          <a:p>
            <a:pPr marL="0" indent="0" algn="just">
              <a:lnSpc>
                <a:spcPct val="150000"/>
              </a:lnSpc>
              <a:buNone/>
            </a:pP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omprehensive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investigation of a company's ideal clients is known as a customer personality analysis. It aids a company's understanding of its consumers and makes it simpler to change goods to meet the demands, habits, and concerns of various sorts of customers. </a:t>
            </a:r>
          </a:p>
          <a:p>
            <a:pPr marL="0" indent="0" algn="just">
              <a:lnSpc>
                <a:spcPct val="150000"/>
              </a:lnSpc>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Customer personality analysis enables a company to adapt its product depending on the preferences of its target customers from various customer categories. Instead of paying money to promote a new product to every client in a firm's database, for example, a company may determine which customer group is most likely to buy the product and then market it to that segment solely. </a:t>
            </a:r>
          </a:p>
          <a:p>
            <a:pPr marL="0" indent="0" algn="just">
              <a:lnSpc>
                <a:spcPct val="150000"/>
              </a:lnSpc>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Hence, the main motive is to find the accuracy of the prediction of the personality of the customer who is shopping and improve the research out there.</a:t>
            </a:r>
          </a:p>
          <a:p>
            <a:pPr marL="0" indent="0" algn="just">
              <a:lnSpc>
                <a:spcPct val="150000"/>
              </a:lnSpc>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0486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5434A-356A-48E0-A5B0-0503E8549137}"/>
              </a:ext>
            </a:extLst>
          </p:cNvPr>
          <p:cNvSpPr>
            <a:spLocks noGrp="1"/>
          </p:cNvSpPr>
          <p:nvPr>
            <p:ph type="title"/>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Existing Systems:</a:t>
            </a:r>
          </a:p>
        </p:txBody>
      </p:sp>
      <p:sp>
        <p:nvSpPr>
          <p:cNvPr id="3" name="Content Placeholder 2">
            <a:extLst>
              <a:ext uri="{FF2B5EF4-FFF2-40B4-BE49-F238E27FC236}">
                <a16:creationId xmlns:a16="http://schemas.microsoft.com/office/drawing/2014/main" id="{2E289D77-5F44-44D2-B360-34A9B19E762B}"/>
              </a:ext>
            </a:extLst>
          </p:cNvPr>
          <p:cNvSpPr>
            <a:spLocks noGrp="1"/>
          </p:cNvSpPr>
          <p:nvPr>
            <p:ph idx="1"/>
          </p:nvPr>
        </p:nvSpPr>
        <p:spPr>
          <a:xfrm>
            <a:off x="677334" y="1709530"/>
            <a:ext cx="8596668" cy="4639945"/>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In the existing system they are using SVM or KNN are used to analyzing the customer personality.</a:t>
            </a:r>
          </a:p>
          <a:p>
            <a:pPr algn="just">
              <a:lnSpc>
                <a:spcPct val="150000"/>
              </a:lnSpc>
            </a:pPr>
            <a:r>
              <a:rPr lang="en-US" sz="2000" dirty="0">
                <a:latin typeface="Times New Roman" panose="02020603050405020304" pitchFamily="18" charset="0"/>
                <a:cs typeface="Times New Roman" panose="02020603050405020304" pitchFamily="18" charset="0"/>
              </a:rPr>
              <a:t>With the help of one algorithm support we are getting less accuracy.</a:t>
            </a:r>
          </a:p>
          <a:p>
            <a:pPr algn="just">
              <a:lnSpc>
                <a:spcPct val="150000"/>
              </a:lnSpc>
            </a:pPr>
            <a:r>
              <a:rPr lang="en-US" sz="2000" dirty="0">
                <a:latin typeface="Times New Roman" panose="02020603050405020304" pitchFamily="18" charset="0"/>
                <a:cs typeface="Times New Roman" panose="02020603050405020304" pitchFamily="18" charset="0"/>
              </a:rPr>
              <a:t>A single Machine Learning algorithm have constraints less optimal forecast.</a:t>
            </a:r>
          </a:p>
          <a:p>
            <a:pPr algn="just">
              <a:lnSpc>
                <a:spcPct val="150000"/>
              </a:lnSpc>
            </a:pPr>
            <a:r>
              <a:rPr lang="en-US" sz="2000" dirty="0">
                <a:latin typeface="Times New Roman" panose="02020603050405020304" pitchFamily="18" charset="0"/>
                <a:cs typeface="Times New Roman" panose="02020603050405020304" pitchFamily="18" charset="0"/>
              </a:rPr>
              <a:t>Getting high accuracy is very difficult.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5376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57F51-E5F5-2537-AEE6-04B67190FB6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324673-758C-DBB1-C1B5-05CA11DB3AB1}"/>
              </a:ext>
            </a:extLst>
          </p:cNvPr>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The proposed system using k-means clustering algorithm to get a high accuracy</a:t>
            </a:r>
          </a:p>
          <a:p>
            <a:pPr>
              <a:lnSpc>
                <a:spcPct val="150000"/>
              </a:lnSpc>
            </a:pPr>
            <a:r>
              <a:rPr lang="en-US" dirty="0">
                <a:latin typeface="Times New Roman" panose="02020603050405020304" pitchFamily="18" charset="0"/>
                <a:cs typeface="Times New Roman" panose="02020603050405020304" pitchFamily="18" charset="0"/>
              </a:rPr>
              <a:t>With this algorithm we can analyze the dataset easily and can take decisions to improve business.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986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2A2A8-AAFD-0DCE-BE88-F5A67571AB07}"/>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B5D7122F-D4BE-D4E2-E568-CBAED2D4A1F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Data Collection</a:t>
            </a:r>
          </a:p>
          <a:p>
            <a:r>
              <a:rPr lang="en-US" dirty="0">
                <a:latin typeface="Times New Roman" panose="02020603050405020304" pitchFamily="18" charset="0"/>
                <a:cs typeface="Times New Roman" panose="02020603050405020304" pitchFamily="18" charset="0"/>
              </a:rPr>
              <a:t>Data Preprocessing</a:t>
            </a:r>
          </a:p>
          <a:p>
            <a:r>
              <a:rPr lang="en-US" dirty="0">
                <a:latin typeface="Times New Roman" panose="02020603050405020304" pitchFamily="18" charset="0"/>
                <a:cs typeface="Times New Roman" panose="02020603050405020304" pitchFamily="18" charset="0"/>
              </a:rPr>
              <a:t>Splitting Dataset</a:t>
            </a:r>
          </a:p>
          <a:p>
            <a:r>
              <a:rPr lang="en-US" dirty="0">
                <a:latin typeface="Times New Roman" panose="02020603050405020304" pitchFamily="18" charset="0"/>
                <a:cs typeface="Times New Roman" panose="02020603050405020304" pitchFamily="18" charset="0"/>
              </a:rPr>
              <a:t>K-means Clustering</a:t>
            </a:r>
          </a:p>
          <a:p>
            <a:r>
              <a:rPr lang="en-US" dirty="0">
                <a:latin typeface="Times New Roman" panose="02020603050405020304" pitchFamily="18" charset="0"/>
                <a:cs typeface="Times New Roman" panose="02020603050405020304" pitchFamily="18" charset="0"/>
              </a:rPr>
              <a:t>Training Data</a:t>
            </a:r>
          </a:p>
          <a:p>
            <a:r>
              <a:rPr lang="en-IN" dirty="0">
                <a:latin typeface="Times New Roman" panose="02020603050405020304" pitchFamily="18" charset="0"/>
                <a:cs typeface="Times New Roman" panose="02020603050405020304" pitchFamily="18" charset="0"/>
              </a:rPr>
              <a:t>Testing Data / Prediction</a:t>
            </a:r>
          </a:p>
        </p:txBody>
      </p:sp>
    </p:spTree>
    <p:extLst>
      <p:ext uri="{BB962C8B-B14F-4D97-AF65-F5344CB8AC3E}">
        <p14:creationId xmlns:p14="http://schemas.microsoft.com/office/powerpoint/2010/main" val="702187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E92BC9-8698-4958-8A5A-59FD96B7B087}"/>
              </a:ext>
            </a:extLst>
          </p:cNvPr>
          <p:cNvSpPr>
            <a:spLocks noGrp="1"/>
          </p:cNvSpPr>
          <p:nvPr>
            <p:ph type="title"/>
          </p:nvPr>
        </p:nvSpPr>
        <p:spPr>
          <a:xfrm>
            <a:off x="1141413" y="175756"/>
            <a:ext cx="9905998" cy="891043"/>
          </a:xfrm>
        </p:spPr>
        <p:txBody>
          <a:bodyPr>
            <a:noAutofit/>
          </a:bodyPr>
          <a:lstStyle/>
          <a:p>
            <a:pPr>
              <a:lnSpc>
                <a:spcPct val="150000"/>
              </a:lnSpc>
            </a:pPr>
            <a:r>
              <a:rPr lang="en-US" sz="3600" b="1" dirty="0">
                <a:latin typeface="Times New Roman" panose="02020603050405020304" pitchFamily="18" charset="0"/>
                <a:cs typeface="Times New Roman" panose="02020603050405020304" pitchFamily="18" charset="0"/>
              </a:rPr>
              <a:t>LITERATURE REVIEW:</a:t>
            </a:r>
            <a:endParaRPr lang="en-IN" sz="36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83613FD3-03E3-4428-B1ED-46BFC9D58183}"/>
              </a:ext>
            </a:extLst>
          </p:cNvPr>
          <p:cNvSpPr>
            <a:spLocks noGrp="1"/>
          </p:cNvSpPr>
          <p:nvPr>
            <p:ph idx="1"/>
          </p:nvPr>
        </p:nvSpPr>
        <p:spPr>
          <a:xfrm>
            <a:off x="1141412" y="1135782"/>
            <a:ext cx="9905999" cy="5399772"/>
          </a:xfrm>
        </p:spPr>
        <p:txBody>
          <a:bodyPr>
            <a:normAutofit fontScale="92500" lnSpcReduction="10000"/>
          </a:bodyPr>
          <a:lstStyle/>
          <a:p>
            <a:pPr algn="just"/>
            <a:r>
              <a:rPr lang="en-US" sz="2200" b="1" dirty="0">
                <a:latin typeface="Times New Roman" panose="02020603050405020304" pitchFamily="18" charset="0"/>
                <a:cs typeface="Times New Roman" panose="02020603050405020304" pitchFamily="18" charset="0"/>
              </a:rPr>
              <a:t>JOURNAL : </a:t>
            </a:r>
            <a:r>
              <a:rPr lang="en-US" sz="2200" dirty="0">
                <a:latin typeface="Times New Roman" panose="02020603050405020304" pitchFamily="18" charset="0"/>
                <a:cs typeface="Times New Roman" panose="02020603050405020304" pitchFamily="18" charset="0"/>
              </a:rPr>
              <a:t>International Journal of Engineering &amp; Technology-2020</a:t>
            </a:r>
          </a:p>
          <a:p>
            <a:pPr algn="just"/>
            <a:r>
              <a:rPr lang="en-US" sz="2200" b="1" dirty="0">
                <a:latin typeface="Times New Roman" panose="02020603050405020304" pitchFamily="18" charset="0"/>
                <a:cs typeface="Times New Roman" panose="02020603050405020304" pitchFamily="18" charset="0"/>
              </a:rPr>
              <a:t>TITLE : </a:t>
            </a:r>
            <a:r>
              <a:rPr lang="en-US" sz="2200" dirty="0">
                <a:latin typeface="Times New Roman" panose="02020603050405020304" pitchFamily="18" charset="0"/>
                <a:cs typeface="Times New Roman" panose="02020603050405020304" pitchFamily="18" charset="0"/>
              </a:rPr>
              <a:t>Personality prediction using Machine Learning</a:t>
            </a:r>
          </a:p>
          <a:p>
            <a:pPr algn="just"/>
            <a:r>
              <a:rPr lang="en-US" sz="2200" b="1" dirty="0">
                <a:latin typeface="Times New Roman" panose="02020603050405020304" pitchFamily="18" charset="0"/>
                <a:cs typeface="Times New Roman" panose="02020603050405020304" pitchFamily="18" charset="0"/>
              </a:rPr>
              <a:t>AUTHOR</a:t>
            </a:r>
            <a:r>
              <a:rPr lang="en-US" sz="1700" b="1" dirty="0">
                <a:latin typeface="Times New Roman" panose="02020603050405020304" pitchFamily="18" charset="0"/>
                <a:cs typeface="Times New Roman" panose="02020603050405020304" pitchFamily="18" charset="0"/>
              </a:rPr>
              <a:t> : </a:t>
            </a:r>
            <a:r>
              <a:rPr lang="en-IN" sz="2200" dirty="0" err="1">
                <a:effectLst/>
                <a:latin typeface="Times New Roman" panose="02020603050405020304" pitchFamily="18" charset="0"/>
                <a:ea typeface="Times New Roman" panose="02020603050405020304" pitchFamily="18" charset="0"/>
                <a:cs typeface="Times New Roman" panose="02020603050405020304" pitchFamily="18" charset="0"/>
              </a:rPr>
              <a:t>Madarapu</a:t>
            </a: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200" dirty="0" err="1">
                <a:effectLst/>
                <a:latin typeface="Times New Roman" panose="02020603050405020304" pitchFamily="18" charset="0"/>
                <a:ea typeface="Times New Roman" panose="02020603050405020304" pitchFamily="18" charset="0"/>
                <a:cs typeface="Times New Roman" panose="02020603050405020304" pitchFamily="18" charset="0"/>
              </a:rPr>
              <a:t>Soumica</a:t>
            </a: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DESCRIPITION :</a:t>
            </a:r>
          </a:p>
          <a:p>
            <a:pPr marL="0" indent="0" algn="just">
              <a:lnSpc>
                <a:spcPct val="150000"/>
              </a:lnSpc>
              <a:buNone/>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According a research ML in particularly two ways will be helpful to us in the prediction of the personality analysis. Firstly, by predicting values through the available datasets through which with are going to predict further predictions because it gives the data regarding the recent trends for our research. Secondly ML methods could allow us with the insights from personality psychology to be translated to practical applications in a more reliable way. There are other cross validation methods to provide us with more realistic estimation for how much accurate the model going to be. The usage of Personality prediction is going to be very useful in the near future as it will give us an idea about the customer expectation towards a product which will be beneficial especially for product-based companies.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8099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E92BC9-8698-4958-8A5A-59FD96B7B087}"/>
              </a:ext>
            </a:extLst>
          </p:cNvPr>
          <p:cNvSpPr>
            <a:spLocks noGrp="1"/>
          </p:cNvSpPr>
          <p:nvPr>
            <p:ph type="title"/>
          </p:nvPr>
        </p:nvSpPr>
        <p:spPr>
          <a:xfrm>
            <a:off x="1141413" y="96254"/>
            <a:ext cx="9905998" cy="1280160"/>
          </a:xfrm>
        </p:spPr>
        <p:txBody>
          <a:bodyPr>
            <a:normAutofit/>
          </a:bodyPr>
          <a:lstStyle/>
          <a:p>
            <a:r>
              <a:rPr lang="en-US" sz="3600" b="1" dirty="0">
                <a:latin typeface="Times New Roman" panose="02020603050405020304" pitchFamily="18" charset="0"/>
                <a:cs typeface="Times New Roman" panose="02020603050405020304" pitchFamily="18" charset="0"/>
              </a:rPr>
              <a:t>LITERATURE REVIEW:</a:t>
            </a:r>
            <a:endParaRPr lang="en-IN"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83613FD3-03E3-4428-B1ED-46BFC9D58183}"/>
              </a:ext>
            </a:extLst>
          </p:cNvPr>
          <p:cNvSpPr>
            <a:spLocks noGrp="1"/>
          </p:cNvSpPr>
          <p:nvPr>
            <p:ph idx="1"/>
          </p:nvPr>
        </p:nvSpPr>
        <p:spPr>
          <a:xfrm>
            <a:off x="1141412" y="1376414"/>
            <a:ext cx="10322276" cy="4414787"/>
          </a:xfrm>
        </p:spPr>
        <p:txBody>
          <a:bodyPr>
            <a:normAutofit/>
          </a:bodyPr>
          <a:lstStyle/>
          <a:p>
            <a:pPr algn="just"/>
            <a:r>
              <a:rPr lang="en-US" sz="2400" b="1" dirty="0">
                <a:latin typeface="Times New Roman" panose="02020603050405020304" pitchFamily="18" charset="0"/>
                <a:cs typeface="Times New Roman" panose="02020603050405020304" pitchFamily="18" charset="0"/>
              </a:rPr>
              <a:t>JOURNAL : </a:t>
            </a:r>
            <a:r>
              <a:rPr lang="en-US" sz="2400" dirty="0">
                <a:latin typeface="Times New Roman" panose="02020603050405020304" pitchFamily="18" charset="0"/>
                <a:cs typeface="Times New Roman" panose="02020603050405020304" pitchFamily="18" charset="0"/>
              </a:rPr>
              <a:t>International Journal of Research Technology &amp; Engineering-2019 </a:t>
            </a:r>
          </a:p>
          <a:p>
            <a:pPr algn="just"/>
            <a:r>
              <a:rPr lang="en-US" sz="2400" b="1" dirty="0">
                <a:latin typeface="Times New Roman" panose="02020603050405020304" pitchFamily="18" charset="0"/>
                <a:cs typeface="Times New Roman" panose="02020603050405020304" pitchFamily="18" charset="0"/>
              </a:rPr>
              <a:t>TITLE : </a:t>
            </a:r>
            <a:r>
              <a:rPr lang="en-US" sz="2400" dirty="0">
                <a:latin typeface="Times New Roman" panose="02020603050405020304" pitchFamily="18" charset="0"/>
                <a:cs typeface="Times New Roman" panose="02020603050405020304" pitchFamily="18" charset="0"/>
              </a:rPr>
              <a:t>Customer personality prediction using ANN</a:t>
            </a:r>
          </a:p>
          <a:p>
            <a:pPr algn="just"/>
            <a:r>
              <a:rPr lang="en-US" sz="2400" b="1" dirty="0">
                <a:latin typeface="Times New Roman" panose="02020603050405020304" pitchFamily="18" charset="0"/>
                <a:cs typeface="Times New Roman" panose="02020603050405020304" pitchFamily="18" charset="0"/>
              </a:rPr>
              <a:t>AUTHOR : </a:t>
            </a:r>
            <a:r>
              <a:rPr lang="en-IN" sz="2000" dirty="0">
                <a:effectLst/>
                <a:latin typeface="Times New Roman" panose="02020603050405020304" pitchFamily="18" charset="0"/>
                <a:ea typeface="Times New Roman" panose="02020603050405020304" pitchFamily="18" charset="0"/>
              </a:rPr>
              <a:t>Bobbili Siva Rama Krishna </a:t>
            </a:r>
            <a:endParaRPr lang="en-US" sz="20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DESCRIPITION :</a:t>
            </a:r>
          </a:p>
          <a:p>
            <a:pPr marL="0" indent="0" algn="just">
              <a:lnSpc>
                <a:spcPct val="150000"/>
              </a:lnSpc>
              <a:buNone/>
            </a:pPr>
            <a:r>
              <a:rPr lang="en-IN" sz="1800" dirty="0">
                <a:effectLst/>
                <a:latin typeface="Times New Roman" panose="02020603050405020304" pitchFamily="18" charset="0"/>
                <a:ea typeface="Times New Roman" panose="02020603050405020304" pitchFamily="18" charset="0"/>
              </a:rPr>
              <a:t>Another study says ANN method will be helpful for the personality prediction from social media platforms like Facebook. Since lots of data of a person is already stored in a social media platform it is not even hard to predict anyone’s emotion, likes and dislikes through that data. But that’s the only limitation of this algorithm that should have enough data for the prediction. </a:t>
            </a: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4516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E92BC9-8698-4958-8A5A-59FD96B7B087}"/>
              </a:ext>
            </a:extLst>
          </p:cNvPr>
          <p:cNvSpPr>
            <a:spLocks noGrp="1"/>
          </p:cNvSpPr>
          <p:nvPr>
            <p:ph type="title"/>
          </p:nvPr>
        </p:nvSpPr>
        <p:spPr>
          <a:xfrm>
            <a:off x="1141413" y="134754"/>
            <a:ext cx="9905998" cy="1135781"/>
          </a:xfrm>
        </p:spPr>
        <p:txBody>
          <a:bodyPr>
            <a:normAutofit/>
          </a:bodyPr>
          <a:lstStyle/>
          <a:p>
            <a:r>
              <a:rPr lang="en-US" sz="3600" b="1" dirty="0">
                <a:latin typeface="Times New Roman" panose="02020603050405020304" pitchFamily="18" charset="0"/>
                <a:cs typeface="Times New Roman" panose="02020603050405020304" pitchFamily="18" charset="0"/>
              </a:rPr>
              <a:t>LITERATURE REVIEW:</a:t>
            </a:r>
            <a:endParaRPr lang="en-IN" sz="36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83613FD3-03E3-4428-B1ED-46BFC9D58183}"/>
              </a:ext>
            </a:extLst>
          </p:cNvPr>
          <p:cNvSpPr>
            <a:spLocks noGrp="1"/>
          </p:cNvSpPr>
          <p:nvPr>
            <p:ph idx="1"/>
          </p:nvPr>
        </p:nvSpPr>
        <p:spPr>
          <a:xfrm>
            <a:off x="1141412" y="1270535"/>
            <a:ext cx="9905999" cy="4520666"/>
          </a:xfrm>
        </p:spPr>
        <p:txBody>
          <a:bodyPr>
            <a:normAutofit lnSpcReduction="10000"/>
          </a:bodyPr>
          <a:lstStyle/>
          <a:p>
            <a:pPr algn="just"/>
            <a:r>
              <a:rPr lang="en-US" sz="2400" b="1" dirty="0">
                <a:latin typeface="Times New Roman" panose="02020603050405020304" pitchFamily="18" charset="0"/>
                <a:cs typeface="Times New Roman" panose="02020603050405020304" pitchFamily="18" charset="0"/>
              </a:rPr>
              <a:t>JOURNAL: </a:t>
            </a:r>
            <a:r>
              <a:rPr lang="en-US" sz="2400" dirty="0">
                <a:latin typeface="Times New Roman" panose="02020603050405020304" pitchFamily="18" charset="0"/>
                <a:cs typeface="Times New Roman" panose="02020603050405020304" pitchFamily="18" charset="0"/>
              </a:rPr>
              <a:t>International Journal of Engineering &amp; Technology-2018</a:t>
            </a:r>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TITLE : </a:t>
            </a:r>
            <a:r>
              <a:rPr lang="en-US" sz="2400" dirty="0">
                <a:latin typeface="Times New Roman" panose="02020603050405020304" pitchFamily="18" charset="0"/>
                <a:cs typeface="Times New Roman" panose="02020603050405020304" pitchFamily="18" charset="0"/>
              </a:rPr>
              <a:t>Customer personality prediction based on SVM &amp; </a:t>
            </a:r>
            <a:r>
              <a:rPr lang="en-US" sz="2400" dirty="0" err="1">
                <a:latin typeface="Times New Roman" panose="02020603050405020304" pitchFamily="18" charset="0"/>
                <a:cs typeface="Times New Roman" panose="02020603050405020304" pitchFamily="18" charset="0"/>
              </a:rPr>
              <a:t>XGBoost</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AUTHOR : </a:t>
            </a:r>
            <a:r>
              <a:rPr lang="en-IN" sz="2400" dirty="0" err="1">
                <a:effectLst/>
                <a:latin typeface="Times New Roman" panose="02020603050405020304" pitchFamily="18" charset="0"/>
                <a:ea typeface="Times New Roman" panose="02020603050405020304" pitchFamily="18" charset="0"/>
              </a:rPr>
              <a:t>Chamarthi</a:t>
            </a:r>
            <a:r>
              <a:rPr lang="en-IN" sz="2400" dirty="0">
                <a:effectLst/>
                <a:latin typeface="Times New Roman" panose="02020603050405020304" pitchFamily="18" charset="0"/>
                <a:ea typeface="Times New Roman" panose="02020603050405020304" pitchFamily="18" charset="0"/>
              </a:rPr>
              <a:t> </a:t>
            </a:r>
            <a:r>
              <a:rPr lang="en-IN" sz="2400" dirty="0" err="1">
                <a:effectLst/>
                <a:latin typeface="Times New Roman" panose="02020603050405020304" pitchFamily="18" charset="0"/>
                <a:ea typeface="Times New Roman" panose="02020603050405020304" pitchFamily="18" charset="0"/>
              </a:rPr>
              <a:t>Somashekhar</a:t>
            </a:r>
            <a:r>
              <a:rPr lang="en-IN" sz="2400" dirty="0">
                <a:effectLst/>
                <a:latin typeface="Times New Roman" panose="02020603050405020304" pitchFamily="18" charset="0"/>
                <a:ea typeface="Times New Roman" panose="02020603050405020304" pitchFamily="18" charset="0"/>
              </a:rPr>
              <a:t> Varma </a:t>
            </a:r>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DESCRIPITION :</a:t>
            </a:r>
          </a:p>
          <a:p>
            <a:pPr marL="0" marR="99060" indent="0" algn="just">
              <a:lnSpc>
                <a:spcPct val="150000"/>
              </a:lnSpc>
              <a:spcAft>
                <a:spcPts val="20"/>
              </a:spcAft>
              <a:buNone/>
            </a:pPr>
            <a:r>
              <a:rPr lang="en-IN" sz="2000" dirty="0">
                <a:effectLst/>
                <a:latin typeface="Times New Roman" panose="02020603050405020304" pitchFamily="18" charset="0"/>
                <a:ea typeface="Times New Roman" panose="02020603050405020304" pitchFamily="18" charset="0"/>
              </a:rPr>
              <a:t>Same as Facebook, Twitter also uses their data to predict people’s behaviour by analysing their no. of followings and followers, no. of favourite tweets, their regular activities …etc. And on that basis, twitter suggests people to which page or person they should follow and gives its prediction about their likes and dislikes. And according to research there was a comparison between SVM method and </a:t>
            </a:r>
            <a:r>
              <a:rPr lang="en-IN" sz="2000" dirty="0" err="1">
                <a:effectLst/>
                <a:latin typeface="Times New Roman" panose="02020603050405020304" pitchFamily="18" charset="0"/>
                <a:ea typeface="Times New Roman" panose="02020603050405020304" pitchFamily="18" charset="0"/>
              </a:rPr>
              <a:t>XGBoost</a:t>
            </a:r>
            <a:r>
              <a:rPr lang="en-IN" sz="2000" dirty="0">
                <a:effectLst/>
                <a:latin typeface="Times New Roman" panose="02020603050405020304" pitchFamily="18" charset="0"/>
                <a:ea typeface="Times New Roman" panose="02020603050405020304" pitchFamily="18" charset="0"/>
              </a:rPr>
              <a:t> algorithm in which SVM gave 76.23% accuracy and </a:t>
            </a:r>
            <a:r>
              <a:rPr lang="en-IN" sz="2000" dirty="0" err="1">
                <a:effectLst/>
                <a:latin typeface="Times New Roman" panose="02020603050405020304" pitchFamily="18" charset="0"/>
                <a:ea typeface="Times New Roman" panose="02020603050405020304" pitchFamily="18" charset="0"/>
              </a:rPr>
              <a:t>XGBoost</a:t>
            </a:r>
            <a:r>
              <a:rPr lang="en-IN" sz="2000" dirty="0">
                <a:effectLst/>
                <a:latin typeface="Times New Roman" panose="02020603050405020304" pitchFamily="18" charset="0"/>
                <a:ea typeface="Times New Roman" panose="02020603050405020304" pitchFamily="18" charset="0"/>
              </a:rPr>
              <a:t> resultant 97.99% highest accuracy.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8002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E49C-1547-87AC-9054-BA76472C68F3}"/>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SYSTEM ARCHITECTURE</a:t>
            </a:r>
          </a:p>
        </p:txBody>
      </p:sp>
      <p:pic>
        <p:nvPicPr>
          <p:cNvPr id="4" name="Content Placeholder 3">
            <a:extLst>
              <a:ext uri="{FF2B5EF4-FFF2-40B4-BE49-F238E27FC236}">
                <a16:creationId xmlns:a16="http://schemas.microsoft.com/office/drawing/2014/main" id="{D3C337CA-AA71-FDC3-4465-45B578CB6C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3276" y="1942230"/>
            <a:ext cx="9875520" cy="3946325"/>
          </a:xfrm>
          <a:prstGeom prst="rect">
            <a:avLst/>
          </a:prstGeom>
          <a:noFill/>
          <a:ln>
            <a:noFill/>
          </a:ln>
        </p:spPr>
      </p:pic>
    </p:spTree>
    <p:extLst>
      <p:ext uri="{BB962C8B-B14F-4D97-AF65-F5344CB8AC3E}">
        <p14:creationId xmlns:p14="http://schemas.microsoft.com/office/powerpoint/2010/main" val="1862713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748</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Analyzing Customers Personality for Business Improvement using Machine Learning</vt:lpstr>
      <vt:lpstr>ABSTRACT</vt:lpstr>
      <vt:lpstr>Existing Systems:</vt:lpstr>
      <vt:lpstr>Proposed System:</vt:lpstr>
      <vt:lpstr>MODULES</vt:lpstr>
      <vt:lpstr>LITERATURE REVIEW:</vt:lpstr>
      <vt:lpstr>LITERATURE REVIEW:</vt:lpstr>
      <vt:lpstr>LITERATURE REVIEW:</vt:lpstr>
      <vt:lpstr>SYSTEM ARCHITECTURE</vt:lpstr>
      <vt:lpstr>    Use Case Diagram:</vt:lpstr>
      <vt:lpstr>Sequence Diagram:</vt:lpstr>
      <vt:lpstr>Class Diagram: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Customers Personality for Business Improvement using Machine Learning</dc:title>
  <dc:creator>Sai Teja Adepu</dc:creator>
  <cp:lastModifiedBy>manireddysingireddy@outlook.com</cp:lastModifiedBy>
  <cp:revision>8</cp:revision>
  <dcterms:created xsi:type="dcterms:W3CDTF">2022-06-09T15:08:24Z</dcterms:created>
  <dcterms:modified xsi:type="dcterms:W3CDTF">2022-06-23T05:46:00Z</dcterms:modified>
</cp:coreProperties>
</file>