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706" r:id="rId2"/>
    <p:sldMasterId id="2147483712" r:id="rId3"/>
    <p:sldMasterId id="2147483724" r:id="rId4"/>
    <p:sldMasterId id="2147483771" r:id="rId5"/>
  </p:sldMasterIdLst>
  <p:notesMasterIdLst>
    <p:notesMasterId r:id="rId28"/>
  </p:notesMasterIdLst>
  <p:handoutMasterIdLst>
    <p:handoutMasterId r:id="rId29"/>
  </p:handoutMasterIdLst>
  <p:sldIdLst>
    <p:sldId id="446" r:id="rId6"/>
    <p:sldId id="469" r:id="rId7"/>
    <p:sldId id="447" r:id="rId8"/>
    <p:sldId id="453" r:id="rId9"/>
    <p:sldId id="454" r:id="rId10"/>
    <p:sldId id="455" r:id="rId11"/>
    <p:sldId id="470" r:id="rId12"/>
    <p:sldId id="457" r:id="rId13"/>
    <p:sldId id="459" r:id="rId14"/>
    <p:sldId id="460" r:id="rId15"/>
    <p:sldId id="487" r:id="rId16"/>
    <p:sldId id="463" r:id="rId17"/>
    <p:sldId id="484" r:id="rId18"/>
    <p:sldId id="481" r:id="rId19"/>
    <p:sldId id="485" r:id="rId20"/>
    <p:sldId id="486" r:id="rId21"/>
    <p:sldId id="468" r:id="rId22"/>
    <p:sldId id="471" r:id="rId23"/>
    <p:sldId id="472" r:id="rId24"/>
    <p:sldId id="466" r:id="rId25"/>
    <p:sldId id="464" r:id="rId26"/>
    <p:sldId id="48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5896"/>
    <a:srgbClr val="7C6560"/>
    <a:srgbClr val="29282D"/>
    <a:srgbClr val="E288B6"/>
    <a:srgbClr val="D75078"/>
    <a:srgbClr val="B38F6A"/>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26" autoAdjust="0"/>
    <p:restoredTop sz="95020" autoAdjust="0"/>
  </p:normalViewPr>
  <p:slideViewPr>
    <p:cSldViewPr snapToGrid="0">
      <p:cViewPr varScale="1">
        <p:scale>
          <a:sx n="78" d="100"/>
          <a:sy n="78" d="100"/>
        </p:scale>
        <p:origin x="538" y="72"/>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microsoft.com/office/2018/10/relationships/authors" Targe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4/23/2024</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4/23/2024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12</a:t>
            </a:fld>
            <a:endParaRPr lang="en-US" dirty="0"/>
          </a:p>
        </p:txBody>
      </p:sp>
    </p:spTree>
    <p:extLst>
      <p:ext uri="{BB962C8B-B14F-4D97-AF65-F5344CB8AC3E}">
        <p14:creationId xmlns:p14="http://schemas.microsoft.com/office/powerpoint/2010/main" val="3860824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15</a:t>
            </a:fld>
            <a:endParaRPr lang="en-US" dirty="0"/>
          </a:p>
        </p:txBody>
      </p:sp>
    </p:spTree>
    <p:extLst>
      <p:ext uri="{BB962C8B-B14F-4D97-AF65-F5344CB8AC3E}">
        <p14:creationId xmlns:p14="http://schemas.microsoft.com/office/powerpoint/2010/main" val="2669362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16</a:t>
            </a:fld>
            <a:endParaRPr lang="en-US" dirty="0"/>
          </a:p>
        </p:txBody>
      </p:sp>
    </p:spTree>
    <p:extLst>
      <p:ext uri="{BB962C8B-B14F-4D97-AF65-F5344CB8AC3E}">
        <p14:creationId xmlns:p14="http://schemas.microsoft.com/office/powerpoint/2010/main" val="21799510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17</a:t>
            </a:fld>
            <a:endParaRPr lang="en-US" dirty="0"/>
          </a:p>
        </p:txBody>
      </p:sp>
    </p:spTree>
    <p:extLst>
      <p:ext uri="{BB962C8B-B14F-4D97-AF65-F5344CB8AC3E}">
        <p14:creationId xmlns:p14="http://schemas.microsoft.com/office/powerpoint/2010/main" val="819422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20</a:t>
            </a:fld>
            <a:endParaRPr lang="en-US" dirty="0"/>
          </a:p>
        </p:txBody>
      </p:sp>
    </p:spTree>
    <p:extLst>
      <p:ext uri="{BB962C8B-B14F-4D97-AF65-F5344CB8AC3E}">
        <p14:creationId xmlns:p14="http://schemas.microsoft.com/office/powerpoint/2010/main" val="322011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21</a:t>
            </a:fld>
            <a:endParaRPr lang="en-US" dirty="0"/>
          </a:p>
        </p:txBody>
      </p:sp>
    </p:spTree>
    <p:extLst>
      <p:ext uri="{BB962C8B-B14F-4D97-AF65-F5344CB8AC3E}">
        <p14:creationId xmlns:p14="http://schemas.microsoft.com/office/powerpoint/2010/main" val="14527327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22</a:t>
            </a:fld>
            <a:endParaRPr lang="en-US" dirty="0"/>
          </a:p>
        </p:txBody>
      </p:sp>
    </p:spTree>
    <p:extLst>
      <p:ext uri="{BB962C8B-B14F-4D97-AF65-F5344CB8AC3E}">
        <p14:creationId xmlns:p14="http://schemas.microsoft.com/office/powerpoint/2010/main" val="2414666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3</a:t>
            </a:fld>
            <a:endParaRPr lang="en-US" dirty="0"/>
          </a:p>
        </p:txBody>
      </p:sp>
    </p:spTree>
    <p:extLst>
      <p:ext uri="{BB962C8B-B14F-4D97-AF65-F5344CB8AC3E}">
        <p14:creationId xmlns:p14="http://schemas.microsoft.com/office/powerpoint/2010/main" val="2744080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4</a:t>
            </a:fld>
            <a:endParaRPr lang="en-US" dirty="0"/>
          </a:p>
        </p:txBody>
      </p:sp>
    </p:spTree>
    <p:extLst>
      <p:ext uri="{BB962C8B-B14F-4D97-AF65-F5344CB8AC3E}">
        <p14:creationId xmlns:p14="http://schemas.microsoft.com/office/powerpoint/2010/main" val="92782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5</a:t>
            </a:fld>
            <a:endParaRPr lang="en-US" dirty="0"/>
          </a:p>
        </p:txBody>
      </p:sp>
    </p:spTree>
    <p:extLst>
      <p:ext uri="{BB962C8B-B14F-4D97-AF65-F5344CB8AC3E}">
        <p14:creationId xmlns:p14="http://schemas.microsoft.com/office/powerpoint/2010/main" val="1573917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6</a:t>
            </a:fld>
            <a:endParaRPr lang="en-US" dirty="0"/>
          </a:p>
        </p:txBody>
      </p:sp>
    </p:spTree>
    <p:extLst>
      <p:ext uri="{BB962C8B-B14F-4D97-AF65-F5344CB8AC3E}">
        <p14:creationId xmlns:p14="http://schemas.microsoft.com/office/powerpoint/2010/main" val="220410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8</a:t>
            </a:fld>
            <a:endParaRPr lang="en-US" dirty="0"/>
          </a:p>
        </p:txBody>
      </p:sp>
    </p:spTree>
    <p:extLst>
      <p:ext uri="{BB962C8B-B14F-4D97-AF65-F5344CB8AC3E}">
        <p14:creationId xmlns:p14="http://schemas.microsoft.com/office/powerpoint/2010/main" val="1813903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9</a:t>
            </a:fld>
            <a:endParaRPr lang="en-US" dirty="0"/>
          </a:p>
        </p:txBody>
      </p:sp>
    </p:spTree>
    <p:extLst>
      <p:ext uri="{BB962C8B-B14F-4D97-AF65-F5344CB8AC3E}">
        <p14:creationId xmlns:p14="http://schemas.microsoft.com/office/powerpoint/2010/main" val="1696608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10</a:t>
            </a:fld>
            <a:endParaRPr lang="en-US" dirty="0"/>
          </a:p>
        </p:txBody>
      </p:sp>
    </p:spTree>
    <p:extLst>
      <p:ext uri="{BB962C8B-B14F-4D97-AF65-F5344CB8AC3E}">
        <p14:creationId xmlns:p14="http://schemas.microsoft.com/office/powerpoint/2010/main" val="965581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11</a:t>
            </a:fld>
            <a:endParaRPr lang="en-US" dirty="0"/>
          </a:p>
        </p:txBody>
      </p:sp>
    </p:spTree>
    <p:extLst>
      <p:ext uri="{BB962C8B-B14F-4D97-AF65-F5344CB8AC3E}">
        <p14:creationId xmlns:p14="http://schemas.microsoft.com/office/powerpoint/2010/main" val="2485953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310904-DE8F-4B8E-99C6-5AFA03672FFA}" type="datetimeFigureOut">
              <a:rPr lang="en-US" smtClean="0"/>
              <a:t>4/23/2024</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936645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10904-DE8F-4B8E-99C6-5AFA03672FFA}" type="datetimeFigureOut">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16448752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310904-DE8F-4B8E-99C6-5AFA03672FFA}" type="datetimeFigureOut">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3967039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310904-DE8F-4B8E-99C6-5AFA03672FFA}" type="datetimeFigureOut">
              <a:rPr lang="en-US" smtClean="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1687456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310904-DE8F-4B8E-99C6-5AFA03672FFA}" type="datetimeFigureOut">
              <a:rPr lang="en-US" smtClean="0"/>
              <a:t>4/23/2024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2626179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310904-DE8F-4B8E-99C6-5AFA03672FFA}" type="datetimeFigureOut">
              <a:rPr lang="en-US" smtClean="0"/>
              <a:t>4/23/2024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35097147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310904-DE8F-4B8E-99C6-5AFA03672FFA}" type="datetimeFigureOut">
              <a:rPr lang="en-US" smtClean="0"/>
              <a:t>4/23/2024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6715912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310904-DE8F-4B8E-99C6-5AFA03672FFA}" type="datetimeFigureOut">
              <a:rPr lang="en-US" smtClean="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4263578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F310904-DE8F-4B8E-99C6-5AFA03672FFA}" type="datetimeFigureOut">
              <a:rPr lang="en-US" smtClean="0"/>
              <a:t>4/23/2024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18827263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10904-DE8F-4B8E-99C6-5AFA03672FFA}" type="datetimeFigureOut">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21023678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10904-DE8F-4B8E-99C6-5AFA03672FFA}" type="datetimeFigureOut">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27349202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4396925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2326819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a:t>Click icon to add picture</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a:t>Click icon to add picture</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a:t>Click icon to add picture</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a:t>Click icon to add picture</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a:t>Click icon to add picture</a:t>
            </a:r>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4/23/2024</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4/23/2024</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4/23/2024</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4/23/2024</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F310904-DE8F-4B8E-99C6-5AFA03672FFA}" type="datetimeFigureOut">
              <a:rPr lang="en-US" smtClean="0"/>
              <a:t>4/23/2024</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C5FADE3-B84E-4AF7-91CC-AB47E1A43619}" type="slidenum">
              <a:rPr lang="en-US" smtClean="0"/>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5">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48847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p15:clr>
            <a:srgbClr val="F26B43"/>
          </p15:clr>
        </p15:guide>
        <p15:guide id="2" pos="2568">
          <p15:clr>
            <a:srgbClr val="F26B43"/>
          </p15:clr>
        </p15:guide>
        <p15:guide id="3" pos="288">
          <p15:clr>
            <a:srgbClr val="5ACBF0"/>
          </p15:clr>
        </p15:guide>
        <p15:guide id="4" pos="7392">
          <p15:clr>
            <a:srgbClr val="5ACBF0"/>
          </p15:clr>
        </p15:guide>
        <p15:guide id="5" orient="horz" pos="576">
          <p15:clr>
            <a:srgbClr val="5ACBF0"/>
          </p15:clr>
        </p15:guide>
        <p15:guide id="6" orient="horz" pos="3744">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4.xml"/><Relationship Id="rId6" Type="http://schemas.openxmlformats.org/officeDocument/2006/relationships/image" Target="../media/image11.jpg"/><Relationship Id="rId5" Type="http://schemas.openxmlformats.org/officeDocument/2006/relationships/image" Target="../media/image10.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4.xml"/><Relationship Id="rId4" Type="http://schemas.openxmlformats.org/officeDocument/2006/relationships/image" Target="../media/image11.jpg"/></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A054FBB-B217-A63E-C9E1-13460AFBD0AD}"/>
              </a:ext>
            </a:extLst>
          </p:cNvPr>
          <p:cNvSpPr txBox="1"/>
          <p:nvPr/>
        </p:nvSpPr>
        <p:spPr>
          <a:xfrm>
            <a:off x="64168" y="2059025"/>
            <a:ext cx="12127832" cy="461665"/>
          </a:xfrm>
          <a:prstGeom prst="rect">
            <a:avLst/>
          </a:prstGeom>
          <a:noFill/>
        </p:spPr>
        <p:txBody>
          <a:bodyPr wrap="square" rtlCol="0">
            <a:spAutoFit/>
          </a:bodyPr>
          <a:lstStyle/>
          <a:p>
            <a:pPr algn="ctr"/>
            <a:r>
              <a:rPr lang="en-IN" sz="2400" b="1" dirty="0">
                <a:latin typeface="+mj-lt"/>
              </a:rPr>
              <a:t>HUMAN AUTHENTICATION SYSTEM USING DEEP LEARNING TECHNIQUES </a:t>
            </a:r>
          </a:p>
        </p:txBody>
      </p:sp>
      <p:sp>
        <p:nvSpPr>
          <p:cNvPr id="21" name="TextBox 20">
            <a:extLst>
              <a:ext uri="{FF2B5EF4-FFF2-40B4-BE49-F238E27FC236}">
                <a16:creationId xmlns:a16="http://schemas.microsoft.com/office/drawing/2014/main" id="{5F45989C-3F41-4031-210B-9BB954DE753B}"/>
              </a:ext>
            </a:extLst>
          </p:cNvPr>
          <p:cNvSpPr txBox="1"/>
          <p:nvPr/>
        </p:nvSpPr>
        <p:spPr>
          <a:xfrm>
            <a:off x="878137" y="3721387"/>
            <a:ext cx="2965836" cy="923330"/>
          </a:xfrm>
          <a:prstGeom prst="rect">
            <a:avLst/>
          </a:prstGeom>
          <a:noFill/>
        </p:spPr>
        <p:txBody>
          <a:bodyPr wrap="square" rtlCol="0">
            <a:spAutoFit/>
          </a:bodyPr>
          <a:lstStyle/>
          <a:p>
            <a:r>
              <a:rPr lang="en-IN" dirty="0">
                <a:solidFill>
                  <a:schemeClr val="accent1">
                    <a:lumMod val="50000"/>
                  </a:schemeClr>
                </a:solidFill>
              </a:rPr>
              <a:t>GUIDED BY</a:t>
            </a:r>
          </a:p>
          <a:p>
            <a:r>
              <a:rPr lang="en-IN" dirty="0">
                <a:solidFill>
                  <a:schemeClr val="accent1">
                    <a:lumMod val="50000"/>
                  </a:schemeClr>
                </a:solidFill>
              </a:rPr>
              <a:t>Sri Dr.K Kishore Raju sir</a:t>
            </a:r>
          </a:p>
          <a:p>
            <a:r>
              <a:rPr lang="en-IN" dirty="0">
                <a:solidFill>
                  <a:schemeClr val="accent1">
                    <a:lumMod val="50000"/>
                  </a:schemeClr>
                </a:solidFill>
              </a:rPr>
              <a:t>(Associate Professor)</a:t>
            </a:r>
          </a:p>
        </p:txBody>
      </p:sp>
      <p:sp>
        <p:nvSpPr>
          <p:cNvPr id="22" name="TextBox 21">
            <a:extLst>
              <a:ext uri="{FF2B5EF4-FFF2-40B4-BE49-F238E27FC236}">
                <a16:creationId xmlns:a16="http://schemas.microsoft.com/office/drawing/2014/main" id="{77553C9E-6CFD-E183-BE40-3010E9E9EA0B}"/>
              </a:ext>
            </a:extLst>
          </p:cNvPr>
          <p:cNvSpPr txBox="1"/>
          <p:nvPr/>
        </p:nvSpPr>
        <p:spPr>
          <a:xfrm>
            <a:off x="7114032" y="3152371"/>
            <a:ext cx="4891597" cy="2027093"/>
          </a:xfrm>
          <a:prstGeom prst="rect">
            <a:avLst/>
          </a:prstGeom>
          <a:noFill/>
        </p:spPr>
        <p:txBody>
          <a:bodyPr wrap="square" rtlCol="0">
            <a:spAutoFit/>
          </a:bodyPr>
          <a:lstStyle/>
          <a:p>
            <a:r>
              <a:rPr lang="en-IN" dirty="0"/>
              <a:t>Batch:06</a:t>
            </a:r>
          </a:p>
          <a:p>
            <a:pPr>
              <a:lnSpc>
                <a:spcPct val="200000"/>
              </a:lnSpc>
            </a:pPr>
            <a:r>
              <a:rPr lang="en-IN" sz="1400" b="1" dirty="0">
                <a:solidFill>
                  <a:schemeClr val="accent1">
                    <a:lumMod val="50000"/>
                  </a:schemeClr>
                </a:solidFill>
              </a:rPr>
              <a:t>GANDHAM SAI TEJA                               (20B91A1255)</a:t>
            </a:r>
          </a:p>
          <a:p>
            <a:pPr>
              <a:lnSpc>
                <a:spcPct val="200000"/>
              </a:lnSpc>
            </a:pPr>
            <a:r>
              <a:rPr lang="en-IN" sz="1400" b="1" dirty="0">
                <a:solidFill>
                  <a:schemeClr val="accent1">
                    <a:lumMod val="50000"/>
                  </a:schemeClr>
                </a:solidFill>
              </a:rPr>
              <a:t>CHELLEM NARASIMHA MURTHY     (20B91A1233)                                  CHALLA MANEESH GOWTHAM         (20B91A1225)</a:t>
            </a:r>
          </a:p>
          <a:p>
            <a:pPr>
              <a:lnSpc>
                <a:spcPct val="200000"/>
              </a:lnSpc>
            </a:pPr>
            <a:r>
              <a:rPr lang="en-IN" sz="1400" b="1" dirty="0">
                <a:solidFill>
                  <a:schemeClr val="accent1">
                    <a:lumMod val="50000"/>
                  </a:schemeClr>
                </a:solidFill>
              </a:rPr>
              <a:t>DURBHA V. KALI VARA PRASAD          (20B91A1250)</a:t>
            </a:r>
            <a:endParaRPr lang="en-IN" dirty="0"/>
          </a:p>
        </p:txBody>
      </p:sp>
      <p:pic>
        <p:nvPicPr>
          <p:cNvPr id="4" name="image1.jpeg">
            <a:extLst>
              <a:ext uri="{FF2B5EF4-FFF2-40B4-BE49-F238E27FC236}">
                <a16:creationId xmlns:a16="http://schemas.microsoft.com/office/drawing/2014/main" id="{0385DBDF-C428-64AD-855B-64D41A68DEB9}"/>
              </a:ext>
            </a:extLst>
          </p:cNvPr>
          <p:cNvPicPr>
            <a:picLocks noChangeAspect="1"/>
          </p:cNvPicPr>
          <p:nvPr/>
        </p:nvPicPr>
        <p:blipFill>
          <a:blip r:embed="rId3" cstate="print"/>
          <a:stretch>
            <a:fillRect/>
          </a:stretch>
        </p:blipFill>
        <p:spPr>
          <a:xfrm>
            <a:off x="1471831" y="308986"/>
            <a:ext cx="1145795" cy="1293979"/>
          </a:xfrm>
          <a:prstGeom prst="rect">
            <a:avLst/>
          </a:prstGeom>
        </p:spPr>
      </p:pic>
      <p:sp>
        <p:nvSpPr>
          <p:cNvPr id="8" name="TextBox 7">
            <a:extLst>
              <a:ext uri="{FF2B5EF4-FFF2-40B4-BE49-F238E27FC236}">
                <a16:creationId xmlns:a16="http://schemas.microsoft.com/office/drawing/2014/main" id="{6373EA36-939F-6AC3-AACA-35FCEF846F56}"/>
              </a:ext>
            </a:extLst>
          </p:cNvPr>
          <p:cNvSpPr txBox="1"/>
          <p:nvPr/>
        </p:nvSpPr>
        <p:spPr>
          <a:xfrm>
            <a:off x="2908090" y="494311"/>
            <a:ext cx="6108492" cy="923330"/>
          </a:xfrm>
          <a:prstGeom prst="rect">
            <a:avLst/>
          </a:prstGeom>
          <a:noFill/>
        </p:spPr>
        <p:txBody>
          <a:bodyPr wrap="square">
            <a:spAutoFit/>
          </a:bodyPr>
          <a:lstStyle/>
          <a:p>
            <a:pPr algn="ctr"/>
            <a:r>
              <a:rPr lang="en-US" sz="1800" b="1" dirty="0">
                <a:latin typeface="Times New Roman" panose="02020603050405020304" pitchFamily="18" charset="0"/>
                <a:cs typeface="Times New Roman" panose="02020603050405020304" pitchFamily="18" charset="0"/>
              </a:rPr>
              <a:t>DEPARTMENT OF INFORMATION TECHNOLOGY</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Sagi Rama Krishnam Raju Engineering College (a). </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chinnamiram, </a:t>
            </a:r>
            <a:r>
              <a:rPr lang="en-US" b="1" dirty="0">
                <a:latin typeface="Times New Roman" panose="02020603050405020304" pitchFamily="18" charset="0"/>
                <a:cs typeface="Times New Roman" panose="02020603050405020304" pitchFamily="18" charset="0"/>
              </a:rPr>
              <a:t>B</a:t>
            </a:r>
            <a:r>
              <a:rPr lang="en-US" sz="1800" b="1" dirty="0">
                <a:latin typeface="Times New Roman" panose="02020603050405020304" pitchFamily="18" charset="0"/>
                <a:cs typeface="Times New Roman" panose="02020603050405020304" pitchFamily="18" charset="0"/>
              </a:rPr>
              <a:t>himavaram</a:t>
            </a:r>
            <a:r>
              <a:rPr lang="en-US" b="1" dirty="0">
                <a:latin typeface="Times New Roman" panose="02020603050405020304" pitchFamily="18" charset="0"/>
                <a:cs typeface="Times New Roman" panose="02020603050405020304" pitchFamily="18" charset="0"/>
              </a:rPr>
              <a:t>-</a:t>
            </a:r>
            <a:r>
              <a:rPr lang="en-US" sz="1800" b="1" dirty="0">
                <a:latin typeface="Times New Roman" panose="02020603050405020304" pitchFamily="18" charset="0"/>
                <a:cs typeface="Times New Roman" panose="02020603050405020304" pitchFamily="18" charset="0"/>
              </a:rPr>
              <a:t> 534204</a:t>
            </a:r>
            <a:endParaRPr lang="en-IN" dirty="0"/>
          </a:p>
        </p:txBody>
      </p:sp>
    </p:spTree>
    <p:extLst>
      <p:ext uri="{BB962C8B-B14F-4D97-AF65-F5344CB8AC3E}">
        <p14:creationId xmlns:p14="http://schemas.microsoft.com/office/powerpoint/2010/main" val="1558315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34D194-0246-3DDF-FDA7-3FF464AF9CC4}"/>
              </a:ext>
            </a:extLst>
          </p:cNvPr>
          <p:cNvSpPr txBox="1"/>
          <p:nvPr/>
        </p:nvSpPr>
        <p:spPr>
          <a:xfrm>
            <a:off x="93306" y="60425"/>
            <a:ext cx="8438147" cy="369332"/>
          </a:xfrm>
          <a:prstGeom prst="rect">
            <a:avLst/>
          </a:prstGeom>
          <a:noFill/>
        </p:spPr>
        <p:txBody>
          <a:bodyPr wrap="square" rtlCol="0">
            <a:spAutoFit/>
          </a:bodyPr>
          <a:lstStyle/>
          <a:p>
            <a:r>
              <a:rPr lang="en-IN" b="1" dirty="0">
                <a:solidFill>
                  <a:schemeClr val="accent3">
                    <a:lumMod val="75000"/>
                  </a:schemeClr>
                </a:solidFill>
              </a:rPr>
              <a:t>SYSTEM  ARCHITECTURE</a:t>
            </a:r>
          </a:p>
        </p:txBody>
      </p:sp>
      <p:pic>
        <p:nvPicPr>
          <p:cNvPr id="2" name="Picture 1">
            <a:extLst>
              <a:ext uri="{FF2B5EF4-FFF2-40B4-BE49-F238E27FC236}">
                <a16:creationId xmlns:a16="http://schemas.microsoft.com/office/drawing/2014/main" id="{44573BF4-F05D-0FF2-2566-0ABE275B98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3349" y="373224"/>
            <a:ext cx="5373810" cy="4954556"/>
          </a:xfrm>
          <a:prstGeom prst="rect">
            <a:avLst/>
          </a:prstGeom>
        </p:spPr>
      </p:pic>
      <p:sp>
        <p:nvSpPr>
          <p:cNvPr id="9" name="TextBox 8">
            <a:extLst>
              <a:ext uri="{FF2B5EF4-FFF2-40B4-BE49-F238E27FC236}">
                <a16:creationId xmlns:a16="http://schemas.microsoft.com/office/drawing/2014/main" id="{786E19F2-C021-F4D4-B150-E6551E6AF617}"/>
              </a:ext>
            </a:extLst>
          </p:cNvPr>
          <p:cNvSpPr txBox="1"/>
          <p:nvPr/>
        </p:nvSpPr>
        <p:spPr>
          <a:xfrm>
            <a:off x="93307" y="486290"/>
            <a:ext cx="6464248" cy="4798686"/>
          </a:xfrm>
          <a:prstGeom prst="rect">
            <a:avLst/>
          </a:prstGeom>
          <a:noFill/>
        </p:spPr>
        <p:txBody>
          <a:bodyPr wrap="square">
            <a:spAutoFit/>
          </a:bodyPr>
          <a:lstStyle/>
          <a:p>
            <a:pPr algn="just">
              <a:lnSpc>
                <a:spcPct val="150000"/>
              </a:lnSpc>
              <a:spcAft>
                <a:spcPts val="0"/>
              </a:spcAft>
            </a:pPr>
            <a:r>
              <a:rPr lang="en-IN" sz="1400" b="1" i="1" dirty="0">
                <a:effectLst/>
                <a:latin typeface="Times New Roman" panose="02020603050405020304" pitchFamily="18" charset="0"/>
                <a:ea typeface="Times New Roman" panose="02020603050405020304" pitchFamily="18" charset="0"/>
              </a:rPr>
              <a:t>Capture Frame from Webcam</a:t>
            </a:r>
            <a:r>
              <a:rPr lang="en-IN" sz="1400" i="1" dirty="0">
                <a:effectLst/>
                <a:latin typeface="Times New Roman" panose="02020603050405020304" pitchFamily="18" charset="0"/>
                <a:ea typeface="Times New Roman" panose="02020603050405020304" pitchFamily="18" charset="0"/>
              </a:rPr>
              <a:t>: </a:t>
            </a:r>
            <a:r>
              <a:rPr lang="en-IN" sz="1400" dirty="0">
                <a:effectLst/>
                <a:latin typeface="Times New Roman" panose="02020603050405020304" pitchFamily="18" charset="0"/>
                <a:ea typeface="Times New Roman" panose="02020603050405020304" pitchFamily="18" charset="0"/>
              </a:rPr>
              <a:t>The system initiates by capturing a frame from a webcam. This frame will be used to identify the user attempting to gain access.</a:t>
            </a:r>
            <a:endParaRPr lang="en-IN" sz="1400" dirty="0">
              <a:effectLst/>
              <a:latin typeface="Calibri" panose="020F0502020204030204" pitchFamily="34" charset="0"/>
              <a:ea typeface="Calibri" panose="020F0502020204030204" pitchFamily="34" charset="0"/>
            </a:endParaRPr>
          </a:p>
          <a:p>
            <a:pPr algn="just">
              <a:lnSpc>
                <a:spcPct val="150000"/>
              </a:lnSpc>
              <a:spcAft>
                <a:spcPts val="0"/>
              </a:spcAft>
            </a:pPr>
            <a:r>
              <a:rPr lang="en-IN" sz="1400" b="1" i="1" dirty="0">
                <a:effectLst/>
                <a:latin typeface="Times New Roman" panose="02020603050405020304" pitchFamily="18" charset="0"/>
                <a:ea typeface="Times New Roman" panose="02020603050405020304" pitchFamily="18" charset="0"/>
              </a:rPr>
              <a:t>Detect Faces in the Frame</a:t>
            </a:r>
            <a:r>
              <a:rPr lang="en-IN" sz="1400" i="1" dirty="0">
                <a:effectLst/>
                <a:latin typeface="Times New Roman" panose="02020603050405020304" pitchFamily="18" charset="0"/>
                <a:ea typeface="Times New Roman" panose="02020603050405020304" pitchFamily="18" charset="0"/>
              </a:rPr>
              <a:t>: </a:t>
            </a:r>
            <a:r>
              <a:rPr lang="en-IN" sz="1400" dirty="0">
                <a:effectLst/>
                <a:latin typeface="Times New Roman" panose="02020603050405020304" pitchFamily="18" charset="0"/>
                <a:ea typeface="Times New Roman" panose="02020603050405020304" pitchFamily="18" charset="0"/>
              </a:rPr>
              <a:t>Facial recognition software is employed to detect the presence of faces within the captured frame.</a:t>
            </a:r>
            <a:endParaRPr lang="en-IN" sz="1400" dirty="0">
              <a:effectLst/>
              <a:latin typeface="Calibri" panose="020F0502020204030204" pitchFamily="34" charset="0"/>
              <a:ea typeface="Calibri" panose="020F0502020204030204" pitchFamily="34" charset="0"/>
            </a:endParaRPr>
          </a:p>
          <a:p>
            <a:pPr algn="just">
              <a:lnSpc>
                <a:spcPct val="150000"/>
              </a:lnSpc>
              <a:spcAft>
                <a:spcPts val="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Two possibilities emerge depending on whether a face is recognized within the frame.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0"/>
              </a:spcAft>
            </a:pPr>
            <a:r>
              <a:rPr lang="en-IN" sz="1400" b="1" i="1" dirty="0">
                <a:effectLst/>
                <a:latin typeface="Times New Roman" panose="02020603050405020304" pitchFamily="18" charset="0"/>
                <a:ea typeface="Tahoma" panose="020B0604030504040204" pitchFamily="34" charset="0"/>
                <a:cs typeface="Times New Roman" panose="02020603050405020304" pitchFamily="18" charset="0"/>
              </a:rPr>
              <a:t>Face is Recognized:</a:t>
            </a:r>
          </a:p>
          <a:p>
            <a:pPr algn="just">
              <a:lnSpc>
                <a:spcPct val="150000"/>
              </a:lnSpc>
            </a:pPr>
            <a:r>
              <a:rPr lang="en-IN" sz="1400" i="1" dirty="0">
                <a:effectLst/>
                <a:latin typeface="Times New Roman" panose="02020603050405020304" pitchFamily="18" charset="0"/>
                <a:ea typeface="Times New Roman" panose="02020603050405020304" pitchFamily="18" charset="0"/>
              </a:rPr>
              <a:t>Display Name</a:t>
            </a:r>
            <a:r>
              <a:rPr lang="en-IN" sz="1400" b="1" dirty="0">
                <a:effectLst/>
                <a:latin typeface="Times New Roman" panose="02020603050405020304" pitchFamily="18" charset="0"/>
                <a:ea typeface="Times New Roman" panose="02020603050405020304" pitchFamily="18" charset="0"/>
              </a:rPr>
              <a:t>: </a:t>
            </a:r>
            <a:r>
              <a:rPr lang="en-IN" sz="1400" dirty="0">
                <a:effectLst/>
                <a:latin typeface="Times New Roman" panose="02020603050405020304" pitchFamily="18" charset="0"/>
                <a:ea typeface="Times New Roman" panose="02020603050405020304" pitchFamily="18" charset="0"/>
              </a:rPr>
              <a:t>If a face is recognized, the system retrieves the user’s name from its database    and displays it on the </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screen</a:t>
            </a:r>
            <a:r>
              <a:rPr lang="en-IN" sz="1400" b="1" dirty="0">
                <a:effectLst/>
                <a:latin typeface="Times New Roman" panose="02020603050405020304" pitchFamily="18" charset="0"/>
                <a:ea typeface="Times New Roman" panose="02020603050405020304" pitchFamily="18" charset="0"/>
              </a:rPr>
              <a:t>.</a:t>
            </a:r>
          </a:p>
          <a:p>
            <a:pPr algn="just">
              <a:lnSpc>
                <a:spcPct val="150000"/>
              </a:lnSpc>
              <a:spcAft>
                <a:spcPts val="0"/>
              </a:spcAft>
            </a:pPr>
            <a:r>
              <a:rPr lang="en-IN" sz="1400" b="1" i="1" dirty="0">
                <a:effectLst/>
                <a:latin typeface="Times New Roman" panose="02020603050405020304" pitchFamily="18" charset="0"/>
                <a:ea typeface="Times New Roman" panose="02020603050405020304" pitchFamily="18" charset="0"/>
                <a:cs typeface="Times New Roman" panose="02020603050405020304" pitchFamily="18" charset="0"/>
              </a:rPr>
              <a:t>Face is Not Recognized:</a:t>
            </a:r>
            <a:endParaRPr lang="en-IN" sz="1400" b="1" i="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IN" sz="1400" i="1" dirty="0">
                <a:effectLst/>
                <a:latin typeface="Times New Roman" panose="02020603050405020304" pitchFamily="18" charset="0"/>
                <a:ea typeface="Times New Roman" panose="02020603050405020304" pitchFamily="18" charset="0"/>
              </a:rPr>
              <a:t>Predict Age, Gender, and Emotion</a:t>
            </a:r>
            <a:r>
              <a:rPr lang="en-IN" sz="1400" b="1" dirty="0">
                <a:effectLst/>
                <a:latin typeface="Times New Roman" panose="02020603050405020304" pitchFamily="18" charset="0"/>
                <a:ea typeface="Times New Roman" panose="02020603050405020304" pitchFamily="18" charset="0"/>
              </a:rPr>
              <a:t>: </a:t>
            </a:r>
            <a:r>
              <a:rPr lang="en-IN" sz="1400" dirty="0">
                <a:effectLst/>
                <a:latin typeface="Times New Roman" panose="02020603050405020304" pitchFamily="18" charset="0"/>
                <a:ea typeface="Times New Roman" panose="02020603050405020304" pitchFamily="18" charset="0"/>
              </a:rPr>
              <a:t>Additional analysis is performed on the recognized face to predict the user’s age, gender, and emotional state.</a:t>
            </a:r>
            <a:endParaRPr lang="en-IN" sz="1400" dirty="0">
              <a:effectLst/>
              <a:latin typeface="Calibri" panose="020F0502020204030204" pitchFamily="34" charset="0"/>
              <a:ea typeface="Calibri" panose="020F0502020204030204" pitchFamily="34" charset="0"/>
            </a:endParaRPr>
          </a:p>
          <a:p>
            <a:pPr algn="just">
              <a:lnSpc>
                <a:spcPct val="150000"/>
              </a:lnSpc>
            </a:pPr>
            <a:r>
              <a:rPr lang="en-IN" sz="1400" i="1" dirty="0">
                <a:effectLst/>
                <a:latin typeface="Times New Roman" panose="02020603050405020304" pitchFamily="18" charset="0"/>
                <a:ea typeface="Times New Roman" panose="02020603050405020304" pitchFamily="18" charset="0"/>
              </a:rPr>
              <a:t>Display Predicted Info: </a:t>
            </a:r>
            <a:r>
              <a:rPr lang="en-IN" sz="1400" dirty="0">
                <a:effectLst/>
                <a:latin typeface="Times New Roman" panose="02020603050405020304" pitchFamily="18" charset="0"/>
                <a:ea typeface="Times New Roman" panose="02020603050405020304" pitchFamily="18" charset="0"/>
              </a:rPr>
              <a:t>The system displays the predicted age, gender, and emotion of the recognized user.</a:t>
            </a:r>
            <a:endParaRPr lang="en-IN" sz="1400" dirty="0">
              <a:effectLst/>
              <a:latin typeface="Calibri" panose="020F0502020204030204" pitchFamily="34" charset="0"/>
              <a:ea typeface="Calibri" panose="020F0502020204030204" pitchFamily="34" charset="0"/>
            </a:endParaRPr>
          </a:p>
          <a:p>
            <a:r>
              <a:rPr lang="en-IN" sz="1400" kern="0" dirty="0">
                <a:effectLst/>
                <a:latin typeface="Times New Roman" panose="02020603050405020304" pitchFamily="18" charset="0"/>
                <a:ea typeface="Times New Roman" panose="02020603050405020304" pitchFamily="18" charset="0"/>
              </a:rPr>
              <a:t>The process concludes when the user presses the ‘q’ key on the keyboard</a:t>
            </a:r>
            <a:endParaRPr lang="en-IN" sz="1400" dirty="0"/>
          </a:p>
          <a:p>
            <a:pPr algn="just">
              <a:lnSpc>
                <a:spcPct val="150000"/>
              </a:lnSpc>
            </a:pPr>
            <a:endParaRPr lang="en-IN" sz="1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786446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34D194-0246-3DDF-FDA7-3FF464AF9CC4}"/>
              </a:ext>
            </a:extLst>
          </p:cNvPr>
          <p:cNvSpPr txBox="1"/>
          <p:nvPr/>
        </p:nvSpPr>
        <p:spPr>
          <a:xfrm>
            <a:off x="593716" y="756827"/>
            <a:ext cx="5249736" cy="369332"/>
          </a:xfrm>
          <a:prstGeom prst="rect">
            <a:avLst/>
          </a:prstGeom>
          <a:noFill/>
        </p:spPr>
        <p:txBody>
          <a:bodyPr wrap="square" rtlCol="0">
            <a:spAutoFit/>
          </a:bodyPr>
          <a:lstStyle/>
          <a:p>
            <a:r>
              <a:rPr lang="en-IN" sz="1800" b="1" i="1" kern="0" dirty="0">
                <a:solidFill>
                  <a:schemeClr val="accent3">
                    <a:lumMod val="75000"/>
                  </a:schemeClr>
                </a:solidFill>
                <a:effectLst/>
                <a:highlight>
                  <a:srgbClr val="FFFFFF"/>
                </a:highlight>
                <a:latin typeface="Times New Roman" panose="02020603050405020304" pitchFamily="18" charset="0"/>
                <a:ea typeface="Times New Roman" panose="02020603050405020304" pitchFamily="18" charset="0"/>
              </a:rPr>
              <a:t>Face Detection using Haar Cascade Classifier:</a:t>
            </a:r>
            <a:endParaRPr lang="en-IN" b="1" dirty="0">
              <a:solidFill>
                <a:schemeClr val="accent3">
                  <a:lumMod val="75000"/>
                </a:schemeClr>
              </a:solidFill>
            </a:endParaRPr>
          </a:p>
        </p:txBody>
      </p:sp>
      <p:sp>
        <p:nvSpPr>
          <p:cNvPr id="5" name="TextBox 4">
            <a:extLst>
              <a:ext uri="{FF2B5EF4-FFF2-40B4-BE49-F238E27FC236}">
                <a16:creationId xmlns:a16="http://schemas.microsoft.com/office/drawing/2014/main" id="{1DBB93E9-EFF5-5783-E249-DF90CE31FE70}"/>
              </a:ext>
            </a:extLst>
          </p:cNvPr>
          <p:cNvSpPr txBox="1"/>
          <p:nvPr/>
        </p:nvSpPr>
        <p:spPr>
          <a:xfrm>
            <a:off x="332458" y="1262636"/>
            <a:ext cx="11476365" cy="4480073"/>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The face detection system described utilizes a sophisticated 38-layer cascaded classifier designed specifically for detecting frontal upright faces. During training, 4916 hand-labelled faces are meticulously aligned and scaled to a base resolution of 24 by 24 pixels, sourced from diverse images obtained through a random crawl of the World Wide Web. This diverse face training set ensures variability in facial expressions, lighting conditions, and angles, essential for training a robust and generalizable face detection system. Additionally, approximately 350 million non-face subwindows are utilized during training, sourced from 9544 images manually inspected to exclude facial features. These carefully selected non-face subwindows serve as negative examples, enhancing the classifier's discriminative power and minimizing false positives during face detection.</a:t>
            </a:r>
          </a:p>
          <a:p>
            <a:pPr marL="285750" indent="-285750" algn="just">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The network architecture comprises a 38-layer cascaded classifier, with each layer featuring a varying number of features. The initial layers contain a minimal number of features, gradually increasing in subsequent layers. For example, the first five layers have 1, 10, 25, 25, and 50 features respectively. These features, known as Haar-like features, capture differences in pixel intensities between adjacent regions of the image. Examples include Horizontal Edge, Vertical Edge, Diagonal Edge, Two Rectangle Edge, and Three Rectangle Edge features.</a:t>
            </a:r>
          </a:p>
        </p:txBody>
      </p:sp>
      <p:sp>
        <p:nvSpPr>
          <p:cNvPr id="8" name="TextBox 7">
            <a:extLst>
              <a:ext uri="{FF2B5EF4-FFF2-40B4-BE49-F238E27FC236}">
                <a16:creationId xmlns:a16="http://schemas.microsoft.com/office/drawing/2014/main" id="{5E0CEE94-B27D-190A-149D-0B1B6F6DBA73}"/>
              </a:ext>
            </a:extLst>
          </p:cNvPr>
          <p:cNvSpPr txBox="1"/>
          <p:nvPr/>
        </p:nvSpPr>
        <p:spPr>
          <a:xfrm>
            <a:off x="410835" y="173892"/>
            <a:ext cx="12014719" cy="369332"/>
          </a:xfrm>
          <a:prstGeom prst="rect">
            <a:avLst/>
          </a:prstGeom>
          <a:noFill/>
        </p:spPr>
        <p:txBody>
          <a:bodyPr wrap="square" rtlCol="0">
            <a:spAutoFit/>
          </a:bodyPr>
          <a:lstStyle/>
          <a:p>
            <a:r>
              <a:rPr lang="en-US" b="1" dirty="0">
                <a:solidFill>
                  <a:schemeClr val="accent3">
                    <a:lumMod val="75000"/>
                  </a:schemeClr>
                </a:solidFill>
                <a:latin typeface="Times New Roman" panose="02020603050405020304" pitchFamily="18" charset="0"/>
                <a:cs typeface="Times New Roman" panose="02020603050405020304" pitchFamily="18" charset="0"/>
              </a:rPr>
              <a:t>I</a:t>
            </a:r>
            <a:r>
              <a:rPr lang="en-IN" b="1" dirty="0">
                <a:solidFill>
                  <a:schemeClr val="accent3">
                    <a:lumMod val="75000"/>
                  </a:schemeClr>
                </a:solidFill>
                <a:latin typeface="Times New Roman" panose="02020603050405020304" pitchFamily="18" charset="0"/>
                <a:cs typeface="Times New Roman" panose="02020603050405020304" pitchFamily="18" charset="0"/>
              </a:rPr>
              <a:t>nternal Working Of Models And Their Network Architectures:</a:t>
            </a:r>
          </a:p>
        </p:txBody>
      </p:sp>
    </p:spTree>
    <p:extLst>
      <p:ext uri="{BB962C8B-B14F-4D97-AF65-F5344CB8AC3E}">
        <p14:creationId xmlns:p14="http://schemas.microsoft.com/office/powerpoint/2010/main" val="1510651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F256B7-88BC-4AB6-479F-5AFD3881B4E6}"/>
              </a:ext>
            </a:extLst>
          </p:cNvPr>
          <p:cNvSpPr txBox="1"/>
          <p:nvPr/>
        </p:nvSpPr>
        <p:spPr>
          <a:xfrm>
            <a:off x="238241" y="286735"/>
            <a:ext cx="6102220" cy="376385"/>
          </a:xfrm>
          <a:prstGeom prst="rect">
            <a:avLst/>
          </a:prstGeom>
          <a:noFill/>
        </p:spPr>
        <p:txBody>
          <a:bodyPr wrap="square">
            <a:spAutoFit/>
          </a:bodyPr>
          <a:lstStyle/>
          <a:p>
            <a:pPr>
              <a:lnSpc>
                <a:spcPct val="107000"/>
              </a:lnSpc>
              <a:spcAft>
                <a:spcPts val="800"/>
              </a:spcAft>
            </a:pPr>
            <a:r>
              <a:rPr lang="en-IN" sz="1800" b="1" i="1" kern="100" dirty="0">
                <a:solidFill>
                  <a:schemeClr val="accent3">
                    <a:lumMod val="75000"/>
                  </a:schemeClr>
                </a:solidFill>
                <a:effectLst/>
                <a:latin typeface="Times New Roman" panose="02020603050405020304" pitchFamily="18" charset="0"/>
                <a:ea typeface="Aptos" panose="020B0004020202020204" pitchFamily="34" charset="0"/>
                <a:cs typeface="Times New Roman" panose="02020603050405020304" pitchFamily="18" charset="0"/>
              </a:rPr>
              <a:t>Age and Gender Prediction</a:t>
            </a:r>
            <a:endParaRPr lang="en-IN" sz="1400" b="1" i="1" kern="100" dirty="0">
              <a:solidFill>
                <a:schemeClr val="accent3">
                  <a:lumMod val="75000"/>
                </a:schemeClr>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3487788-074F-3E95-2D2D-26D55727EB64}"/>
              </a:ext>
            </a:extLst>
          </p:cNvPr>
          <p:cNvSpPr txBox="1"/>
          <p:nvPr/>
        </p:nvSpPr>
        <p:spPr>
          <a:xfrm>
            <a:off x="273698" y="835531"/>
            <a:ext cx="11644604" cy="584775"/>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In this system, we used pre-trained models for age and gender prediction from images of unknown individuals. These models, trained on the Adience benchmark dataset, run on the Caffe deep learning framework for efficient and easy deployment in image classification tasks.</a:t>
            </a:r>
          </a:p>
        </p:txBody>
      </p:sp>
      <p:pic>
        <p:nvPicPr>
          <p:cNvPr id="9" name="Image 2" descr="A group of cubes with different colored squares&#10;&#10;Description automatically generated with medium confidence">
            <a:extLst>
              <a:ext uri="{FF2B5EF4-FFF2-40B4-BE49-F238E27FC236}">
                <a16:creationId xmlns:a16="http://schemas.microsoft.com/office/drawing/2014/main" id="{13818232-6535-7F67-2162-578BF5B91377}"/>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500985" y="1886649"/>
            <a:ext cx="8770775" cy="2789854"/>
          </a:xfrm>
          <a:prstGeom prst="rect">
            <a:avLst/>
          </a:prstGeom>
        </p:spPr>
      </p:pic>
      <p:sp>
        <p:nvSpPr>
          <p:cNvPr id="3" name="TextBox 2">
            <a:extLst>
              <a:ext uri="{FF2B5EF4-FFF2-40B4-BE49-F238E27FC236}">
                <a16:creationId xmlns:a16="http://schemas.microsoft.com/office/drawing/2014/main" id="{5C770EE4-B1BD-3FBF-FED4-F7B4CF887857}"/>
              </a:ext>
            </a:extLst>
          </p:cNvPr>
          <p:cNvSpPr txBox="1"/>
          <p:nvPr/>
        </p:nvSpPr>
        <p:spPr>
          <a:xfrm>
            <a:off x="4458789" y="4893879"/>
            <a:ext cx="6100354" cy="338554"/>
          </a:xfrm>
          <a:prstGeom prst="rect">
            <a:avLst/>
          </a:prstGeom>
          <a:noFill/>
        </p:spPr>
        <p:txBody>
          <a:bodyPr wrap="square">
            <a:spAutoFit/>
          </a:bodyPr>
          <a:lstStyle/>
          <a:p>
            <a:r>
              <a:rPr lang="en-IN" sz="1600" b="1" dirty="0">
                <a:latin typeface="Times New Roman" panose="02020603050405020304" pitchFamily="18" charset="0"/>
                <a:cs typeface="Times New Roman" panose="02020603050405020304" pitchFamily="18" charset="0"/>
              </a:rPr>
              <a:t>Fig : Illustration of CNN Architecture</a:t>
            </a:r>
          </a:p>
        </p:txBody>
      </p:sp>
    </p:spTree>
    <p:extLst>
      <p:ext uri="{BB962C8B-B14F-4D97-AF65-F5344CB8AC3E}">
        <p14:creationId xmlns:p14="http://schemas.microsoft.com/office/powerpoint/2010/main" val="3654415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7FD1B3E-4FE6-C5C1-EF61-02F8BD9AC97A}"/>
              </a:ext>
            </a:extLst>
          </p:cNvPr>
          <p:cNvSpPr txBox="1"/>
          <p:nvPr/>
        </p:nvSpPr>
        <p:spPr>
          <a:xfrm>
            <a:off x="468395" y="380229"/>
            <a:ext cx="4867836" cy="369332"/>
          </a:xfrm>
          <a:prstGeom prst="rect">
            <a:avLst/>
          </a:prstGeom>
          <a:noFill/>
        </p:spPr>
        <p:txBody>
          <a:bodyPr wrap="square" rtlCol="0">
            <a:spAutoFit/>
          </a:bodyPr>
          <a:lstStyle/>
          <a:p>
            <a:r>
              <a:rPr lang="en-US" dirty="0">
                <a:solidFill>
                  <a:schemeClr val="accent3">
                    <a:lumMod val="75000"/>
                  </a:schemeClr>
                </a:solidFill>
                <a:latin typeface="Times New Roman" panose="02020603050405020304" pitchFamily="18" charset="0"/>
                <a:cs typeface="Times New Roman" panose="02020603050405020304" pitchFamily="18" charset="0"/>
              </a:rPr>
              <a:t>Network Architecture Workflow</a:t>
            </a:r>
            <a:endParaRPr lang="en-IN"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92E5A04-740D-D876-A80D-07661FDACD5D}"/>
              </a:ext>
            </a:extLst>
          </p:cNvPr>
          <p:cNvSpPr txBox="1"/>
          <p:nvPr/>
        </p:nvSpPr>
        <p:spPr>
          <a:xfrm>
            <a:off x="363893" y="923732"/>
            <a:ext cx="10764417" cy="2062103"/>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This network architecture is used throughout our experiments for both age and gender classification. A more detailed, schematic diagram of the entire network design is additionally provided in Figure. The network comprises of only three convolutional layers and two fully- connected layers with a small number of neurons.</a:t>
            </a:r>
          </a:p>
          <a:p>
            <a:pPr marL="285750" indent="-285750" algn="just">
              <a:lnSpc>
                <a:spcPct val="150000"/>
              </a:lnSpc>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D176533-4F62-4BA3-3208-CADF0110E006}"/>
              </a:ext>
            </a:extLst>
          </p:cNvPr>
          <p:cNvSpPr txBox="1"/>
          <p:nvPr/>
        </p:nvSpPr>
        <p:spPr>
          <a:xfrm>
            <a:off x="363893" y="2021822"/>
            <a:ext cx="11148345" cy="3002745"/>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The first convolutional layer applies 96 filters of size 3×7×7 pixels, followed by ReLU activation, max pooling, and local response normalization.</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The second layer processes the output of the first layer with 256 filters of size 96×5×5 pixels, also followed by ReLU, max pooling, and normalization.</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The third layer utilizes 384 filters of size 256×3×3 pixels.</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Fully connected layers follow, including two layers with 512 neurons each, ReLU activation, and dropout regularization.</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The final fully connected layer maps to age or gender classes, with predictions made via a softmax layer based on maximal class probability.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6972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A708AB-E0F4-C408-1805-130DC3D75C0B}"/>
              </a:ext>
            </a:extLst>
          </p:cNvPr>
          <p:cNvSpPr txBox="1"/>
          <p:nvPr/>
        </p:nvSpPr>
        <p:spPr>
          <a:xfrm>
            <a:off x="167951" y="273673"/>
            <a:ext cx="6102220" cy="376385"/>
          </a:xfrm>
          <a:prstGeom prst="rect">
            <a:avLst/>
          </a:prstGeom>
          <a:noFill/>
        </p:spPr>
        <p:txBody>
          <a:bodyPr wrap="square">
            <a:spAutoFit/>
          </a:bodyPr>
          <a:lstStyle/>
          <a:p>
            <a:pPr>
              <a:lnSpc>
                <a:spcPct val="107000"/>
              </a:lnSpc>
              <a:spcAft>
                <a:spcPts val="800"/>
              </a:spcAft>
            </a:pPr>
            <a:r>
              <a:rPr lang="en-IN" sz="1800" b="1" i="1" kern="100" dirty="0">
                <a:solidFill>
                  <a:schemeClr val="accent3">
                    <a:lumMod val="75000"/>
                  </a:schemeClr>
                </a:solidFill>
                <a:effectLst/>
                <a:latin typeface="Times New Roman" panose="02020603050405020304" pitchFamily="18" charset="0"/>
                <a:ea typeface="Aptos" panose="020B0004020202020204" pitchFamily="34" charset="0"/>
                <a:cs typeface="Times New Roman" panose="02020603050405020304" pitchFamily="18" charset="0"/>
              </a:rPr>
              <a:t> </a:t>
            </a:r>
            <a:r>
              <a:rPr lang="en-IN" b="1" i="1" kern="100" dirty="0">
                <a:solidFill>
                  <a:schemeClr val="accent3">
                    <a:lumMod val="75000"/>
                  </a:schemeClr>
                </a:solidFill>
                <a:latin typeface="Times New Roman" panose="02020603050405020304" pitchFamily="18" charset="0"/>
                <a:ea typeface="Aptos" panose="020B0004020202020204" pitchFamily="34" charset="0"/>
                <a:cs typeface="Times New Roman" panose="02020603050405020304" pitchFamily="18" charset="0"/>
              </a:rPr>
              <a:t>Emotion</a:t>
            </a:r>
            <a:r>
              <a:rPr lang="en-IN" sz="1800" b="1" i="1" kern="100" dirty="0">
                <a:solidFill>
                  <a:schemeClr val="accent3">
                    <a:lumMod val="75000"/>
                  </a:schemeClr>
                </a:solidFill>
                <a:effectLst/>
                <a:latin typeface="Times New Roman" panose="02020603050405020304" pitchFamily="18" charset="0"/>
                <a:ea typeface="Aptos" panose="020B0004020202020204" pitchFamily="34" charset="0"/>
                <a:cs typeface="Times New Roman" panose="02020603050405020304" pitchFamily="18" charset="0"/>
              </a:rPr>
              <a:t> Prediction</a:t>
            </a:r>
            <a:endParaRPr lang="en-IN" sz="1400" i="1" kern="100" dirty="0">
              <a:solidFill>
                <a:schemeClr val="accent3">
                  <a:lumMod val="75000"/>
                </a:schemeClr>
              </a:solidFill>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CAEFDCAB-7FFA-5A24-2C70-E9C473BFEEB6}"/>
              </a:ext>
            </a:extLst>
          </p:cNvPr>
          <p:cNvSpPr txBox="1"/>
          <p:nvPr/>
        </p:nvSpPr>
        <p:spPr>
          <a:xfrm>
            <a:off x="167951" y="793102"/>
            <a:ext cx="11831216" cy="3016210"/>
          </a:xfrm>
          <a:prstGeom prst="rect">
            <a:avLst/>
          </a:prstGeom>
          <a:noFill/>
        </p:spPr>
        <p:txBody>
          <a:bodyPr wrap="square">
            <a:spAutoFit/>
          </a:bodyPr>
          <a:lstStyle/>
          <a:p>
            <a:pPr marL="285750" indent="-28575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In our project, human emotion detection is crucial for obtaining demographic information about an unknown person. We use a pretrained model from the "emotion_model.hdf5" file, trained on the FER-2013 emotion dataset, which includes facial images with various emotional labels. This model helps us accurately detect emotions such as anger, disgust, fear, happiness, sadness, surprise, and neutrality, enabling nuanced emotion detection capabilities in our system.</a:t>
            </a:r>
          </a:p>
          <a:p>
            <a:endParaRPr lang="en-IN" dirty="0">
              <a:latin typeface="Times New Roman" panose="02020603050405020304" pitchFamily="18" charset="0"/>
              <a:cs typeface="Times New Roman" panose="02020603050405020304" pitchFamily="18" charset="0"/>
            </a:endParaRPr>
          </a:p>
          <a:p>
            <a:r>
              <a:rPr lang="en-IN" sz="1400" b="1" kern="100" dirty="0">
                <a:solidFill>
                  <a:schemeClr val="accent3">
                    <a:lumMod val="75000"/>
                  </a:schemeClr>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Network Architecture : </a:t>
            </a:r>
            <a:endParaRPr lang="en-IN" sz="1400" kern="100" dirty="0">
              <a:solidFill>
                <a:schemeClr val="accent3">
                  <a:lumMod val="75000"/>
                </a:schemeClr>
              </a:solidFill>
              <a:effectLst/>
              <a:latin typeface="Aptos" panose="020B0004020202020204" pitchFamily="34" charset="0"/>
              <a:ea typeface="Aptos" panose="020B000402020202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10" name="image3.png" descr="A diagram of a computer program&#10;&#10;Description automatically generated">
            <a:extLst>
              <a:ext uri="{FF2B5EF4-FFF2-40B4-BE49-F238E27FC236}">
                <a16:creationId xmlns:a16="http://schemas.microsoft.com/office/drawing/2014/main" id="{6C31CF7F-BDC9-B31F-0772-D1F87DE8C7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8046" y="2541700"/>
            <a:ext cx="3353961" cy="3181738"/>
          </a:xfrm>
          <a:prstGeom prst="rect">
            <a:avLst/>
          </a:prstGeom>
        </p:spPr>
      </p:pic>
      <p:sp>
        <p:nvSpPr>
          <p:cNvPr id="12" name="TextBox 11">
            <a:extLst>
              <a:ext uri="{FF2B5EF4-FFF2-40B4-BE49-F238E27FC236}">
                <a16:creationId xmlns:a16="http://schemas.microsoft.com/office/drawing/2014/main" id="{41DBA5E6-E94F-BC72-699E-2D7BC066FEC5}"/>
              </a:ext>
            </a:extLst>
          </p:cNvPr>
          <p:cNvSpPr txBox="1"/>
          <p:nvPr/>
        </p:nvSpPr>
        <p:spPr>
          <a:xfrm>
            <a:off x="4222101" y="2640563"/>
            <a:ext cx="6648061" cy="2800767"/>
          </a:xfrm>
          <a:prstGeom prst="rect">
            <a:avLst/>
          </a:prstGeom>
          <a:noFill/>
        </p:spPr>
        <p:txBody>
          <a:bodyPr wrap="square">
            <a:spAutoFit/>
          </a:bodyPr>
          <a:lstStyle/>
          <a:p>
            <a:pPr marL="285750" indent="-285750">
              <a:buFont typeface="Wingdings" panose="05000000000000000000" pitchFamily="2" charset="2"/>
              <a:buChar char="Ø"/>
            </a:pP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The emotion prediction model uses a modified CNN architecture inspired by Xception, with 4 residual depth-wise separable convolutional layers for efficient feature extraction and minimal computational complexity. Global average pooling replaces fully connected layers, reducing parameters and computational burden.</a:t>
            </a:r>
          </a:p>
          <a:p>
            <a:pPr marL="285750" indent="-285750" algn="just">
              <a:buFont typeface="Wingdings" panose="05000000000000000000" pitchFamily="2" charset="2"/>
              <a:buChar char="Ø"/>
            </a:pPr>
            <a:r>
              <a:rPr lang="en-US" sz="1600" b="0" i="0" dirty="0">
                <a:solidFill>
                  <a:srgbClr val="0D0D0D"/>
                </a:solidFill>
                <a:effectLst/>
                <a:latin typeface="Times New Roman" panose="02020603050405020304" pitchFamily="18" charset="0"/>
                <a:cs typeface="Times New Roman" panose="02020603050405020304" pitchFamily="18" charset="0"/>
              </a:rPr>
              <a:t>The architecture balances model complexity, efficiency, and performance for real-time emotion prediction. Guided back-propagation visualization highlights high-level features learned by the model, aiding interpretability. This streamlined design achieves high accuracy while preserving real-time performance</a:t>
            </a:r>
          </a:p>
          <a:p>
            <a:pPr marL="285750" indent="-285750">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FCD51C7-12D1-3FFA-C556-12038E3E8748}"/>
              </a:ext>
            </a:extLst>
          </p:cNvPr>
          <p:cNvSpPr txBox="1"/>
          <p:nvPr/>
        </p:nvSpPr>
        <p:spPr>
          <a:xfrm>
            <a:off x="-16253" y="5764587"/>
            <a:ext cx="6100354" cy="307777"/>
          </a:xfrm>
          <a:prstGeom prst="rect">
            <a:avLst/>
          </a:prstGeom>
          <a:noFill/>
        </p:spPr>
        <p:txBody>
          <a:bodyPr wrap="square">
            <a:spAutoFit/>
          </a:bodyPr>
          <a:lstStyle/>
          <a:p>
            <a:r>
              <a:rPr lang="en-US" sz="1400" b="1" dirty="0">
                <a:latin typeface="Times New Roman" panose="02020603050405020304" pitchFamily="18" charset="0"/>
                <a:cs typeface="Times New Roman" panose="02020603050405020304" pitchFamily="18" charset="0"/>
              </a:rPr>
              <a:t>Fig : Illustration of Emotion prediction Network Architecture </a:t>
            </a:r>
            <a:endParaRPr lang="en-IN"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2181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E0CEE94-B27D-190A-149D-0B1B6F6DBA73}"/>
              </a:ext>
            </a:extLst>
          </p:cNvPr>
          <p:cNvSpPr txBox="1"/>
          <p:nvPr/>
        </p:nvSpPr>
        <p:spPr>
          <a:xfrm>
            <a:off x="242269" y="313729"/>
            <a:ext cx="4794637" cy="369332"/>
          </a:xfrm>
          <a:prstGeom prst="rect">
            <a:avLst/>
          </a:prstGeom>
          <a:noFill/>
        </p:spPr>
        <p:txBody>
          <a:bodyPr wrap="square" rtlCol="0">
            <a:spAutoFit/>
          </a:bodyPr>
          <a:lstStyle/>
          <a:p>
            <a:r>
              <a:rPr lang="en-IN" b="1" dirty="0">
                <a:solidFill>
                  <a:schemeClr val="accent3">
                    <a:lumMod val="75000"/>
                  </a:schemeClr>
                </a:solidFill>
              </a:rPr>
              <a:t>OVERVIEW OF SYSTEM EXECUTION: </a:t>
            </a:r>
          </a:p>
        </p:txBody>
      </p:sp>
      <p:sp>
        <p:nvSpPr>
          <p:cNvPr id="4" name="TextBox 3">
            <a:extLst>
              <a:ext uri="{FF2B5EF4-FFF2-40B4-BE49-F238E27FC236}">
                <a16:creationId xmlns:a16="http://schemas.microsoft.com/office/drawing/2014/main" id="{AE365477-3E4D-C135-60FD-F94002AAC959}"/>
              </a:ext>
            </a:extLst>
          </p:cNvPr>
          <p:cNvSpPr txBox="1"/>
          <p:nvPr/>
        </p:nvSpPr>
        <p:spPr>
          <a:xfrm>
            <a:off x="318052" y="2790908"/>
            <a:ext cx="4794637" cy="369332"/>
          </a:xfrm>
          <a:prstGeom prst="rect">
            <a:avLst/>
          </a:prstGeom>
          <a:noFill/>
        </p:spPr>
        <p:txBody>
          <a:bodyPr wrap="square" rtlCol="0">
            <a:spAutoFit/>
          </a:bodyPr>
          <a:lstStyle/>
          <a:p>
            <a:r>
              <a:rPr lang="en-IN" b="1" dirty="0">
                <a:solidFill>
                  <a:schemeClr val="accent3">
                    <a:lumMod val="75000"/>
                  </a:schemeClr>
                </a:solidFill>
              </a:rPr>
              <a:t> </a:t>
            </a:r>
          </a:p>
        </p:txBody>
      </p:sp>
      <p:sp>
        <p:nvSpPr>
          <p:cNvPr id="6" name="TextBox 5">
            <a:extLst>
              <a:ext uri="{FF2B5EF4-FFF2-40B4-BE49-F238E27FC236}">
                <a16:creationId xmlns:a16="http://schemas.microsoft.com/office/drawing/2014/main" id="{D33B91BD-FFA7-67AC-38A2-48DBB941A994}"/>
              </a:ext>
            </a:extLst>
          </p:cNvPr>
          <p:cNvSpPr txBox="1"/>
          <p:nvPr/>
        </p:nvSpPr>
        <p:spPr>
          <a:xfrm>
            <a:off x="318052" y="755780"/>
            <a:ext cx="11212532" cy="2308324"/>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To test the performance of proposed system, all the modules are implemented using python 3.8.1 and is executed using Jupyter as IDE on desktop system with 16GB RAM and i7 processor with 4.6GHz processor speed. Proposed Human Authentication system captures the user video through web cam with 1080 pixels. The captured video is divided into sequence of frames and are supplied as input to the proposed architecture. The main three stages of execution of Proposed system is as follows: </a:t>
            </a:r>
          </a:p>
          <a:p>
            <a:r>
              <a:rPr lang="en-US" sz="1600" dirty="0">
                <a:latin typeface="Times New Roman" panose="02020603050405020304" pitchFamily="18" charset="0"/>
                <a:cs typeface="Times New Roman" panose="02020603050405020304" pitchFamily="18" charset="0"/>
              </a:rPr>
              <a:t> Initially. Capture faces from web cam </a:t>
            </a:r>
          </a:p>
          <a:p>
            <a:r>
              <a:rPr lang="en-US" sz="1600" dirty="0">
                <a:latin typeface="Times New Roman" panose="02020603050405020304" pitchFamily="18" charset="0"/>
                <a:cs typeface="Times New Roman" panose="02020603050405020304" pitchFamily="18" charset="0"/>
              </a:rPr>
              <a:t> Then, load every individual authorised user image(s) in separate directory/folder as shown in Fig</a:t>
            </a:r>
          </a:p>
          <a:p>
            <a:r>
              <a:rPr lang="en-US" sz="1600" dirty="0">
                <a:latin typeface="Times New Roman" panose="02020603050405020304" pitchFamily="18" charset="0"/>
                <a:cs typeface="Times New Roman" panose="02020603050405020304" pitchFamily="18" charset="0"/>
              </a:rPr>
              <a:t> Finally, Captured images given as input to the system </a:t>
            </a:r>
          </a:p>
          <a:p>
            <a:r>
              <a:rPr lang="en-US" sz="1600" dirty="0">
                <a:latin typeface="Times New Roman" panose="02020603050405020304" pitchFamily="18" charset="0"/>
                <a:cs typeface="Times New Roman" panose="02020603050405020304" pitchFamily="18" charset="0"/>
              </a:rPr>
              <a:t> If face is recognized as authorized system will display his/her name as shown in Fig </a:t>
            </a:r>
          </a:p>
          <a:p>
            <a:r>
              <a:rPr lang="en-US" sz="1600" dirty="0">
                <a:latin typeface="Times New Roman" panose="02020603050405020304" pitchFamily="18" charset="0"/>
                <a:cs typeface="Times New Roman" panose="02020603050405020304" pitchFamily="18" charset="0"/>
              </a:rPr>
              <a:t> If NOT Authorized user System will predict, and display Age Gender and Emotion of the User as shown in Fig </a:t>
            </a:r>
            <a:endParaRPr lang="en-IN"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B3E90B6-D69B-27C9-073C-BC4AA3462319}"/>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l="10413" t="9250" r="11649" b="54510"/>
          <a:stretch/>
        </p:blipFill>
        <p:spPr bwMode="auto">
          <a:xfrm>
            <a:off x="424525" y="3744137"/>
            <a:ext cx="3564214" cy="1485900"/>
          </a:xfrm>
          <a:prstGeom prst="rect">
            <a:avLst/>
          </a:prstGeom>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76797B80-C66D-790C-C353-B8CA2AC70381}"/>
              </a:ext>
            </a:extLst>
          </p:cNvPr>
          <p:cNvSpPr txBox="1"/>
          <p:nvPr/>
        </p:nvSpPr>
        <p:spPr>
          <a:xfrm>
            <a:off x="444320" y="5372006"/>
            <a:ext cx="6100762" cy="230832"/>
          </a:xfrm>
          <a:prstGeom prst="rect">
            <a:avLst/>
          </a:prstGeom>
          <a:noFill/>
        </p:spPr>
        <p:txBody>
          <a:bodyPr wrap="square">
            <a:spAutoFit/>
          </a:bodyPr>
          <a:lstStyle/>
          <a:p>
            <a:r>
              <a:rPr lang="en-IN" sz="900" b="1" dirty="0">
                <a:effectLst/>
                <a:latin typeface="Times New Roman" panose="02020603050405020304" pitchFamily="18" charset="0"/>
                <a:ea typeface="Times New Roman" panose="02020603050405020304" pitchFamily="18" charset="0"/>
              </a:rPr>
              <a:t>Fig : Existing authorised users images stored in Folders </a:t>
            </a:r>
            <a:endParaRPr lang="en-IN" sz="900" dirty="0">
              <a:effectLst/>
              <a:latin typeface="Calibri" panose="020F0502020204030204" pitchFamily="34" charset="0"/>
              <a:ea typeface="Calibri" panose="020F0502020204030204" pitchFamily="34" charset="0"/>
            </a:endParaRPr>
          </a:p>
        </p:txBody>
      </p:sp>
      <p:pic>
        <p:nvPicPr>
          <p:cNvPr id="11" name="Picture 10">
            <a:extLst>
              <a:ext uri="{FF2B5EF4-FFF2-40B4-BE49-F238E27FC236}">
                <a16:creationId xmlns:a16="http://schemas.microsoft.com/office/drawing/2014/main" id="{AC2C42C3-0510-B09B-19D2-4BE72CF75F32}"/>
              </a:ext>
            </a:extLst>
          </p:cNvPr>
          <p:cNvPicPr>
            <a:picLocks noChangeAspect="1"/>
          </p:cNvPicPr>
          <p:nvPr/>
        </p:nvPicPr>
        <p:blipFill rotWithShape="1">
          <a:blip r:embed="rId5">
            <a:extLst>
              <a:ext uri="{28A0092B-C50C-407E-A947-70E740481C1C}">
                <a14:useLocalDpi xmlns:a14="http://schemas.microsoft.com/office/drawing/2010/main" val="0"/>
              </a:ext>
            </a:extLst>
          </a:blip>
          <a:srcRect l="55392" t="33771" r="23943" b="38448"/>
          <a:stretch/>
        </p:blipFill>
        <p:spPr bwMode="auto">
          <a:xfrm>
            <a:off x="4767262" y="3567710"/>
            <a:ext cx="2195513" cy="1777743"/>
          </a:xfrm>
          <a:prstGeom prst="rect">
            <a:avLst/>
          </a:prstGeom>
          <a:ln>
            <a:noFill/>
          </a:ln>
          <a:extLst>
            <a:ext uri="{53640926-AAD7-44D8-BBD7-CCE9431645EC}">
              <a14:shadowObscured xmlns:a14="http://schemas.microsoft.com/office/drawing/2010/main"/>
            </a:ext>
          </a:extLst>
        </p:spPr>
      </p:pic>
      <p:pic>
        <p:nvPicPr>
          <p:cNvPr id="12" name="image16.jpg">
            <a:extLst>
              <a:ext uri="{FF2B5EF4-FFF2-40B4-BE49-F238E27FC236}">
                <a16:creationId xmlns:a16="http://schemas.microsoft.com/office/drawing/2014/main" id="{09A6479F-CC4A-F5CD-995D-19DC82F17A98}"/>
              </a:ext>
            </a:extLst>
          </p:cNvPr>
          <p:cNvPicPr/>
          <p:nvPr/>
        </p:nvPicPr>
        <p:blipFill rotWithShape="1">
          <a:blip r:embed="rId6"/>
          <a:srcRect l="58048" t="20295" r="3622" b="26037"/>
          <a:stretch/>
        </p:blipFill>
        <p:spPr bwMode="auto">
          <a:xfrm>
            <a:off x="8067629" y="3547676"/>
            <a:ext cx="2195513" cy="1797777"/>
          </a:xfrm>
          <a:prstGeom prst="rect">
            <a:avLst/>
          </a:prstGeom>
          <a:ln>
            <a:noFill/>
          </a:ln>
          <a:extLst>
            <a:ext uri="{53640926-AAD7-44D8-BBD7-CCE9431645EC}">
              <a14:shadowObscured xmlns:a14="http://schemas.microsoft.com/office/drawing/2010/main"/>
            </a:ext>
          </a:extLst>
        </p:spPr>
      </p:pic>
      <p:sp>
        <p:nvSpPr>
          <p:cNvPr id="14" name="TextBox 13">
            <a:extLst>
              <a:ext uri="{FF2B5EF4-FFF2-40B4-BE49-F238E27FC236}">
                <a16:creationId xmlns:a16="http://schemas.microsoft.com/office/drawing/2014/main" id="{11242B66-AF58-3B29-DFC1-A6BDCEB124D9}"/>
              </a:ext>
            </a:extLst>
          </p:cNvPr>
          <p:cNvSpPr txBox="1"/>
          <p:nvPr/>
        </p:nvSpPr>
        <p:spPr>
          <a:xfrm>
            <a:off x="4767262" y="5372006"/>
            <a:ext cx="6100762" cy="230832"/>
          </a:xfrm>
          <a:prstGeom prst="rect">
            <a:avLst/>
          </a:prstGeom>
          <a:noFill/>
        </p:spPr>
        <p:txBody>
          <a:bodyPr wrap="square">
            <a:spAutoFit/>
          </a:bodyPr>
          <a:lstStyle/>
          <a:p>
            <a:r>
              <a:rPr lang="en-IN" sz="900" b="1" kern="0" dirty="0">
                <a:effectLst/>
                <a:latin typeface="Times New Roman" panose="02020603050405020304" pitchFamily="18" charset="0"/>
                <a:ea typeface="Times New Roman" panose="02020603050405020304" pitchFamily="18" charset="0"/>
              </a:rPr>
              <a:t>Fig : Recognition of authorised  user </a:t>
            </a:r>
            <a:endParaRPr lang="en-IN" sz="900" dirty="0"/>
          </a:p>
        </p:txBody>
      </p:sp>
      <p:sp>
        <p:nvSpPr>
          <p:cNvPr id="18" name="TextBox 17">
            <a:extLst>
              <a:ext uri="{FF2B5EF4-FFF2-40B4-BE49-F238E27FC236}">
                <a16:creationId xmlns:a16="http://schemas.microsoft.com/office/drawing/2014/main" id="{5A5287C4-25CC-21C6-30FA-B3EB15771158}"/>
              </a:ext>
            </a:extLst>
          </p:cNvPr>
          <p:cNvSpPr txBox="1"/>
          <p:nvPr/>
        </p:nvSpPr>
        <p:spPr>
          <a:xfrm>
            <a:off x="8067629" y="5372006"/>
            <a:ext cx="6100762" cy="230832"/>
          </a:xfrm>
          <a:prstGeom prst="rect">
            <a:avLst/>
          </a:prstGeom>
          <a:noFill/>
        </p:spPr>
        <p:txBody>
          <a:bodyPr wrap="square">
            <a:spAutoFit/>
          </a:bodyPr>
          <a:lstStyle/>
          <a:p>
            <a:r>
              <a:rPr lang="en-IN" sz="900" b="1" kern="0" dirty="0">
                <a:effectLst/>
                <a:latin typeface="Times New Roman" panose="02020603050405020304" pitchFamily="18" charset="0"/>
                <a:ea typeface="Times New Roman" panose="02020603050405020304" pitchFamily="18" charset="0"/>
              </a:rPr>
              <a:t>Fig : Recognition of Unauthorised user </a:t>
            </a:r>
            <a:endParaRPr lang="en-IN" sz="900" dirty="0"/>
          </a:p>
        </p:txBody>
      </p:sp>
    </p:spTree>
    <p:extLst>
      <p:ext uri="{BB962C8B-B14F-4D97-AF65-F5344CB8AC3E}">
        <p14:creationId xmlns:p14="http://schemas.microsoft.com/office/powerpoint/2010/main" val="154379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7C0279-2C0D-488E-7A9F-D15FE187669A}"/>
              </a:ext>
            </a:extLst>
          </p:cNvPr>
          <p:cNvSpPr txBox="1"/>
          <p:nvPr/>
        </p:nvSpPr>
        <p:spPr>
          <a:xfrm>
            <a:off x="232327" y="224717"/>
            <a:ext cx="3082373" cy="369332"/>
          </a:xfrm>
          <a:prstGeom prst="rect">
            <a:avLst/>
          </a:prstGeom>
          <a:noFill/>
        </p:spPr>
        <p:txBody>
          <a:bodyPr wrap="square">
            <a:spAutoFit/>
          </a:bodyPr>
          <a:lstStyle/>
          <a:p>
            <a:r>
              <a:rPr lang="en-IN" b="1" dirty="0">
                <a:solidFill>
                  <a:schemeClr val="accent3">
                    <a:lumMod val="75000"/>
                  </a:schemeClr>
                </a:solidFill>
                <a:latin typeface="Times New Roman" panose="02020603050405020304" pitchFamily="18" charset="0"/>
                <a:cs typeface="Times New Roman" panose="02020603050405020304" pitchFamily="18" charset="0"/>
              </a:rPr>
              <a:t>RESULTS ANALYSIS:</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8A373BD-077C-80B6-21EC-C3D024E6C409}"/>
              </a:ext>
            </a:extLst>
          </p:cNvPr>
          <p:cNvSpPr txBox="1"/>
          <p:nvPr/>
        </p:nvSpPr>
        <p:spPr>
          <a:xfrm>
            <a:off x="638174" y="3560023"/>
            <a:ext cx="10896601" cy="2062103"/>
          </a:xfrm>
          <a:prstGeom prst="rect">
            <a:avLst/>
          </a:prstGeom>
          <a:noFill/>
        </p:spPr>
        <p:txBody>
          <a:bodyPr wrap="square">
            <a:spAutoFit/>
          </a:bodyPr>
          <a:lstStyle/>
          <a:p>
            <a:pPr algn="just"/>
            <a:r>
              <a:rPr lang="en-IN" sz="1600" dirty="0">
                <a:latin typeface="Times New Roman" panose="02020603050405020304" pitchFamily="18" charset="0"/>
                <a:cs typeface="Times New Roman" panose="02020603050405020304" pitchFamily="18" charset="0"/>
              </a:rPr>
              <a:t>After conducting experiments, it is evident that the face recognition achieved an accuracy rate of 90% using the dlib library , The reduction of accuracy by 10% is because of hardware limitations such as CPU and GPU effecting the accuracy of the face recognition process. The age and gender prediction both uses the same CNN algorithm, it was found that both Age and Gender performance is between the range of 86-95% as shown in the Table and the defficiency in this algorithm is may be impacted by using few convolutional layered architecture of the pre-trained model, as it doesn’t extract required features. For emotion prediction , it uses Guided back-propagation visualization of mini-</a:t>
            </a:r>
            <a:r>
              <a:rPr lang="en-IN" sz="1600" dirty="0" err="1">
                <a:latin typeface="Times New Roman" panose="02020603050405020304" pitchFamily="18" charset="0"/>
                <a:cs typeface="Times New Roman" panose="02020603050405020304" pitchFamily="18" charset="0"/>
              </a:rPr>
              <a:t>Xception</a:t>
            </a:r>
            <a:r>
              <a:rPr lang="en-IN" sz="1600" dirty="0">
                <a:latin typeface="Times New Roman" panose="02020603050405020304" pitchFamily="18" charset="0"/>
                <a:cs typeface="Times New Roman" panose="02020603050405020304" pitchFamily="18" charset="0"/>
              </a:rPr>
              <a:t> model and it produces 94.4% of accuracy and the major reductions are come across other metrics. It is concluded that the overall accuracy[91.35%] of this proposed system as mentioned in the Table.</a:t>
            </a:r>
          </a:p>
        </p:txBody>
      </p:sp>
      <p:graphicFrame>
        <p:nvGraphicFramePr>
          <p:cNvPr id="10" name="Table 9">
            <a:extLst>
              <a:ext uri="{FF2B5EF4-FFF2-40B4-BE49-F238E27FC236}">
                <a16:creationId xmlns:a16="http://schemas.microsoft.com/office/drawing/2014/main" id="{A5BB030B-6171-CB9C-265C-E4D0EEBD3121}"/>
              </a:ext>
            </a:extLst>
          </p:cNvPr>
          <p:cNvGraphicFramePr>
            <a:graphicFrameLocks noGrp="1"/>
          </p:cNvGraphicFramePr>
          <p:nvPr>
            <p:extLst>
              <p:ext uri="{D42A27DB-BD31-4B8C-83A1-F6EECF244321}">
                <p14:modId xmlns:p14="http://schemas.microsoft.com/office/powerpoint/2010/main" val="2872532393"/>
              </p:ext>
            </p:extLst>
          </p:nvPr>
        </p:nvGraphicFramePr>
        <p:xfrm>
          <a:off x="3581400" y="609600"/>
          <a:ext cx="5029200" cy="2848236"/>
        </p:xfrm>
        <a:graphic>
          <a:graphicData uri="http://schemas.openxmlformats.org/drawingml/2006/table">
            <a:tbl>
              <a:tblPr firstRow="1" firstCol="1" bandRow="1">
                <a:tableStyleId>{5C22544A-7EE6-4342-B048-85BDC9FD1C3A}</a:tableStyleId>
              </a:tblPr>
              <a:tblGrid>
                <a:gridCol w="1657350">
                  <a:extLst>
                    <a:ext uri="{9D8B030D-6E8A-4147-A177-3AD203B41FA5}">
                      <a16:colId xmlns:a16="http://schemas.microsoft.com/office/drawing/2014/main" val="2949955649"/>
                    </a:ext>
                  </a:extLst>
                </a:gridCol>
                <a:gridCol w="876057">
                  <a:extLst>
                    <a:ext uri="{9D8B030D-6E8A-4147-A177-3AD203B41FA5}">
                      <a16:colId xmlns:a16="http://schemas.microsoft.com/office/drawing/2014/main" val="3676259132"/>
                    </a:ext>
                  </a:extLst>
                </a:gridCol>
                <a:gridCol w="774063">
                  <a:extLst>
                    <a:ext uri="{9D8B030D-6E8A-4147-A177-3AD203B41FA5}">
                      <a16:colId xmlns:a16="http://schemas.microsoft.com/office/drawing/2014/main" val="3037912719"/>
                    </a:ext>
                  </a:extLst>
                </a:gridCol>
                <a:gridCol w="915168">
                  <a:extLst>
                    <a:ext uri="{9D8B030D-6E8A-4147-A177-3AD203B41FA5}">
                      <a16:colId xmlns:a16="http://schemas.microsoft.com/office/drawing/2014/main" val="3498858562"/>
                    </a:ext>
                  </a:extLst>
                </a:gridCol>
                <a:gridCol w="806562">
                  <a:extLst>
                    <a:ext uri="{9D8B030D-6E8A-4147-A177-3AD203B41FA5}">
                      <a16:colId xmlns:a16="http://schemas.microsoft.com/office/drawing/2014/main" val="1618037089"/>
                    </a:ext>
                  </a:extLst>
                </a:gridCol>
              </a:tblGrid>
              <a:tr h="493318">
                <a:tc>
                  <a:txBody>
                    <a:bodyPr/>
                    <a:lstStyle/>
                    <a:p>
                      <a:pPr algn="ct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System Modules</a:t>
                      </a:r>
                    </a:p>
                  </a:txBody>
                  <a:tcPr marL="68580" marR="68580" marT="0" marB="0"/>
                </a:tc>
                <a:tc>
                  <a:txBody>
                    <a:bodyPr/>
                    <a:lstStyle/>
                    <a:p>
                      <a:pPr algn="ct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Accuracy</a:t>
                      </a:r>
                    </a:p>
                  </a:txBody>
                  <a:tcPr marL="68580" marR="68580" marT="0" marB="0"/>
                </a:tc>
                <a:tc>
                  <a:txBody>
                    <a:bodyPr/>
                    <a:lstStyle/>
                    <a:p>
                      <a:pPr algn="ctr"/>
                      <a:r>
                        <a:rPr lang="en-IN" sz="1400" kern="100" dirty="0">
                          <a:effectLst/>
                          <a:latin typeface="Times New Roman" panose="02020603050405020304" pitchFamily="18" charset="0"/>
                          <a:cs typeface="Times New Roman" panose="02020603050405020304" pitchFamily="18" charset="0"/>
                        </a:rPr>
                        <a:t>  </a:t>
                      </a:r>
                    </a:p>
                    <a:p>
                      <a:pPr algn="ct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Recall</a:t>
                      </a:r>
                    </a:p>
                  </a:txBody>
                  <a:tcPr marL="68580" marR="68580" marT="0" marB="0"/>
                </a:tc>
                <a:tc>
                  <a:txBody>
                    <a:bodyPr/>
                    <a:lstStyle/>
                    <a:p>
                      <a:pPr algn="ctr"/>
                      <a:r>
                        <a:rPr lang="en-IN" sz="1400" kern="100" dirty="0">
                          <a:effectLst/>
                          <a:latin typeface="Times New Roman" panose="02020603050405020304" pitchFamily="18" charset="0"/>
                          <a:cs typeface="Times New Roman" panose="02020603050405020304" pitchFamily="18" charset="0"/>
                        </a:rPr>
                        <a:t> </a:t>
                      </a:r>
                    </a:p>
                    <a:p>
                      <a:pPr algn="ctr"/>
                      <a:r>
                        <a:rPr lang="en-IN" sz="1400" kern="100" dirty="0">
                          <a:effectLst/>
                          <a:latin typeface="Times New Roman" panose="02020603050405020304" pitchFamily="18" charset="0"/>
                          <a:cs typeface="Times New Roman" panose="02020603050405020304" pitchFamily="18" charset="0"/>
                        </a:rPr>
                        <a:t>Precision</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400" kern="100" dirty="0">
                          <a:effectLst/>
                          <a:latin typeface="Times New Roman" panose="02020603050405020304" pitchFamily="18" charset="0"/>
                          <a:cs typeface="Times New Roman" panose="02020603050405020304" pitchFamily="18" charset="0"/>
                        </a:rPr>
                        <a:t> </a:t>
                      </a:r>
                    </a:p>
                    <a:p>
                      <a:pPr algn="ctr"/>
                      <a:r>
                        <a:rPr lang="en-IN" sz="1400" kern="100" dirty="0">
                          <a:effectLst/>
                          <a:latin typeface="Times New Roman" panose="02020603050405020304" pitchFamily="18" charset="0"/>
                          <a:cs typeface="Times New Roman" panose="02020603050405020304" pitchFamily="18" charset="0"/>
                        </a:rPr>
                        <a:t>F1 Score</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4616685"/>
                  </a:ext>
                </a:extLst>
              </a:tr>
              <a:tr h="425752">
                <a:tc>
                  <a:txBody>
                    <a:bodyPr/>
                    <a:lstStyle/>
                    <a:p>
                      <a:pPr algn="ctr">
                        <a:lnSpc>
                          <a:spcPct val="150000"/>
                        </a:lnSpc>
                      </a:pPr>
                      <a:r>
                        <a:rPr lang="en-IN" sz="1400" kern="100" dirty="0">
                          <a:effectLst/>
                          <a:latin typeface="Times New Roman" panose="02020603050405020304" pitchFamily="18" charset="0"/>
                          <a:cs typeface="Times New Roman" panose="02020603050405020304" pitchFamily="18" charset="0"/>
                        </a:rPr>
                        <a:t>Face Recognition</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pPr>
                      <a:r>
                        <a:rPr lang="en-IN" sz="1400" kern="100" dirty="0">
                          <a:effectLst/>
                          <a:latin typeface="Times New Roman" panose="02020603050405020304" pitchFamily="18" charset="0"/>
                          <a:cs typeface="Times New Roman" panose="02020603050405020304" pitchFamily="18" charset="0"/>
                        </a:rPr>
                        <a:t>    90%</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pPr>
                      <a:r>
                        <a:rPr lang="en-IN" sz="1400" kern="100">
                          <a:effectLst/>
                          <a:latin typeface="Times New Roman" panose="02020603050405020304" pitchFamily="18" charset="0"/>
                          <a:cs typeface="Times New Roman" panose="02020603050405020304" pitchFamily="18" charset="0"/>
                        </a:rPr>
                        <a:t>   90%</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pPr>
                      <a:r>
                        <a:rPr lang="en-IN" sz="1400" kern="100">
                          <a:effectLst/>
                          <a:latin typeface="Times New Roman" panose="02020603050405020304" pitchFamily="18" charset="0"/>
                          <a:cs typeface="Times New Roman" panose="02020603050405020304" pitchFamily="18" charset="0"/>
                        </a:rPr>
                        <a:t>   90%</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pPr>
                      <a:r>
                        <a:rPr lang="en-IN" sz="1400" kern="100">
                          <a:effectLst/>
                          <a:latin typeface="Times New Roman" panose="02020603050405020304" pitchFamily="18" charset="0"/>
                          <a:cs typeface="Times New Roman" panose="02020603050405020304" pitchFamily="18" charset="0"/>
                        </a:rPr>
                        <a:t>   90%</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357811"/>
                  </a:ext>
                </a:extLst>
              </a:tr>
              <a:tr h="0">
                <a:tc>
                  <a:txBody>
                    <a:bodyPr/>
                    <a:lstStyle/>
                    <a:p>
                      <a:pPr algn="ctr">
                        <a:lnSpc>
                          <a:spcPct val="150000"/>
                        </a:lnSpc>
                      </a:pPr>
                      <a:r>
                        <a:rPr lang="en-IN" sz="1400" kern="100" dirty="0">
                          <a:effectLst/>
                          <a:latin typeface="Times New Roman" panose="02020603050405020304" pitchFamily="18" charset="0"/>
                          <a:cs typeface="Times New Roman" panose="02020603050405020304" pitchFamily="18" charset="0"/>
                        </a:rPr>
                        <a:t>Age Prediction</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pPr>
                      <a:r>
                        <a:rPr lang="en-IN" sz="1400" kern="100">
                          <a:effectLst/>
                          <a:latin typeface="Times New Roman" panose="02020603050405020304" pitchFamily="18" charset="0"/>
                          <a:cs typeface="Times New Roman" panose="02020603050405020304" pitchFamily="18" charset="0"/>
                        </a:rPr>
                        <a:t>    86%</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pPr>
                      <a:r>
                        <a:rPr lang="en-IN" sz="1400" kern="100">
                          <a:effectLst/>
                          <a:latin typeface="Times New Roman" panose="02020603050405020304" pitchFamily="18" charset="0"/>
                          <a:cs typeface="Times New Roman" panose="02020603050405020304" pitchFamily="18" charset="0"/>
                        </a:rPr>
                        <a:t>   89%</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pPr>
                      <a:r>
                        <a:rPr lang="en-IN" sz="1400" kern="100">
                          <a:effectLst/>
                          <a:latin typeface="Times New Roman" panose="02020603050405020304" pitchFamily="18" charset="0"/>
                          <a:cs typeface="Times New Roman" panose="02020603050405020304" pitchFamily="18" charset="0"/>
                        </a:rPr>
                        <a:t>   94%	</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pPr>
                      <a:r>
                        <a:rPr lang="en-IN" sz="1400" kern="100" dirty="0">
                          <a:effectLst/>
                          <a:latin typeface="Times New Roman" panose="02020603050405020304" pitchFamily="18" charset="0"/>
                          <a:cs typeface="Times New Roman" panose="02020603050405020304" pitchFamily="18" charset="0"/>
                        </a:rPr>
                        <a:t>    93%</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4188840"/>
                  </a:ext>
                </a:extLst>
              </a:tr>
              <a:tr h="446200">
                <a:tc>
                  <a:txBody>
                    <a:bodyPr/>
                    <a:lstStyle/>
                    <a:p>
                      <a:pPr algn="ctr">
                        <a:lnSpc>
                          <a:spcPct val="150000"/>
                        </a:lnSpc>
                      </a:pPr>
                      <a:r>
                        <a:rPr lang="en-IN" sz="1400" kern="100">
                          <a:effectLst/>
                          <a:latin typeface="Times New Roman" panose="02020603050405020304" pitchFamily="18" charset="0"/>
                          <a:cs typeface="Times New Roman" panose="02020603050405020304" pitchFamily="18" charset="0"/>
                        </a:rPr>
                        <a:t>Gender Prediction</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pPr>
                      <a:r>
                        <a:rPr lang="en-IN" sz="1400" kern="100">
                          <a:effectLst/>
                          <a:latin typeface="Times New Roman" panose="02020603050405020304" pitchFamily="18" charset="0"/>
                          <a:cs typeface="Times New Roman" panose="02020603050405020304" pitchFamily="18" charset="0"/>
                        </a:rPr>
                        <a:t>    95% </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pPr>
                      <a:r>
                        <a:rPr lang="en-IN" sz="1400" kern="100">
                          <a:effectLst/>
                          <a:latin typeface="Times New Roman" panose="02020603050405020304" pitchFamily="18" charset="0"/>
                          <a:cs typeface="Times New Roman" panose="02020603050405020304" pitchFamily="18" charset="0"/>
                        </a:rPr>
                        <a:t>    95%</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pPr>
                      <a:r>
                        <a:rPr lang="en-IN" sz="1400" kern="100">
                          <a:effectLst/>
                          <a:latin typeface="Times New Roman" panose="02020603050405020304" pitchFamily="18" charset="0"/>
                          <a:cs typeface="Times New Roman" panose="02020603050405020304" pitchFamily="18" charset="0"/>
                        </a:rPr>
                        <a:t>   95%</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pPr>
                      <a:r>
                        <a:rPr lang="en-IN" sz="1400" kern="100">
                          <a:effectLst/>
                          <a:latin typeface="Times New Roman" panose="02020603050405020304" pitchFamily="18" charset="0"/>
                          <a:cs typeface="Times New Roman" panose="02020603050405020304" pitchFamily="18" charset="0"/>
                        </a:rPr>
                        <a:t>    94%   </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65931828"/>
                  </a:ext>
                </a:extLst>
              </a:tr>
              <a:tr h="452551">
                <a:tc>
                  <a:txBody>
                    <a:bodyPr/>
                    <a:lstStyle/>
                    <a:p>
                      <a:pPr algn="ctr">
                        <a:lnSpc>
                          <a:spcPct val="150000"/>
                        </a:lnSpc>
                      </a:pPr>
                      <a:r>
                        <a:rPr lang="en-IN" sz="1400" kern="100" dirty="0">
                          <a:effectLst/>
                          <a:latin typeface="Times New Roman" panose="02020603050405020304" pitchFamily="18" charset="0"/>
                          <a:cs typeface="Times New Roman" panose="02020603050405020304" pitchFamily="18" charset="0"/>
                        </a:rPr>
                        <a:t>Emotion Prediction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pPr>
                      <a:r>
                        <a:rPr lang="en-IN" sz="1400" kern="100">
                          <a:effectLst/>
                          <a:latin typeface="Times New Roman" panose="02020603050405020304" pitchFamily="18" charset="0"/>
                          <a:cs typeface="Times New Roman" panose="02020603050405020304" pitchFamily="18" charset="0"/>
                        </a:rPr>
                        <a:t>   94.4%</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pPr>
                      <a:r>
                        <a:rPr lang="en-IN" sz="1400" kern="100">
                          <a:effectLst/>
                          <a:latin typeface="Times New Roman" panose="02020603050405020304" pitchFamily="18" charset="0"/>
                          <a:cs typeface="Times New Roman" panose="02020603050405020304" pitchFamily="18" charset="0"/>
                        </a:rPr>
                        <a:t>    71%</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pPr>
                      <a:r>
                        <a:rPr lang="en-IN" sz="1400" kern="100">
                          <a:effectLst/>
                          <a:latin typeface="Times New Roman" panose="02020603050405020304" pitchFamily="18" charset="0"/>
                          <a:cs typeface="Times New Roman" panose="02020603050405020304" pitchFamily="18" charset="0"/>
                        </a:rPr>
                        <a:t>    73%</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pPr>
                      <a:r>
                        <a:rPr lang="en-IN" sz="1400" kern="100">
                          <a:effectLst/>
                          <a:latin typeface="Times New Roman" panose="02020603050405020304" pitchFamily="18" charset="0"/>
                          <a:cs typeface="Times New Roman" panose="02020603050405020304" pitchFamily="18" charset="0"/>
                        </a:rPr>
                        <a:t>    75%</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8872908"/>
                  </a:ext>
                </a:extLst>
              </a:tr>
              <a:tr h="428625">
                <a:tc>
                  <a:txBody>
                    <a:bodyPr/>
                    <a:lstStyle/>
                    <a:p>
                      <a:pPr algn="ctr">
                        <a:lnSpc>
                          <a:spcPct val="150000"/>
                        </a:lnSpc>
                      </a:pPr>
                      <a:r>
                        <a:rPr lang="en-IN" sz="1400" kern="100" dirty="0">
                          <a:effectLst/>
                          <a:latin typeface="Times New Roman" panose="02020603050405020304" pitchFamily="18" charset="0"/>
                          <a:cs typeface="Times New Roman" panose="02020603050405020304" pitchFamily="18" charset="0"/>
                        </a:rPr>
                        <a:t>Average</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pPr>
                      <a:r>
                        <a:rPr lang="en-IN" sz="1400" kern="100">
                          <a:effectLst/>
                          <a:latin typeface="Times New Roman" panose="02020603050405020304" pitchFamily="18" charset="0"/>
                          <a:cs typeface="Times New Roman" panose="02020603050405020304" pitchFamily="18" charset="0"/>
                        </a:rPr>
                        <a:t>   91.35%</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pPr>
                      <a:r>
                        <a:rPr lang="en-IN" sz="1400" kern="100">
                          <a:effectLst/>
                          <a:latin typeface="Times New Roman" panose="02020603050405020304" pitchFamily="18" charset="0"/>
                          <a:cs typeface="Times New Roman" panose="02020603050405020304" pitchFamily="18" charset="0"/>
                        </a:rPr>
                        <a:t>  86.25%</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pPr>
                      <a:r>
                        <a:rPr lang="en-IN" sz="1400" kern="100">
                          <a:effectLst/>
                          <a:latin typeface="Times New Roman" panose="02020603050405020304" pitchFamily="18" charset="0"/>
                          <a:cs typeface="Times New Roman" panose="02020603050405020304" pitchFamily="18" charset="0"/>
                        </a:rPr>
                        <a:t>    88%</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pPr>
                      <a:r>
                        <a:rPr lang="en-IN" sz="1400" kern="100" dirty="0">
                          <a:effectLst/>
                          <a:latin typeface="Times New Roman" panose="02020603050405020304" pitchFamily="18" charset="0"/>
                          <a:cs typeface="Times New Roman" panose="02020603050405020304" pitchFamily="18" charset="0"/>
                        </a:rPr>
                        <a:t>    88%</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7439462"/>
                  </a:ext>
                </a:extLst>
              </a:tr>
            </a:tbl>
          </a:graphicData>
        </a:graphic>
      </p:graphicFrame>
    </p:spTree>
    <p:extLst>
      <p:ext uri="{BB962C8B-B14F-4D97-AF65-F5344CB8AC3E}">
        <p14:creationId xmlns:p14="http://schemas.microsoft.com/office/powerpoint/2010/main" val="4168029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E0CEE94-B27D-190A-149D-0B1B6F6DBA73}"/>
              </a:ext>
            </a:extLst>
          </p:cNvPr>
          <p:cNvSpPr txBox="1"/>
          <p:nvPr/>
        </p:nvSpPr>
        <p:spPr>
          <a:xfrm>
            <a:off x="318052" y="605635"/>
            <a:ext cx="6408752" cy="369332"/>
          </a:xfrm>
          <a:prstGeom prst="rect">
            <a:avLst/>
          </a:prstGeom>
          <a:noFill/>
        </p:spPr>
        <p:txBody>
          <a:bodyPr wrap="square" rtlCol="0">
            <a:spAutoFit/>
          </a:bodyPr>
          <a:lstStyle/>
          <a:p>
            <a:r>
              <a:rPr lang="en-IN" b="1" dirty="0">
                <a:solidFill>
                  <a:schemeClr val="accent3">
                    <a:lumMod val="75000"/>
                  </a:schemeClr>
                </a:solidFill>
              </a:rPr>
              <a:t>CONCLUSION: </a:t>
            </a:r>
          </a:p>
        </p:txBody>
      </p:sp>
      <p:sp>
        <p:nvSpPr>
          <p:cNvPr id="4" name="TextBox 3">
            <a:extLst>
              <a:ext uri="{FF2B5EF4-FFF2-40B4-BE49-F238E27FC236}">
                <a16:creationId xmlns:a16="http://schemas.microsoft.com/office/drawing/2014/main" id="{AE365477-3E4D-C135-60FD-F94002AAC959}"/>
              </a:ext>
            </a:extLst>
          </p:cNvPr>
          <p:cNvSpPr txBox="1"/>
          <p:nvPr/>
        </p:nvSpPr>
        <p:spPr>
          <a:xfrm>
            <a:off x="318052" y="2790908"/>
            <a:ext cx="4794637" cy="369332"/>
          </a:xfrm>
          <a:prstGeom prst="rect">
            <a:avLst/>
          </a:prstGeom>
          <a:noFill/>
        </p:spPr>
        <p:txBody>
          <a:bodyPr wrap="square" rtlCol="0">
            <a:spAutoFit/>
          </a:bodyPr>
          <a:lstStyle/>
          <a:p>
            <a:r>
              <a:rPr lang="en-IN" b="1" dirty="0">
                <a:solidFill>
                  <a:schemeClr val="accent3">
                    <a:lumMod val="75000"/>
                  </a:schemeClr>
                </a:solidFill>
              </a:rPr>
              <a:t> </a:t>
            </a:r>
          </a:p>
        </p:txBody>
      </p:sp>
      <p:sp>
        <p:nvSpPr>
          <p:cNvPr id="6" name="TextBox 5">
            <a:extLst>
              <a:ext uri="{FF2B5EF4-FFF2-40B4-BE49-F238E27FC236}">
                <a16:creationId xmlns:a16="http://schemas.microsoft.com/office/drawing/2014/main" id="{3941D3A6-6BA9-3627-944F-1FD02E68EC87}"/>
              </a:ext>
            </a:extLst>
          </p:cNvPr>
          <p:cNvSpPr txBox="1"/>
          <p:nvPr/>
        </p:nvSpPr>
        <p:spPr>
          <a:xfrm>
            <a:off x="630805" y="1213866"/>
            <a:ext cx="10682740" cy="3366563"/>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Based on the experiments conducted, it is concluded that the system offers a robust and versatile solution with an average accuracy of 91.35% for various applications, including security and personalized user experiences. By integrating Age and Gender and Emotion prediction models with Face Detection the proposed human authentication system posses considerable impact on security system. Moreover, Age and Gender prediction models achieved an accuracy of 86% and 90% respectively. Regarding Emotion prediction, nearly 95% accuracy is achieved. Finally, it is concluded that it can be used in various security needed places such as offices , colleges for security reasons . For further any implementations and refinement we can use this system and modify for our needs.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8452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13220" y="232826"/>
            <a:ext cx="6322423" cy="461665"/>
          </a:xfrm>
          <a:prstGeom prst="rect">
            <a:avLst/>
          </a:prstGeom>
          <a:noFill/>
        </p:spPr>
        <p:txBody>
          <a:bodyPr wrap="square" rtlCol="0">
            <a:spAutoFit/>
          </a:bodyPr>
          <a:lstStyle/>
          <a:p>
            <a:pPr algn="ctr"/>
            <a:r>
              <a:rPr lang="en-US" sz="2400" b="1" dirty="0">
                <a:solidFill>
                  <a:schemeClr val="accent3">
                    <a:lumMod val="75000"/>
                  </a:schemeClr>
                </a:solidFill>
              </a:rPr>
              <a:t>REFERENCES</a:t>
            </a:r>
            <a:endParaRPr lang="en-IN" sz="2400" b="1" dirty="0">
              <a:solidFill>
                <a:schemeClr val="accent3">
                  <a:lumMod val="75000"/>
                </a:schemeClr>
              </a:solidFill>
            </a:endParaRPr>
          </a:p>
        </p:txBody>
      </p:sp>
      <p:sp>
        <p:nvSpPr>
          <p:cNvPr id="7" name="TextBox 6"/>
          <p:cNvSpPr txBox="1"/>
          <p:nvPr/>
        </p:nvSpPr>
        <p:spPr>
          <a:xfrm>
            <a:off x="139959" y="989178"/>
            <a:ext cx="11508377" cy="1323439"/>
          </a:xfrm>
          <a:prstGeom prst="rect">
            <a:avLst/>
          </a:prstGeom>
          <a:noFill/>
        </p:spPr>
        <p:txBody>
          <a:bodyPr wrap="square" rtlCol="0">
            <a:spAutoFit/>
          </a:bodyPr>
          <a:lstStyle/>
          <a:p>
            <a:pPr marL="285750" indent="-285750" algn="just">
              <a:buFont typeface="Wingdings" panose="05000000000000000000" pitchFamily="2" charset="2"/>
              <a:buChar char="v"/>
            </a:pPr>
            <a:r>
              <a:rPr lang="en-IN"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M. Khan, S. Chakraborty, R. Astya, and S. Khepra (2019). </a:t>
            </a:r>
            <a:r>
              <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Face Detection and Recognition Using OpenCV explores the use of PCA (Principal Component Analysis) for facial recognition in pictures and videos. </a:t>
            </a:r>
            <a:r>
              <a:rPr lang="en-IN"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PCA </a:t>
            </a:r>
            <a:r>
              <a:rPr lang="en-IN" sz="1600" i="0" dirty="0">
                <a:solidFill>
                  <a:srgbClr val="0D0D0D"/>
                </a:solidFill>
                <a:effectLst/>
                <a:highlight>
                  <a:srgbClr val="FFFFFF"/>
                </a:highlight>
                <a:latin typeface="Times New Roman" panose="02020603050405020304" pitchFamily="18" charset="0"/>
                <a:cs typeface="Times New Roman" panose="02020603050405020304" pitchFamily="18" charset="0"/>
              </a:rPr>
              <a:t>r</a:t>
            </a:r>
            <a:r>
              <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educes the size of the feature space for efficient data representation using a 1-D pixel vector from 2-D face images. </a:t>
            </a:r>
            <a:r>
              <a:rPr lang="en-IN"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Drawbacks</a:t>
            </a:r>
            <a:r>
              <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include the inability to distinguish male and female faces.</a:t>
            </a:r>
          </a:p>
          <a:p>
            <a:pPr algn="just"/>
            <a:r>
              <a:rPr lang="en-IN" sz="1600" i="1" dirty="0">
                <a:solidFill>
                  <a:srgbClr val="0D0D0D"/>
                </a:solidFill>
                <a:effectLst/>
                <a:highlight>
                  <a:srgbClr val="FFFFFF"/>
                </a:highlight>
                <a:latin typeface="Times New Roman" panose="02020603050405020304" pitchFamily="18" charset="0"/>
                <a:cs typeface="Times New Roman" panose="02020603050405020304" pitchFamily="18" charset="0"/>
              </a:rPr>
              <a:t>     Algorithms Used: OpenCV Haar Cascade, Eigenface, Fisher Face, and LBPH (Local Binary Pattern Histogram)</a:t>
            </a:r>
          </a:p>
        </p:txBody>
      </p:sp>
      <p:sp>
        <p:nvSpPr>
          <p:cNvPr id="3" name="TextBox 2">
            <a:extLst>
              <a:ext uri="{FF2B5EF4-FFF2-40B4-BE49-F238E27FC236}">
                <a16:creationId xmlns:a16="http://schemas.microsoft.com/office/drawing/2014/main" id="{C678BD2A-3E0A-52A9-FA0C-C3916564F9FB}"/>
              </a:ext>
            </a:extLst>
          </p:cNvPr>
          <p:cNvSpPr txBox="1"/>
          <p:nvPr/>
        </p:nvSpPr>
        <p:spPr>
          <a:xfrm>
            <a:off x="139959" y="2440326"/>
            <a:ext cx="11616612" cy="1323439"/>
          </a:xfrm>
          <a:prstGeom prst="rect">
            <a:avLst/>
          </a:prstGeom>
          <a:noFill/>
        </p:spPr>
        <p:txBody>
          <a:bodyPr wrap="square">
            <a:spAutoFit/>
          </a:bodyPr>
          <a:lstStyle/>
          <a:p>
            <a:pPr marL="285750" indent="-285750" algn="just">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Gil Levi et al. </a:t>
            </a:r>
            <a:r>
              <a:rPr lang="en-US" sz="1600" dirty="0">
                <a:latin typeface="Times New Roman" panose="02020603050405020304" pitchFamily="18" charset="0"/>
                <a:cs typeface="Times New Roman" panose="02020603050405020304" pitchFamily="18" charset="0"/>
              </a:rPr>
              <a:t>“Age and Gender Classification using Convolutional Neural Networks draws inspiration from Gil Levi et al.'s work on Age and Gender Classification using Convolutional Neural Networks. By leveraging deep CNNs, we aim to enhance automated face recognition and age/gender estimation methods. Our approach emphasizes a simplified network structure to address data scarcity issues, yielding comparable benefits to previous studies</a:t>
            </a:r>
            <a:r>
              <a:rPr lang="en-US" sz="1600" b="1" dirty="0">
                <a:latin typeface="Times New Roman" panose="02020603050405020304" pitchFamily="18" charset="0"/>
                <a:cs typeface="Times New Roman" panose="02020603050405020304" pitchFamily="18" charset="0"/>
              </a:rPr>
              <a:t>.</a:t>
            </a:r>
          </a:p>
          <a:p>
            <a:pPr algn="just"/>
            <a:r>
              <a:rPr lang="en-US" sz="1600" b="1" i="1" dirty="0">
                <a:latin typeface="Times New Roman" panose="02020603050405020304" pitchFamily="18" charset="0"/>
                <a:cs typeface="Times New Roman" panose="02020603050405020304" pitchFamily="18" charset="0"/>
              </a:rPr>
              <a:t>     </a:t>
            </a:r>
            <a:r>
              <a:rPr lang="en-IN" sz="1600" i="1" dirty="0">
                <a:latin typeface="Times New Roman" panose="02020603050405020304" pitchFamily="18" charset="0"/>
                <a:cs typeface="Times New Roman" panose="02020603050405020304" pitchFamily="18" charset="0"/>
              </a:rPr>
              <a:t>Algorithms Used</a:t>
            </a:r>
            <a:r>
              <a:rPr lang="en-IN" sz="1600" b="1" dirty="0">
                <a:latin typeface="Times New Roman" panose="02020603050405020304" pitchFamily="18" charset="0"/>
                <a:cs typeface="Times New Roman" panose="02020603050405020304" pitchFamily="18" charset="0"/>
              </a:rPr>
              <a:t>: </a:t>
            </a:r>
            <a:r>
              <a:rPr lang="en-IN" sz="1600" i="1" dirty="0">
                <a:latin typeface="Times New Roman" panose="02020603050405020304" pitchFamily="18" charset="0"/>
                <a:cs typeface="Times New Roman" panose="02020603050405020304" pitchFamily="18" charset="0"/>
              </a:rPr>
              <a:t>CNN </a:t>
            </a:r>
          </a:p>
        </p:txBody>
      </p:sp>
      <p:sp>
        <p:nvSpPr>
          <p:cNvPr id="5" name="TextBox 4">
            <a:extLst>
              <a:ext uri="{FF2B5EF4-FFF2-40B4-BE49-F238E27FC236}">
                <a16:creationId xmlns:a16="http://schemas.microsoft.com/office/drawing/2014/main" id="{1E56A5CF-8029-70DC-14C6-C0E31BB18A9C}"/>
              </a:ext>
            </a:extLst>
          </p:cNvPr>
          <p:cNvSpPr txBox="1"/>
          <p:nvPr/>
        </p:nvSpPr>
        <p:spPr>
          <a:xfrm>
            <a:off x="139959" y="3891474"/>
            <a:ext cx="11508377" cy="1323439"/>
          </a:xfrm>
          <a:prstGeom prst="rect">
            <a:avLst/>
          </a:prstGeom>
          <a:noFill/>
        </p:spPr>
        <p:txBody>
          <a:bodyPr wrap="square">
            <a:spAutoFit/>
          </a:bodyPr>
          <a:lstStyle/>
          <a:p>
            <a:pPr marL="285750" indent="-285750" algn="just">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Octavio Arriaga et al. </a:t>
            </a:r>
            <a:r>
              <a:rPr lang="en-US" sz="1600" dirty="0">
                <a:latin typeface="Times New Roman" panose="02020603050405020304" pitchFamily="18" charset="0"/>
                <a:cs typeface="Times New Roman" panose="02020603050405020304" pitchFamily="18" charset="0"/>
              </a:rPr>
              <a:t>“Real-time Convolutional Neural Networks for Emotion and Gender Classification presented Real-time Convolutional Neural Networks for Emotion and Gender Classification, introducing a CNN architecture for instant program creation. Their research verified algorithms using a real-time expression detection system, ensuring human-level reliability. Two models were developed to optimize efficiency, with drawbacks including misclassification of some subjects.</a:t>
            </a:r>
          </a:p>
          <a:p>
            <a:pPr algn="just"/>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Algorithms Used: CNN</a:t>
            </a:r>
            <a:endParaRPr lang="en-IN"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1299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47131" y="250799"/>
            <a:ext cx="3704681" cy="400110"/>
          </a:xfrm>
          <a:prstGeom prst="rect">
            <a:avLst/>
          </a:prstGeom>
          <a:noFill/>
        </p:spPr>
        <p:txBody>
          <a:bodyPr wrap="square" rtlCol="0">
            <a:spAutoFit/>
          </a:bodyPr>
          <a:lstStyle/>
          <a:p>
            <a:pPr algn="ctr"/>
            <a:r>
              <a:rPr lang="en-US" sz="2000" dirty="0">
                <a:solidFill>
                  <a:schemeClr val="accent3">
                    <a:lumMod val="75000"/>
                  </a:schemeClr>
                </a:solidFill>
                <a:latin typeface="Times New Roman" panose="02020603050405020304" pitchFamily="18" charset="0"/>
                <a:cs typeface="Times New Roman" panose="02020603050405020304" pitchFamily="18" charset="0"/>
              </a:rPr>
              <a:t>Reference Links</a:t>
            </a:r>
            <a:endParaRPr lang="en-IN" sz="20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507352" y="680056"/>
            <a:ext cx="12098693" cy="369332"/>
          </a:xfrm>
          <a:prstGeom prst="rect">
            <a:avLst/>
          </a:prstGeom>
          <a:noFill/>
        </p:spPr>
        <p:txBody>
          <a:bodyPr wrap="square" rtlCol="0">
            <a:spAutoFit/>
          </a:bodyPr>
          <a:lstStyle/>
          <a:p>
            <a:pPr marL="285750" lvl="0" indent="-285750">
              <a:buFont typeface="Arial" panose="020B0604020202020204" pitchFamily="34" charset="0"/>
              <a:buChar char="•"/>
            </a:pPr>
            <a:r>
              <a:rPr lang="en-IN" u="sng" dirty="0">
                <a:solidFill>
                  <a:schemeClr val="accent1"/>
                </a:solidFill>
                <a:latin typeface="Times New Roman" panose="02020603050405020304" pitchFamily="18" charset="0"/>
                <a:cs typeface="Times New Roman" panose="02020603050405020304" pitchFamily="18" charset="0"/>
              </a:rPr>
              <a:t>https://github.com/aakashjhawar/face-recognition-using-deep-learning/tree/master/face_detection_model</a:t>
            </a:r>
            <a:endParaRPr lang="en-IN" dirty="0">
              <a:solidFill>
                <a:schemeClr val="accent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29208" y="2815689"/>
            <a:ext cx="6596743" cy="400110"/>
          </a:xfrm>
          <a:prstGeom prst="rect">
            <a:avLst/>
          </a:prstGeom>
          <a:noFill/>
        </p:spPr>
        <p:txBody>
          <a:bodyPr wrap="square" rtlCol="0">
            <a:spAutoFit/>
          </a:bodyPr>
          <a:lstStyle/>
          <a:p>
            <a:r>
              <a:rPr lang="en-US" sz="2000" dirty="0">
                <a:solidFill>
                  <a:schemeClr val="accent3">
                    <a:lumMod val="75000"/>
                  </a:schemeClr>
                </a:solidFill>
                <a:latin typeface="Times New Roman" panose="02020603050405020304" pitchFamily="18" charset="0"/>
                <a:cs typeface="Times New Roman" panose="02020603050405020304" pitchFamily="18" charset="0"/>
              </a:rPr>
              <a:t>Reference Books</a:t>
            </a:r>
            <a:endParaRPr lang="en-IN" sz="20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770708" y="3809889"/>
            <a:ext cx="9980023" cy="338554"/>
          </a:xfrm>
          <a:prstGeom prst="rect">
            <a:avLst/>
          </a:prstGeom>
          <a:noFill/>
        </p:spPr>
        <p:txBody>
          <a:bodyPr wrap="square" rtlCol="0">
            <a:spAutoFit/>
          </a:bodyPr>
          <a:lstStyle/>
          <a:p>
            <a:r>
              <a:rPr lang="en-IN" sz="1600" dirty="0"/>
              <a:t> </a:t>
            </a:r>
          </a:p>
        </p:txBody>
      </p:sp>
      <p:sp>
        <p:nvSpPr>
          <p:cNvPr id="4" name="TextBox 3">
            <a:extLst>
              <a:ext uri="{FF2B5EF4-FFF2-40B4-BE49-F238E27FC236}">
                <a16:creationId xmlns:a16="http://schemas.microsoft.com/office/drawing/2014/main" id="{6E58031D-EA3D-44A8-E9EC-BB321C956642}"/>
              </a:ext>
            </a:extLst>
          </p:cNvPr>
          <p:cNvSpPr txBox="1"/>
          <p:nvPr/>
        </p:nvSpPr>
        <p:spPr>
          <a:xfrm>
            <a:off x="454478" y="3346696"/>
            <a:ext cx="6102220" cy="338554"/>
          </a:xfrm>
          <a:prstGeom prst="rect">
            <a:avLst/>
          </a:prstGeom>
          <a:noFill/>
        </p:spPr>
        <p:txBody>
          <a:bodyPr wrap="square">
            <a:spAutoFit/>
          </a:bodyPr>
          <a:lstStyle/>
          <a:p>
            <a:pPr marL="285750" indent="-285750" algn="l" fontAlgn="base">
              <a:buFont typeface="Wingdings" panose="05000000000000000000" pitchFamily="2" charset="2"/>
              <a:buChar char="§"/>
            </a:pPr>
            <a:r>
              <a:rPr lang="en-US" sz="1600" i="0" dirty="0">
                <a:solidFill>
                  <a:srgbClr val="273239"/>
                </a:solidFill>
                <a:effectLst/>
                <a:highlight>
                  <a:srgbClr val="FFFFFF"/>
                </a:highlight>
                <a:latin typeface="Times New Roman" panose="02020603050405020304" pitchFamily="18" charset="0"/>
                <a:cs typeface="Times New Roman" panose="02020603050405020304" pitchFamily="18" charset="0"/>
              </a:rPr>
              <a:t>Neural Networks and Deep Learning by Michael Nielsen</a:t>
            </a:r>
          </a:p>
        </p:txBody>
      </p:sp>
      <p:sp>
        <p:nvSpPr>
          <p:cNvPr id="7" name="TextBox 6">
            <a:extLst>
              <a:ext uri="{FF2B5EF4-FFF2-40B4-BE49-F238E27FC236}">
                <a16:creationId xmlns:a16="http://schemas.microsoft.com/office/drawing/2014/main" id="{88DB134B-F410-BE50-3FF6-5476B5E8B333}"/>
              </a:ext>
            </a:extLst>
          </p:cNvPr>
          <p:cNvSpPr txBox="1"/>
          <p:nvPr/>
        </p:nvSpPr>
        <p:spPr>
          <a:xfrm>
            <a:off x="454478" y="3814375"/>
            <a:ext cx="6102220" cy="584775"/>
          </a:xfrm>
          <a:prstGeom prst="rect">
            <a:avLst/>
          </a:prstGeom>
          <a:noFill/>
        </p:spPr>
        <p:txBody>
          <a:bodyPr wrap="square">
            <a:spAutoFit/>
          </a:bodyPr>
          <a:lstStyle/>
          <a:p>
            <a:pPr marL="285750" indent="-285750" algn="l" fontAlgn="base">
              <a:buFont typeface="Wingdings" panose="05000000000000000000" pitchFamily="2" charset="2"/>
              <a:buChar char="§"/>
            </a:pPr>
            <a:r>
              <a:rPr lang="en-US" sz="1600" i="0" dirty="0">
                <a:solidFill>
                  <a:srgbClr val="273239"/>
                </a:solidFill>
                <a:effectLst/>
                <a:highlight>
                  <a:srgbClr val="FFFFFF"/>
                </a:highlight>
                <a:latin typeface="Times New Roman" panose="02020603050405020304" pitchFamily="18" charset="0"/>
                <a:cs typeface="Times New Roman" panose="02020603050405020304" pitchFamily="18" charset="0"/>
              </a:rPr>
              <a:t>Deep Learning From Scratch: Building with Python from First Principles by Seth Weidman </a:t>
            </a:r>
          </a:p>
        </p:txBody>
      </p:sp>
      <p:sp>
        <p:nvSpPr>
          <p:cNvPr id="12" name="TextBox 11">
            <a:extLst>
              <a:ext uri="{FF2B5EF4-FFF2-40B4-BE49-F238E27FC236}">
                <a16:creationId xmlns:a16="http://schemas.microsoft.com/office/drawing/2014/main" id="{D88B47B3-4821-0276-24F4-EDE628607E95}"/>
              </a:ext>
            </a:extLst>
          </p:cNvPr>
          <p:cNvSpPr txBox="1"/>
          <p:nvPr/>
        </p:nvSpPr>
        <p:spPr>
          <a:xfrm>
            <a:off x="507352" y="1152323"/>
            <a:ext cx="12260425"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accent1"/>
                </a:solidFill>
                <a:latin typeface="Times New Roman" panose="02020603050405020304" pitchFamily="18" charset="0"/>
                <a:cs typeface="Times New Roman" panose="02020603050405020304" pitchFamily="18" charset="0"/>
              </a:rPr>
              <a:t>https://github.com/priyanshkedia04/Face-Detection-and-Recognition/blob/master/README.md</a:t>
            </a:r>
          </a:p>
        </p:txBody>
      </p:sp>
      <p:sp>
        <p:nvSpPr>
          <p:cNvPr id="14" name="TextBox 13">
            <a:extLst>
              <a:ext uri="{FF2B5EF4-FFF2-40B4-BE49-F238E27FC236}">
                <a16:creationId xmlns:a16="http://schemas.microsoft.com/office/drawing/2014/main" id="{4FD3A215-AEB1-54C6-5619-1FFD3AC43753}"/>
              </a:ext>
            </a:extLst>
          </p:cNvPr>
          <p:cNvSpPr txBox="1"/>
          <p:nvPr/>
        </p:nvSpPr>
        <p:spPr>
          <a:xfrm>
            <a:off x="507352" y="1609564"/>
            <a:ext cx="10655560" cy="338554"/>
          </a:xfrm>
          <a:prstGeom prst="rect">
            <a:avLst/>
          </a:prstGeom>
          <a:noFill/>
        </p:spPr>
        <p:txBody>
          <a:bodyPr wrap="square">
            <a:spAutoFit/>
          </a:bodyPr>
          <a:lstStyle/>
          <a:p>
            <a:pPr marL="285750" indent="-285750">
              <a:buFont typeface="Arial" panose="020B0604020202020204" pitchFamily="34" charset="0"/>
              <a:buChar char="•"/>
            </a:pPr>
            <a:r>
              <a:rPr lang="en-IN" sz="1600" dirty="0">
                <a:solidFill>
                  <a:schemeClr val="accent1"/>
                </a:solidFill>
                <a:latin typeface="Times New Roman" panose="02020603050405020304" pitchFamily="18" charset="0"/>
                <a:cs typeface="Times New Roman" panose="02020603050405020304" pitchFamily="18" charset="0"/>
              </a:rPr>
              <a:t>https://drive.google.com/file/d/1_H1jzXS02aZuPaum8TL1q1ZUF1mKWcQ2/view?usp=sharing</a:t>
            </a:r>
          </a:p>
        </p:txBody>
      </p:sp>
      <p:sp>
        <p:nvSpPr>
          <p:cNvPr id="16" name="TextBox 15">
            <a:extLst>
              <a:ext uri="{FF2B5EF4-FFF2-40B4-BE49-F238E27FC236}">
                <a16:creationId xmlns:a16="http://schemas.microsoft.com/office/drawing/2014/main" id="{19CEA3CB-1AB7-D8C2-5FF8-D2D11781755F}"/>
              </a:ext>
            </a:extLst>
          </p:cNvPr>
          <p:cNvSpPr txBox="1"/>
          <p:nvPr/>
        </p:nvSpPr>
        <p:spPr>
          <a:xfrm>
            <a:off x="507352" y="2049708"/>
            <a:ext cx="10356980" cy="338554"/>
          </a:xfrm>
          <a:prstGeom prst="rect">
            <a:avLst/>
          </a:prstGeom>
          <a:noFill/>
        </p:spPr>
        <p:txBody>
          <a:bodyPr wrap="square">
            <a:spAutoFit/>
          </a:bodyPr>
          <a:lstStyle/>
          <a:p>
            <a:pPr marL="285750" indent="-285750">
              <a:buFont typeface="Arial" panose="020B0604020202020204" pitchFamily="34" charset="0"/>
              <a:buChar char="•"/>
            </a:pPr>
            <a:r>
              <a:rPr lang="en-IN" sz="1600" dirty="0">
                <a:solidFill>
                  <a:schemeClr val="accent1"/>
                </a:solidFill>
                <a:latin typeface="Times New Roman" panose="02020603050405020304" pitchFamily="18" charset="0"/>
                <a:cs typeface="Times New Roman" panose="02020603050405020304" pitchFamily="18" charset="0"/>
              </a:rPr>
              <a:t>https://drive.google.com/file/d/1X33kxK1Ubxe0xcUdu2q_PsUvggnTZ6B4/view?usp=sharing</a:t>
            </a:r>
          </a:p>
        </p:txBody>
      </p:sp>
      <p:sp>
        <p:nvSpPr>
          <p:cNvPr id="18" name="TextBox 17">
            <a:extLst>
              <a:ext uri="{FF2B5EF4-FFF2-40B4-BE49-F238E27FC236}">
                <a16:creationId xmlns:a16="http://schemas.microsoft.com/office/drawing/2014/main" id="{C37A8777-7796-0B9A-6A48-CED8AB6AD804}"/>
              </a:ext>
            </a:extLst>
          </p:cNvPr>
          <p:cNvSpPr txBox="1"/>
          <p:nvPr/>
        </p:nvSpPr>
        <p:spPr>
          <a:xfrm>
            <a:off x="460700" y="4518109"/>
            <a:ext cx="6176864" cy="584775"/>
          </a:xfrm>
          <a:prstGeom prst="rect">
            <a:avLst/>
          </a:prstGeom>
          <a:noFill/>
        </p:spPr>
        <p:txBody>
          <a:bodyPr wrap="square">
            <a:spAutoFit/>
          </a:bodyPr>
          <a:lstStyle/>
          <a:p>
            <a:pPr marL="285750" indent="-285750">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Face Recognition: Methods, Applications, and Challenges" by Fouad Sabry</a:t>
            </a:r>
          </a:p>
        </p:txBody>
      </p:sp>
    </p:spTree>
    <p:extLst>
      <p:ext uri="{BB962C8B-B14F-4D97-AF65-F5344CB8AC3E}">
        <p14:creationId xmlns:p14="http://schemas.microsoft.com/office/powerpoint/2010/main" val="4039146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0741" y="240574"/>
            <a:ext cx="5225143" cy="584775"/>
          </a:xfrm>
          <a:prstGeom prst="rect">
            <a:avLst/>
          </a:prstGeom>
          <a:noFill/>
        </p:spPr>
        <p:txBody>
          <a:bodyPr wrap="square" rtlCol="0">
            <a:spAutoFit/>
          </a:bodyPr>
          <a:lstStyle/>
          <a:p>
            <a:pPr algn="ctr"/>
            <a:r>
              <a:rPr lang="en-US" sz="3200" b="1" dirty="0">
                <a:solidFill>
                  <a:schemeClr val="accent3">
                    <a:lumMod val="75000"/>
                  </a:schemeClr>
                </a:solidFill>
              </a:rPr>
              <a:t>CONTENTS</a:t>
            </a:r>
            <a:endParaRPr lang="en-IN" sz="3200" b="1" dirty="0">
              <a:solidFill>
                <a:schemeClr val="accent3">
                  <a:lumMod val="75000"/>
                </a:schemeClr>
              </a:solidFill>
            </a:endParaRPr>
          </a:p>
        </p:txBody>
      </p:sp>
      <p:sp>
        <p:nvSpPr>
          <p:cNvPr id="5" name="TextBox 4"/>
          <p:cNvSpPr txBox="1"/>
          <p:nvPr/>
        </p:nvSpPr>
        <p:spPr>
          <a:xfrm>
            <a:off x="748937" y="1224371"/>
            <a:ext cx="7916092" cy="461286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a:t>ABSTRACT</a:t>
            </a:r>
          </a:p>
          <a:p>
            <a:pPr marL="285750" indent="-285750">
              <a:lnSpc>
                <a:spcPct val="150000"/>
              </a:lnSpc>
              <a:buFont typeface="Arial" panose="020B0604020202020204" pitchFamily="34" charset="0"/>
              <a:buChar char="•"/>
            </a:pPr>
            <a:r>
              <a:rPr lang="en-US" b="1" dirty="0"/>
              <a:t>INTRODUCTION</a:t>
            </a:r>
          </a:p>
          <a:p>
            <a:pPr marL="285750" indent="-285750">
              <a:lnSpc>
                <a:spcPct val="150000"/>
              </a:lnSpc>
              <a:buFont typeface="Arial" panose="020B0604020202020204" pitchFamily="34" charset="0"/>
              <a:buChar char="•"/>
            </a:pPr>
            <a:r>
              <a:rPr lang="en-US" b="1" dirty="0"/>
              <a:t>LITERATURE SURVEY</a:t>
            </a:r>
          </a:p>
          <a:p>
            <a:pPr marL="285750" indent="-285750">
              <a:lnSpc>
                <a:spcPct val="150000"/>
              </a:lnSpc>
              <a:buFont typeface="Arial" panose="020B0604020202020204" pitchFamily="34" charset="0"/>
              <a:buChar char="•"/>
            </a:pPr>
            <a:r>
              <a:rPr lang="en-US" b="1" dirty="0"/>
              <a:t>PROBLEM STATEMENT</a:t>
            </a:r>
          </a:p>
          <a:p>
            <a:pPr marL="285750" indent="-285750">
              <a:lnSpc>
                <a:spcPct val="150000"/>
              </a:lnSpc>
              <a:buFont typeface="Arial" panose="020B0604020202020204" pitchFamily="34" charset="0"/>
              <a:buChar char="•"/>
            </a:pPr>
            <a:r>
              <a:rPr lang="en-US" b="1" dirty="0"/>
              <a:t>PROPOSED SYSTEM</a:t>
            </a:r>
          </a:p>
          <a:p>
            <a:pPr marL="285750" indent="-285750">
              <a:lnSpc>
                <a:spcPct val="150000"/>
              </a:lnSpc>
              <a:buFont typeface="Arial" panose="020B0604020202020204" pitchFamily="34" charset="0"/>
              <a:buChar char="•"/>
            </a:pPr>
            <a:r>
              <a:rPr lang="en-US" b="1" dirty="0"/>
              <a:t>SYSTEM ARCHITECTURE</a:t>
            </a:r>
          </a:p>
          <a:p>
            <a:pPr marL="285750" indent="-285750">
              <a:lnSpc>
                <a:spcPct val="150000"/>
              </a:lnSpc>
              <a:buFont typeface="Arial" panose="020B0604020202020204" pitchFamily="34" charset="0"/>
              <a:buChar char="•"/>
            </a:pPr>
            <a:r>
              <a:rPr lang="en-US" b="1" dirty="0"/>
              <a:t>OVERVIEW OF SYSTEM EXECUTION</a:t>
            </a:r>
          </a:p>
          <a:p>
            <a:pPr marL="285750" indent="-285750">
              <a:lnSpc>
                <a:spcPct val="150000"/>
              </a:lnSpc>
              <a:buFont typeface="Arial" panose="020B0604020202020204" pitchFamily="34" charset="0"/>
              <a:buChar char="•"/>
            </a:pPr>
            <a:r>
              <a:rPr lang="en-US" b="1" dirty="0"/>
              <a:t>RESULT ANALYSIS</a:t>
            </a:r>
          </a:p>
          <a:p>
            <a:pPr marL="285750" indent="-285750">
              <a:lnSpc>
                <a:spcPct val="150000"/>
              </a:lnSpc>
              <a:buFont typeface="Arial" panose="020B0604020202020204" pitchFamily="34" charset="0"/>
              <a:buChar char="•"/>
            </a:pPr>
            <a:r>
              <a:rPr lang="en-US" b="1" dirty="0"/>
              <a:t>CONCLUSION</a:t>
            </a:r>
          </a:p>
          <a:p>
            <a:pPr marL="285750" indent="-285750">
              <a:lnSpc>
                <a:spcPct val="150000"/>
              </a:lnSpc>
              <a:buFont typeface="Arial" panose="020B0604020202020204" pitchFamily="34" charset="0"/>
              <a:buChar char="•"/>
            </a:pPr>
            <a:r>
              <a:rPr lang="en-US" b="1" dirty="0"/>
              <a:t>REFERENCES</a:t>
            </a:r>
          </a:p>
          <a:p>
            <a:pPr marL="285750" indent="-285750">
              <a:lnSpc>
                <a:spcPct val="150000"/>
              </a:lnSpc>
              <a:buFont typeface="Arial" panose="020B0604020202020204" pitchFamily="34" charset="0"/>
              <a:buChar char="•"/>
            </a:pPr>
            <a:endParaRPr lang="en-IN" dirty="0"/>
          </a:p>
        </p:txBody>
      </p:sp>
    </p:spTree>
    <p:extLst>
      <p:ext uri="{BB962C8B-B14F-4D97-AF65-F5344CB8AC3E}">
        <p14:creationId xmlns:p14="http://schemas.microsoft.com/office/powerpoint/2010/main" val="2099377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E0CEE94-B27D-190A-149D-0B1B6F6DBA73}"/>
              </a:ext>
            </a:extLst>
          </p:cNvPr>
          <p:cNvSpPr txBox="1"/>
          <p:nvPr/>
        </p:nvSpPr>
        <p:spPr>
          <a:xfrm>
            <a:off x="283605" y="228178"/>
            <a:ext cx="6408752" cy="369332"/>
          </a:xfrm>
          <a:prstGeom prst="rect">
            <a:avLst/>
          </a:prstGeom>
          <a:noFill/>
        </p:spPr>
        <p:txBody>
          <a:bodyPr wrap="square" rtlCol="0">
            <a:spAutoFit/>
          </a:bodyPr>
          <a:lstStyle/>
          <a:p>
            <a:r>
              <a:rPr lang="en-IN" i="1" dirty="0">
                <a:solidFill>
                  <a:schemeClr val="accent3">
                    <a:lumMod val="75000"/>
                  </a:schemeClr>
                </a:solidFill>
              </a:rPr>
              <a:t>OUTPUT  SCREENS:</a:t>
            </a:r>
          </a:p>
        </p:txBody>
      </p:sp>
      <p:sp>
        <p:nvSpPr>
          <p:cNvPr id="4" name="TextBox 3">
            <a:extLst>
              <a:ext uri="{FF2B5EF4-FFF2-40B4-BE49-F238E27FC236}">
                <a16:creationId xmlns:a16="http://schemas.microsoft.com/office/drawing/2014/main" id="{AE365477-3E4D-C135-60FD-F94002AAC959}"/>
              </a:ext>
            </a:extLst>
          </p:cNvPr>
          <p:cNvSpPr txBox="1"/>
          <p:nvPr/>
        </p:nvSpPr>
        <p:spPr>
          <a:xfrm>
            <a:off x="318052" y="2790908"/>
            <a:ext cx="4794637" cy="369332"/>
          </a:xfrm>
          <a:prstGeom prst="rect">
            <a:avLst/>
          </a:prstGeom>
          <a:noFill/>
        </p:spPr>
        <p:txBody>
          <a:bodyPr wrap="square" rtlCol="0">
            <a:spAutoFit/>
          </a:bodyPr>
          <a:lstStyle/>
          <a:p>
            <a:r>
              <a:rPr lang="en-IN" b="1" dirty="0">
                <a:solidFill>
                  <a:schemeClr val="accent3">
                    <a:lumMod val="75000"/>
                  </a:schemeClr>
                </a:solidFill>
              </a:rPr>
              <a:t> </a:t>
            </a:r>
          </a:p>
        </p:txBody>
      </p:sp>
      <p:pic>
        <p:nvPicPr>
          <p:cNvPr id="2" name="image5.png">
            <a:extLst>
              <a:ext uri="{FF2B5EF4-FFF2-40B4-BE49-F238E27FC236}">
                <a16:creationId xmlns:a16="http://schemas.microsoft.com/office/drawing/2014/main" id="{7637785C-FBAF-68B9-BB68-9C15ABDE1B1D}"/>
              </a:ext>
            </a:extLst>
          </p:cNvPr>
          <p:cNvPicPr/>
          <p:nvPr/>
        </p:nvPicPr>
        <p:blipFill rotWithShape="1">
          <a:blip r:embed="rId3"/>
          <a:srcRect l="12042" t="9341" b="10488"/>
          <a:stretch/>
        </p:blipFill>
        <p:spPr>
          <a:xfrm>
            <a:off x="2027981" y="716634"/>
            <a:ext cx="7397496" cy="2443606"/>
          </a:xfrm>
          <a:prstGeom prst="rect">
            <a:avLst/>
          </a:prstGeom>
          <a:ln/>
        </p:spPr>
      </p:pic>
      <p:pic>
        <p:nvPicPr>
          <p:cNvPr id="3" name="image16.jpg">
            <a:extLst>
              <a:ext uri="{FF2B5EF4-FFF2-40B4-BE49-F238E27FC236}">
                <a16:creationId xmlns:a16="http://schemas.microsoft.com/office/drawing/2014/main" id="{261C8BAB-8E08-5893-008D-CE7242CD5CF5}"/>
              </a:ext>
            </a:extLst>
          </p:cNvPr>
          <p:cNvPicPr/>
          <p:nvPr/>
        </p:nvPicPr>
        <p:blipFill rotWithShape="1">
          <a:blip r:embed="rId4"/>
          <a:srcRect l="19376" t="18411" b="24127"/>
          <a:stretch/>
        </p:blipFill>
        <p:spPr>
          <a:xfrm>
            <a:off x="3820205" y="3529158"/>
            <a:ext cx="4252196" cy="2368296"/>
          </a:xfrm>
          <a:prstGeom prst="rect">
            <a:avLst/>
          </a:prstGeom>
          <a:ln/>
        </p:spPr>
      </p:pic>
    </p:spTree>
    <p:extLst>
      <p:ext uri="{BB962C8B-B14F-4D97-AF65-F5344CB8AC3E}">
        <p14:creationId xmlns:p14="http://schemas.microsoft.com/office/powerpoint/2010/main" val="284923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ocument with text on it&#10;&#10;Description automatically generated">
            <a:extLst>
              <a:ext uri="{FF2B5EF4-FFF2-40B4-BE49-F238E27FC236}">
                <a16:creationId xmlns:a16="http://schemas.microsoft.com/office/drawing/2014/main" id="{B983FB5C-A992-48B3-C4BC-F69A7F0306CB}"/>
              </a:ext>
            </a:extLst>
          </p:cNvPr>
          <p:cNvPicPr>
            <a:picLocks noChangeAspect="1"/>
          </p:cNvPicPr>
          <p:nvPr/>
        </p:nvPicPr>
        <p:blipFill>
          <a:blip r:embed="rId3"/>
          <a:stretch>
            <a:fillRect/>
          </a:stretch>
        </p:blipFill>
        <p:spPr>
          <a:xfrm>
            <a:off x="7061808" y="260099"/>
            <a:ext cx="4230597" cy="5691117"/>
          </a:xfrm>
          <a:prstGeom prst="rect">
            <a:avLst/>
          </a:prstGeom>
        </p:spPr>
      </p:pic>
      <p:sp>
        <p:nvSpPr>
          <p:cNvPr id="7" name="TextBox 6">
            <a:extLst>
              <a:ext uri="{FF2B5EF4-FFF2-40B4-BE49-F238E27FC236}">
                <a16:creationId xmlns:a16="http://schemas.microsoft.com/office/drawing/2014/main" id="{0C4C6E83-F109-EB4C-DD05-F6FA7B69AD54}"/>
              </a:ext>
            </a:extLst>
          </p:cNvPr>
          <p:cNvSpPr txBox="1"/>
          <p:nvPr/>
        </p:nvSpPr>
        <p:spPr>
          <a:xfrm>
            <a:off x="93616" y="260099"/>
            <a:ext cx="3511289" cy="461665"/>
          </a:xfrm>
          <a:prstGeom prst="rect">
            <a:avLst/>
          </a:prstGeom>
          <a:noFill/>
        </p:spPr>
        <p:txBody>
          <a:bodyPr wrap="square" rtlCol="0">
            <a:spAutoFit/>
          </a:bodyPr>
          <a:lstStyle/>
          <a:p>
            <a:pPr algn="ctr"/>
            <a:r>
              <a:rPr lang="en-IN" sz="2400" i="1" dirty="0">
                <a:solidFill>
                  <a:schemeClr val="accent3">
                    <a:lumMod val="75000"/>
                  </a:schemeClr>
                </a:solidFill>
                <a:latin typeface="Times New Roman" panose="02020603050405020304" pitchFamily="18" charset="0"/>
                <a:cs typeface="Times New Roman" panose="02020603050405020304" pitchFamily="18" charset="0"/>
              </a:rPr>
              <a:t>Published Paper : </a:t>
            </a:r>
          </a:p>
        </p:txBody>
      </p:sp>
      <p:sp>
        <p:nvSpPr>
          <p:cNvPr id="14" name="TextBox 13">
            <a:extLst>
              <a:ext uri="{FF2B5EF4-FFF2-40B4-BE49-F238E27FC236}">
                <a16:creationId xmlns:a16="http://schemas.microsoft.com/office/drawing/2014/main" id="{8692EE62-F423-DDFF-BE06-9793D65551B1}"/>
              </a:ext>
            </a:extLst>
          </p:cNvPr>
          <p:cNvSpPr txBox="1"/>
          <p:nvPr/>
        </p:nvSpPr>
        <p:spPr>
          <a:xfrm>
            <a:off x="623969" y="1145872"/>
            <a:ext cx="6288895" cy="1754326"/>
          </a:xfrm>
          <a:prstGeom prst="rect">
            <a:avLst/>
          </a:prstGeom>
          <a:noFill/>
        </p:spPr>
        <p:txBody>
          <a:bodyPr wrap="square">
            <a:spAutoFit/>
          </a:bodyPr>
          <a:lstStyle/>
          <a:p>
            <a:pPr algn="just"/>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We're delighted to share that our paper has been successfully published in the JETIR Journal. This achievement reflects the dedication and perseverance of our team and signifies the recognition of our research within the academic sphere. We look forward to the continued impact and discussion our work will inspire in the field.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8159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9A1185-DD2A-15E1-5386-8261D8C62C30}"/>
              </a:ext>
            </a:extLst>
          </p:cNvPr>
          <p:cNvSpPr txBox="1"/>
          <p:nvPr/>
        </p:nvSpPr>
        <p:spPr>
          <a:xfrm>
            <a:off x="2226365" y="1963972"/>
            <a:ext cx="8937266" cy="1200329"/>
          </a:xfrm>
          <a:prstGeom prst="rect">
            <a:avLst/>
          </a:prstGeom>
          <a:noFill/>
        </p:spPr>
        <p:txBody>
          <a:bodyPr wrap="square" rtlCol="0">
            <a:spAutoFit/>
          </a:bodyPr>
          <a:lstStyle/>
          <a:p>
            <a:pPr algn="ctr"/>
            <a:r>
              <a:rPr lang="en-IN" sz="7200" b="1" dirty="0">
                <a:solidFill>
                  <a:schemeClr val="accent1">
                    <a:lumMod val="50000"/>
                  </a:schemeClr>
                </a:solidFill>
              </a:rPr>
              <a:t>THANK  YOU</a:t>
            </a:r>
          </a:p>
        </p:txBody>
      </p:sp>
    </p:spTree>
    <p:extLst>
      <p:ext uri="{BB962C8B-B14F-4D97-AF65-F5344CB8AC3E}">
        <p14:creationId xmlns:p14="http://schemas.microsoft.com/office/powerpoint/2010/main" val="3544564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F888A2C-9962-DCFA-72A2-7D0F68466641}"/>
              </a:ext>
            </a:extLst>
          </p:cNvPr>
          <p:cNvSpPr txBox="1"/>
          <p:nvPr/>
        </p:nvSpPr>
        <p:spPr>
          <a:xfrm>
            <a:off x="4387515" y="352926"/>
            <a:ext cx="3007197" cy="646331"/>
          </a:xfrm>
          <a:prstGeom prst="rect">
            <a:avLst/>
          </a:prstGeom>
          <a:noFill/>
        </p:spPr>
        <p:txBody>
          <a:bodyPr wrap="square" rtlCol="0">
            <a:spAutoFit/>
          </a:bodyPr>
          <a:lstStyle/>
          <a:p>
            <a:r>
              <a:rPr lang="en-IN" sz="3600" b="1" dirty="0">
                <a:solidFill>
                  <a:schemeClr val="bg2">
                    <a:lumMod val="50000"/>
                  </a:schemeClr>
                </a:solidFill>
              </a:rPr>
              <a:t>ABSTRACT</a:t>
            </a:r>
          </a:p>
        </p:txBody>
      </p:sp>
      <p:sp>
        <p:nvSpPr>
          <p:cNvPr id="7" name="TextBox 6">
            <a:extLst>
              <a:ext uri="{FF2B5EF4-FFF2-40B4-BE49-F238E27FC236}">
                <a16:creationId xmlns:a16="http://schemas.microsoft.com/office/drawing/2014/main" id="{70730143-CF82-7EDF-7262-B467DC8ED7DE}"/>
              </a:ext>
            </a:extLst>
          </p:cNvPr>
          <p:cNvSpPr txBox="1"/>
          <p:nvPr/>
        </p:nvSpPr>
        <p:spPr>
          <a:xfrm>
            <a:off x="228600" y="1228725"/>
            <a:ext cx="11696700" cy="4449295"/>
          </a:xfrm>
          <a:prstGeom prst="rect">
            <a:avLst/>
          </a:prstGeom>
          <a:noFill/>
        </p:spPr>
        <p:txBody>
          <a:bodyPr wrap="square">
            <a:spAutoFit/>
          </a:bodyPr>
          <a:lstStyle/>
          <a:p>
            <a:pPr marL="285750" indent="-285750">
              <a:lnSpc>
                <a:spcPct val="200000"/>
              </a:lnSpc>
              <a:buClr>
                <a:schemeClr val="dk1"/>
              </a:buClr>
              <a:buSzPts val="2000"/>
              <a:buFont typeface="Noto Sans Symbols"/>
              <a:buChar char="⮚"/>
            </a:pPr>
            <a:r>
              <a:rPr lang="en-US" sz="16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The project aims to develop a facial recognition system that leverages deep learning techniques to enhance security . It is designed to recognize individuals in front of a camera, verifying their identity against a database of authorized users. If the person is recognized as an authorized user, the system displays their details, such as Name of that person. Conversely, if the individual is found as an unauthorized user, the system predicts and displays their age, gender, and emotion. </a:t>
            </a:r>
          </a:p>
          <a:p>
            <a:pPr>
              <a:lnSpc>
                <a:spcPct val="200000"/>
              </a:lnSpc>
              <a:buClr>
                <a:schemeClr val="dk1"/>
              </a:buClr>
              <a:buSzPts val="2000"/>
            </a:pPr>
            <a:endParaRPr lang="en-US" sz="16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200000"/>
              </a:lnSpc>
              <a:buClr>
                <a:schemeClr val="dk1"/>
              </a:buClr>
              <a:buSzPts val="2000"/>
              <a:buFont typeface="Noto Sans Symbols"/>
              <a:buChar char="⮚"/>
            </a:pPr>
            <a:r>
              <a:rPr lang="en-US" sz="16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By employing convolutional neural networks (CNNs) and pre-trained models, the system achieves robust performance across various scenarios This dual functionality not only enhances security by restricting access to authorized individuals but also gathers demographic data on unauthorized attempts, The project addresses the growing need for secure and efficient authentication systems in modern applications.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94D3FCD1-A24A-8A61-3ECE-35D62C822B66}"/>
              </a:ext>
            </a:extLst>
          </p:cNvPr>
          <p:cNvPicPr>
            <a:picLocks noChangeAspect="1"/>
          </p:cNvPicPr>
          <p:nvPr/>
        </p:nvPicPr>
        <p:blipFill>
          <a:blip r:embed="rId3"/>
          <a:stretch>
            <a:fillRect/>
          </a:stretch>
        </p:blipFill>
        <p:spPr>
          <a:xfrm>
            <a:off x="6923314" y="482402"/>
            <a:ext cx="877078" cy="387377"/>
          </a:xfrm>
          <a:prstGeom prst="rect">
            <a:avLst/>
          </a:prstGeom>
        </p:spPr>
      </p:pic>
      <p:pic>
        <p:nvPicPr>
          <p:cNvPr id="4" name="Picture 3">
            <a:extLst>
              <a:ext uri="{FF2B5EF4-FFF2-40B4-BE49-F238E27FC236}">
                <a16:creationId xmlns:a16="http://schemas.microsoft.com/office/drawing/2014/main" id="{F711B605-C432-8756-4F48-6B6E4AC3E51B}"/>
              </a:ext>
            </a:extLst>
          </p:cNvPr>
          <p:cNvPicPr>
            <a:picLocks noChangeAspect="1"/>
          </p:cNvPicPr>
          <p:nvPr/>
        </p:nvPicPr>
        <p:blipFill>
          <a:blip r:embed="rId3"/>
          <a:stretch>
            <a:fillRect/>
          </a:stretch>
        </p:blipFill>
        <p:spPr>
          <a:xfrm>
            <a:off x="3543296" y="482402"/>
            <a:ext cx="877078" cy="387377"/>
          </a:xfrm>
          <a:prstGeom prst="rect">
            <a:avLst/>
          </a:prstGeom>
        </p:spPr>
      </p:pic>
    </p:spTree>
    <p:extLst>
      <p:ext uri="{BB962C8B-B14F-4D97-AF65-F5344CB8AC3E}">
        <p14:creationId xmlns:p14="http://schemas.microsoft.com/office/powerpoint/2010/main" val="3898511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CB2D6D-4D37-5384-50C3-16F6D48D9D55}"/>
              </a:ext>
            </a:extLst>
          </p:cNvPr>
          <p:cNvSpPr txBox="1"/>
          <p:nvPr/>
        </p:nvSpPr>
        <p:spPr>
          <a:xfrm>
            <a:off x="729916" y="417095"/>
            <a:ext cx="10900610" cy="461665"/>
          </a:xfrm>
          <a:prstGeom prst="rect">
            <a:avLst/>
          </a:prstGeom>
          <a:noFill/>
        </p:spPr>
        <p:txBody>
          <a:bodyPr wrap="square" rtlCol="0">
            <a:spAutoFit/>
          </a:bodyPr>
          <a:lstStyle/>
          <a:p>
            <a:pPr algn="ctr"/>
            <a:r>
              <a:rPr lang="en-IN" sz="2400" b="1" dirty="0">
                <a:solidFill>
                  <a:schemeClr val="accent1">
                    <a:lumMod val="50000"/>
                  </a:schemeClr>
                </a:solidFill>
              </a:rPr>
              <a:t>INTRODUCTION</a:t>
            </a:r>
          </a:p>
        </p:txBody>
      </p:sp>
      <p:sp>
        <p:nvSpPr>
          <p:cNvPr id="5" name="TextBox 4">
            <a:extLst>
              <a:ext uri="{FF2B5EF4-FFF2-40B4-BE49-F238E27FC236}">
                <a16:creationId xmlns:a16="http://schemas.microsoft.com/office/drawing/2014/main" id="{9E4389EF-ED15-D1D2-39EF-EAE899068CE7}"/>
              </a:ext>
            </a:extLst>
          </p:cNvPr>
          <p:cNvSpPr txBox="1"/>
          <p:nvPr/>
        </p:nvSpPr>
        <p:spPr>
          <a:xfrm>
            <a:off x="485846" y="929726"/>
            <a:ext cx="9103895" cy="369332"/>
          </a:xfrm>
          <a:prstGeom prst="rect">
            <a:avLst/>
          </a:prstGeom>
          <a:noFill/>
        </p:spPr>
        <p:txBody>
          <a:bodyPr wrap="square" rtlCol="0">
            <a:spAutoFit/>
          </a:bodyPr>
          <a:lstStyle/>
          <a:p>
            <a:r>
              <a:rPr lang="en-IN" dirty="0">
                <a:solidFill>
                  <a:schemeClr val="accent3">
                    <a:lumMod val="75000"/>
                  </a:schemeClr>
                </a:solidFill>
                <a:latin typeface="Times New Roman" panose="02020603050405020304" pitchFamily="18" charset="0"/>
                <a:cs typeface="Times New Roman" panose="02020603050405020304" pitchFamily="18" charset="0"/>
              </a:rPr>
              <a:t>Introduction To Project Area</a:t>
            </a:r>
          </a:p>
        </p:txBody>
      </p:sp>
      <p:sp>
        <p:nvSpPr>
          <p:cNvPr id="4" name="TextBox 3">
            <a:extLst>
              <a:ext uri="{FF2B5EF4-FFF2-40B4-BE49-F238E27FC236}">
                <a16:creationId xmlns:a16="http://schemas.microsoft.com/office/drawing/2014/main" id="{ABB605F3-860A-6070-883E-0CCC6E960ED4}"/>
              </a:ext>
            </a:extLst>
          </p:cNvPr>
          <p:cNvSpPr txBox="1"/>
          <p:nvPr/>
        </p:nvSpPr>
        <p:spPr>
          <a:xfrm>
            <a:off x="185057" y="1436914"/>
            <a:ext cx="11821886" cy="4484817"/>
          </a:xfrm>
          <a:prstGeom prst="rect">
            <a:avLst/>
          </a:prstGeom>
          <a:noFill/>
        </p:spPr>
        <p:txBody>
          <a:bodyPr wrap="square">
            <a:spAutoFit/>
          </a:bodyPr>
          <a:lstStyle/>
          <a:p>
            <a:pPr marL="285750" indent="-285750" algn="just">
              <a:lnSpc>
                <a:spcPct val="150000"/>
              </a:lnSpc>
              <a:spcAft>
                <a:spcPts val="0"/>
              </a:spcAft>
              <a:buFont typeface="Wingdings" panose="05000000000000000000" pitchFamily="2" charset="2"/>
              <a:buChar char="Ø"/>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This project is about making a smart facial recognition system using advanced technology called deep learning. Deep learning helps computers recognize faces by looking at photos, much like how humans do but faster and more accurately. We are using this technology to check if someone is allowed to enter a place or access something. If the system knows the person (because their information is already saved), it will quickly confirm their identity and show their details like their name and registration number.</a:t>
            </a:r>
          </a:p>
          <a:p>
            <a:pPr algn="just">
              <a:lnSpc>
                <a:spcPct val="150000"/>
              </a:lnSpc>
              <a:spcAft>
                <a:spcPts val="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marL="285750" indent="-285750" algn="just">
              <a:lnSpc>
                <a:spcPct val="150000"/>
              </a:lnSpc>
              <a:spcAft>
                <a:spcPts val="0"/>
              </a:spcAft>
              <a:buFont typeface="Wingdings" panose="05000000000000000000" pitchFamily="2" charset="2"/>
              <a:buChar char="Ø"/>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But here's what makes our system special: it doesn't just stop at identifying people it knows. If it sees someone it doesn't recognize, it won't just block them out. Instead, it will use its smart technology to guess their age, whether they're male or female, and what kind of mood they seem to be in. This is helpful because it gives more information about who tried to enter and how they were feeling, which could be important for security reasons.</a:t>
            </a:r>
          </a:p>
          <a:p>
            <a:pPr algn="just">
              <a:lnSpc>
                <a:spcPct val="150000"/>
              </a:lnSpc>
              <a:spcAft>
                <a:spcPts val="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marL="285750" indent="-285750" algn="just">
              <a:lnSpc>
                <a:spcPct val="150000"/>
              </a:lnSpc>
              <a:spcAft>
                <a:spcPts val="0"/>
              </a:spcAft>
              <a:buFont typeface="Wingdings" panose="05000000000000000000" pitchFamily="2" charset="2"/>
              <a:buChar char="Ø"/>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So, in short, our project uses smart tech not only to make places more secure by checking who's allowed in but also to learn more about people who aren't recognized. This also, the system is not just a gatekeeper but also a smart observer that helps gather useful information.</a:t>
            </a:r>
          </a:p>
        </p:txBody>
      </p:sp>
    </p:spTree>
    <p:extLst>
      <p:ext uri="{BB962C8B-B14F-4D97-AF65-F5344CB8AC3E}">
        <p14:creationId xmlns:p14="http://schemas.microsoft.com/office/powerpoint/2010/main" val="3072039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34D194-0246-3DDF-FDA7-3FF464AF9CC4}"/>
              </a:ext>
            </a:extLst>
          </p:cNvPr>
          <p:cNvSpPr txBox="1"/>
          <p:nvPr/>
        </p:nvSpPr>
        <p:spPr>
          <a:xfrm>
            <a:off x="438070" y="293142"/>
            <a:ext cx="8438147" cy="369332"/>
          </a:xfrm>
          <a:prstGeom prst="rect">
            <a:avLst/>
          </a:prstGeom>
          <a:noFill/>
        </p:spPr>
        <p:txBody>
          <a:bodyPr wrap="square" rtlCol="0">
            <a:spAutoFit/>
          </a:bodyPr>
          <a:lstStyle/>
          <a:p>
            <a:r>
              <a:rPr lang="en-IN" dirty="0">
                <a:solidFill>
                  <a:schemeClr val="accent3">
                    <a:lumMod val="75000"/>
                  </a:schemeClr>
                </a:solidFill>
                <a:latin typeface="Times New Roman" panose="02020603050405020304" pitchFamily="18" charset="0"/>
                <a:cs typeface="Times New Roman" panose="02020603050405020304" pitchFamily="18" charset="0"/>
              </a:rPr>
              <a:t>Introduction To Deep Learning</a:t>
            </a:r>
          </a:p>
        </p:txBody>
      </p:sp>
      <p:pic>
        <p:nvPicPr>
          <p:cNvPr id="7" name="Picture 6">
            <a:extLst>
              <a:ext uri="{FF2B5EF4-FFF2-40B4-BE49-F238E27FC236}">
                <a16:creationId xmlns:a16="http://schemas.microsoft.com/office/drawing/2014/main" id="{DFBA846C-B7F9-A603-945E-59438176E395}"/>
              </a:ext>
            </a:extLst>
          </p:cNvPr>
          <p:cNvPicPr>
            <a:picLocks noChangeAspect="1"/>
          </p:cNvPicPr>
          <p:nvPr/>
        </p:nvPicPr>
        <p:blipFill>
          <a:blip r:embed="rId3"/>
          <a:stretch>
            <a:fillRect/>
          </a:stretch>
        </p:blipFill>
        <p:spPr>
          <a:xfrm>
            <a:off x="9174330" y="1506685"/>
            <a:ext cx="3017670" cy="3082114"/>
          </a:xfrm>
          <a:prstGeom prst="rect">
            <a:avLst/>
          </a:prstGeom>
        </p:spPr>
      </p:pic>
      <p:sp>
        <p:nvSpPr>
          <p:cNvPr id="9" name="TextBox 8">
            <a:extLst>
              <a:ext uri="{FF2B5EF4-FFF2-40B4-BE49-F238E27FC236}">
                <a16:creationId xmlns:a16="http://schemas.microsoft.com/office/drawing/2014/main" id="{8779DB08-93FE-10C7-87A4-23611715C3EB}"/>
              </a:ext>
            </a:extLst>
          </p:cNvPr>
          <p:cNvSpPr txBox="1"/>
          <p:nvPr/>
        </p:nvSpPr>
        <p:spPr>
          <a:xfrm>
            <a:off x="123636" y="662474"/>
            <a:ext cx="9067017" cy="4770537"/>
          </a:xfrm>
          <a:prstGeom prst="rect">
            <a:avLst/>
          </a:prstGeom>
          <a:noFill/>
        </p:spPr>
        <p:txBody>
          <a:bodyPr wrap="square">
            <a:spAutoFit/>
          </a:bodyPr>
          <a:lstStyle/>
          <a:p>
            <a:pPr marL="285750" indent="-285750" algn="just">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Deep learning is a branch of machine learning which is based on artificial neural networks. It is capable of learning complex patterns and relationships within data. In deep learning, we don’t need to explicitly program everything. It has become increasingly popular in recent years due to the advances in processing power and the availability of large datasets. Because it is based on artificial neural networks (ANNs) also known as deep neural networks (DNNs). </a:t>
            </a:r>
          </a:p>
          <a:p>
            <a:pPr marL="285750" indent="-285750" algn="just">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These neural networks are inspired by the structure and function of the human brain’s biological neurons, and they are designed to learn from large amounts of data. Deep Learning is a subfield of Machine Learning that involves the use of neural networks to model and solve complex problems. Neural networks are modelled after the structure and function of the human brain and consist of layers of interconnected nodes that process and transform data.</a:t>
            </a:r>
          </a:p>
          <a:p>
            <a:pPr marL="285750" indent="-285750" algn="just">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The key characteristic of Deep Learning is the use of deep neural networks, which have multiple layers of interconnected nodes. These networks can learn complex representations of data by discovering hierarchical patterns and features in the data. Deep Learning algorithms can automatically learn and improve from data without the need for manual feature engineering. </a:t>
            </a:r>
          </a:p>
          <a:p>
            <a:pPr marL="285750" indent="-285750" algn="just">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Deep Learning has achieved significant success in various fields, including image recognition, natural language processing, speech recognition, and recommendation systems. Some of the popular Deep Learning architectures include Convolutional Neural Networks (CNNs), Recurrent Neural Networks (RNNs), and Deep Belief Networks (DBNs).Training deep neural networks typically requires a large amount of data and computational resources. </a:t>
            </a:r>
          </a:p>
        </p:txBody>
      </p:sp>
    </p:spTree>
    <p:extLst>
      <p:ext uri="{BB962C8B-B14F-4D97-AF65-F5344CB8AC3E}">
        <p14:creationId xmlns:p14="http://schemas.microsoft.com/office/powerpoint/2010/main" val="1619659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34D194-0246-3DDF-FDA7-3FF464AF9CC4}"/>
              </a:ext>
            </a:extLst>
          </p:cNvPr>
          <p:cNvSpPr txBox="1"/>
          <p:nvPr/>
        </p:nvSpPr>
        <p:spPr>
          <a:xfrm>
            <a:off x="1008146" y="562792"/>
            <a:ext cx="8438147" cy="369332"/>
          </a:xfrm>
          <a:prstGeom prst="rect">
            <a:avLst/>
          </a:prstGeom>
          <a:noFill/>
        </p:spPr>
        <p:txBody>
          <a:bodyPr wrap="square" rtlCol="0">
            <a:spAutoFit/>
          </a:bodyPr>
          <a:lstStyle/>
          <a:p>
            <a:r>
              <a:rPr lang="en-IN" dirty="0">
                <a:solidFill>
                  <a:schemeClr val="accent3">
                    <a:lumMod val="75000"/>
                  </a:schemeClr>
                </a:solidFill>
              </a:rPr>
              <a:t>Facial Recognition:</a:t>
            </a:r>
          </a:p>
        </p:txBody>
      </p:sp>
      <p:sp>
        <p:nvSpPr>
          <p:cNvPr id="2" name="TextBox 1">
            <a:extLst>
              <a:ext uri="{FF2B5EF4-FFF2-40B4-BE49-F238E27FC236}">
                <a16:creationId xmlns:a16="http://schemas.microsoft.com/office/drawing/2014/main" id="{571295B2-E271-8CE5-9D17-ECAEE6820897}"/>
              </a:ext>
            </a:extLst>
          </p:cNvPr>
          <p:cNvSpPr txBox="1"/>
          <p:nvPr/>
        </p:nvSpPr>
        <p:spPr>
          <a:xfrm>
            <a:off x="1008146" y="932124"/>
            <a:ext cx="9997505" cy="4480073"/>
          </a:xfrm>
          <a:prstGeom prst="rect">
            <a:avLst/>
          </a:prstGeom>
          <a:noFill/>
        </p:spPr>
        <p:txBody>
          <a:bodyPr wrap="square">
            <a:spAutoFit/>
          </a:bodyPr>
          <a:lstStyle/>
          <a:p>
            <a:pPr>
              <a:lnSpc>
                <a:spcPct val="150000"/>
              </a:lnSpc>
            </a:pPr>
            <a:r>
              <a:rPr lang="en-US" sz="1600" dirty="0">
                <a:latin typeface="Times New Roman" panose="02020603050405020304" pitchFamily="18" charset="0"/>
                <a:cs typeface="Times New Roman" panose="02020603050405020304" pitchFamily="18" charset="0"/>
              </a:rPr>
              <a:t>Facial recognition is a technology that uses algorithms to identify or verify individuals based on their unique facial features. It works by analyzing patterns in facial images, such as the distance between the eyes, nose shape, and jawline. Facial recognition systems can be used for various purposes, including security access control, surveillance, and identity verification in digital applications.</a:t>
            </a:r>
            <a:br>
              <a:rPr lang="en-IN"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a:p>
            <a:pPr algn="just">
              <a:lnSpc>
                <a:spcPct val="150000"/>
              </a:lnSpc>
            </a:pPr>
            <a:r>
              <a:rPr lang="en-IN" sz="1600" dirty="0">
                <a:latin typeface="Times New Roman" panose="02020603050405020304" pitchFamily="18" charset="0"/>
                <a:cs typeface="Times New Roman" panose="02020603050405020304" pitchFamily="18" charset="0"/>
              </a:rPr>
              <a:t>These systems capture facial images from photos or video streams and compare them against a database of known faces to make a match. Advances in deep learning and artificial intelligence have greatly improved the accuracy and reliability of facial recognition technology in recent years. However, concerns about privacy, bias, and security risks remain, prompting ongoing discussions and debates about its ethical and legal implications. Despite these challenges, facial recognition continues to be adopted in various industries and applications for its convenience and efficiency in identifying individuals.</a:t>
            </a:r>
          </a:p>
          <a:p>
            <a:pPr>
              <a:lnSpc>
                <a:spcPct val="150000"/>
              </a:lnSpc>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4314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716832" y="182880"/>
            <a:ext cx="8752114" cy="461665"/>
          </a:xfrm>
          <a:prstGeom prst="rect">
            <a:avLst/>
          </a:prstGeom>
          <a:noFill/>
        </p:spPr>
        <p:txBody>
          <a:bodyPr wrap="square" rtlCol="0">
            <a:spAutoFit/>
          </a:bodyPr>
          <a:lstStyle/>
          <a:p>
            <a:pPr algn="ctr"/>
            <a:r>
              <a:rPr lang="en-US" sz="2400" b="1" dirty="0">
                <a:solidFill>
                  <a:schemeClr val="accent1">
                    <a:lumMod val="50000"/>
                  </a:schemeClr>
                </a:solidFill>
              </a:rPr>
              <a:t>LITERATURE SURVEY</a:t>
            </a:r>
            <a:endParaRPr lang="en-IN" sz="2400" b="1" dirty="0">
              <a:solidFill>
                <a:schemeClr val="accent1">
                  <a:lumMod val="50000"/>
                </a:schemeClr>
              </a:solidFill>
            </a:endParaRPr>
          </a:p>
        </p:txBody>
      </p:sp>
      <p:graphicFrame>
        <p:nvGraphicFramePr>
          <p:cNvPr id="2" name="Table 1">
            <a:extLst>
              <a:ext uri="{FF2B5EF4-FFF2-40B4-BE49-F238E27FC236}">
                <a16:creationId xmlns:a16="http://schemas.microsoft.com/office/drawing/2014/main" id="{952310AF-DDB2-AD3E-8675-7CB5E265427C}"/>
              </a:ext>
            </a:extLst>
          </p:cNvPr>
          <p:cNvGraphicFramePr>
            <a:graphicFrameLocks noGrp="1"/>
          </p:cNvGraphicFramePr>
          <p:nvPr>
            <p:extLst>
              <p:ext uri="{D42A27DB-BD31-4B8C-83A1-F6EECF244321}">
                <p14:modId xmlns:p14="http://schemas.microsoft.com/office/powerpoint/2010/main" val="3098411760"/>
              </p:ext>
            </p:extLst>
          </p:nvPr>
        </p:nvGraphicFramePr>
        <p:xfrm>
          <a:off x="261257" y="840488"/>
          <a:ext cx="11663265" cy="5194200"/>
        </p:xfrm>
        <a:graphic>
          <a:graphicData uri="http://schemas.openxmlformats.org/drawingml/2006/table">
            <a:tbl>
              <a:tblPr firstRow="1" bandRow="1">
                <a:tableStyleId>{5C22544A-7EE6-4342-B048-85BDC9FD1C3A}</a:tableStyleId>
              </a:tblPr>
              <a:tblGrid>
                <a:gridCol w="2332653">
                  <a:extLst>
                    <a:ext uri="{9D8B030D-6E8A-4147-A177-3AD203B41FA5}">
                      <a16:colId xmlns:a16="http://schemas.microsoft.com/office/drawing/2014/main" val="2506008032"/>
                    </a:ext>
                  </a:extLst>
                </a:gridCol>
                <a:gridCol w="2332653">
                  <a:extLst>
                    <a:ext uri="{9D8B030D-6E8A-4147-A177-3AD203B41FA5}">
                      <a16:colId xmlns:a16="http://schemas.microsoft.com/office/drawing/2014/main" val="3815465458"/>
                    </a:ext>
                  </a:extLst>
                </a:gridCol>
                <a:gridCol w="2332653">
                  <a:extLst>
                    <a:ext uri="{9D8B030D-6E8A-4147-A177-3AD203B41FA5}">
                      <a16:colId xmlns:a16="http://schemas.microsoft.com/office/drawing/2014/main" val="887785168"/>
                    </a:ext>
                  </a:extLst>
                </a:gridCol>
                <a:gridCol w="2332653">
                  <a:extLst>
                    <a:ext uri="{9D8B030D-6E8A-4147-A177-3AD203B41FA5}">
                      <a16:colId xmlns:a16="http://schemas.microsoft.com/office/drawing/2014/main" val="3460168649"/>
                    </a:ext>
                  </a:extLst>
                </a:gridCol>
                <a:gridCol w="2332653">
                  <a:extLst>
                    <a:ext uri="{9D8B030D-6E8A-4147-A177-3AD203B41FA5}">
                      <a16:colId xmlns:a16="http://schemas.microsoft.com/office/drawing/2014/main" val="3012335198"/>
                    </a:ext>
                  </a:extLst>
                </a:gridCol>
              </a:tblGrid>
              <a:tr h="10426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u="none" strike="noStrike" cap="none" dirty="0">
                          <a:latin typeface="Times New Roman" panose="02020603050405020304" pitchFamily="18" charset="0"/>
                          <a:ea typeface="Times New Roman"/>
                          <a:cs typeface="Times New Roman" panose="02020603050405020304" pitchFamily="18" charset="0"/>
                          <a:sym typeface="Times New Roman"/>
                        </a:rPr>
                        <a:t>S.NO</a:t>
                      </a:r>
                      <a:endParaRPr lang="en-US" sz="1200" dirty="0">
                        <a:latin typeface="Times New Roman" panose="02020603050405020304" pitchFamily="18" charset="0"/>
                        <a:ea typeface="Times New Roman"/>
                        <a:cs typeface="Times New Roman" panose="02020603050405020304" pitchFamily="18" charset="0"/>
                        <a:sym typeface="Times New Roman"/>
                      </a:endParaRPr>
                    </a:p>
                    <a:p>
                      <a:pPr algn="ct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ea typeface="Times New Roman"/>
                          <a:cs typeface="Times New Roman" panose="02020603050405020304" pitchFamily="18" charset="0"/>
                          <a:sym typeface="Times New Roman"/>
                        </a:rPr>
                        <a:t>TITLE</a:t>
                      </a:r>
                    </a:p>
                    <a:p>
                      <a:pPr algn="ct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ea typeface="Times New Roman"/>
                          <a:cs typeface="Times New Roman" panose="02020603050405020304" pitchFamily="18" charset="0"/>
                          <a:sym typeface="Times New Roman"/>
                        </a:rPr>
                        <a:t>AUTHOR NAME</a:t>
                      </a:r>
                    </a:p>
                    <a:p>
                      <a:pPr algn="ct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ea typeface="Times New Roman"/>
                          <a:cs typeface="Times New Roman" panose="02020603050405020304" pitchFamily="18" charset="0"/>
                          <a:sym typeface="Times New Roman"/>
                        </a:rPr>
                        <a:t>YEAR</a:t>
                      </a:r>
                    </a:p>
                    <a:p>
                      <a:pPr algn="ct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ea typeface="Times New Roman"/>
                          <a:cs typeface="Times New Roman" panose="02020603050405020304" pitchFamily="18" charset="0"/>
                          <a:sym typeface="Times New Roman"/>
                        </a:rPr>
                        <a:t>DESCRIPTION</a:t>
                      </a:r>
                    </a:p>
                    <a:p>
                      <a:pPr algn="ct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4220688"/>
                  </a:ext>
                </a:extLst>
              </a:tr>
              <a:tr h="1042620">
                <a:tc>
                  <a:txBody>
                    <a:bodyPr/>
                    <a:lstStyle/>
                    <a:p>
                      <a:pPr algn="ctr"/>
                      <a:r>
                        <a:rPr lang="en-IN" sz="1200" dirty="0">
                          <a:latin typeface="Times New Roman" panose="02020603050405020304" pitchFamily="18" charset="0"/>
                          <a:cs typeface="Times New Roman" panose="02020603050405020304" pitchFamily="18"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dk1"/>
                          </a:solidFill>
                          <a:effectLst/>
                          <a:latin typeface="Times New Roman" panose="02020603050405020304" pitchFamily="18" charset="0"/>
                          <a:ea typeface="Century Gothic"/>
                          <a:cs typeface="Times New Roman" panose="02020603050405020304" pitchFamily="18" charset="0"/>
                        </a:rPr>
                        <a:t>Face Detection and Recognition Using OpenCV</a:t>
                      </a:r>
                      <a:r>
                        <a:rPr lang="en-US" sz="1200" b="0" i="0" kern="1200" dirty="0">
                          <a:solidFill>
                            <a:schemeClr val="dk1"/>
                          </a:solidFill>
                          <a:effectLst/>
                          <a:latin typeface="Times New Roman" panose="02020603050405020304" pitchFamily="18" charset="0"/>
                          <a:ea typeface="Century Gothic"/>
                          <a:cs typeface="Times New Roman" panose="02020603050405020304" pitchFamily="18" charset="0"/>
                        </a:rPr>
                        <a:t> </a:t>
                      </a:r>
                      <a:endParaRPr lang="en-US" sz="1200" dirty="0">
                        <a:latin typeface="Times New Roman" panose="02020603050405020304" pitchFamily="18" charset="0"/>
                        <a:ea typeface="Times New Roman"/>
                        <a:cs typeface="Times New Roman" panose="02020603050405020304" pitchFamily="18" charset="0"/>
                        <a:sym typeface="Times New Roman"/>
                      </a:endParaRPr>
                    </a:p>
                    <a:p>
                      <a:pPr algn="ct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dk1"/>
                          </a:solidFill>
                          <a:effectLst/>
                          <a:latin typeface="Times New Roman" panose="02020603050405020304" pitchFamily="18" charset="0"/>
                          <a:ea typeface="Century Gothic"/>
                          <a:cs typeface="Times New Roman" panose="02020603050405020304" pitchFamily="18" charset="0"/>
                        </a:rPr>
                        <a:t>M. Khan, S. Chakraborty, R. Astya and S. Khepra</a:t>
                      </a:r>
                      <a:endParaRPr lang="en-US" sz="1200" dirty="0">
                        <a:latin typeface="Times New Roman" panose="02020603050405020304" pitchFamily="18" charset="0"/>
                        <a:ea typeface="Times New Roman"/>
                        <a:cs typeface="Times New Roman" panose="02020603050405020304" pitchFamily="18" charset="0"/>
                        <a:sym typeface="Times New Roman"/>
                      </a:endParaRPr>
                    </a:p>
                    <a:p>
                      <a:pPr algn="ct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IN" sz="1200" b="1" dirty="0">
                          <a:latin typeface="Times New Roman" panose="02020603050405020304" pitchFamily="18" charset="0"/>
                          <a:cs typeface="Times New Roman" panose="02020603050405020304" pitchFamily="18" charset="0"/>
                        </a:rPr>
                        <a:t>2019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Times New Roman" panose="02020603050405020304" pitchFamily="18" charset="0"/>
                          <a:ea typeface="Times New Roman"/>
                          <a:cs typeface="Times New Roman" panose="02020603050405020304" pitchFamily="18" charset="0"/>
                          <a:sym typeface="Times New Roman"/>
                        </a:rPr>
                        <a:t>They suggested PCA algorithm to reduce the size of the feature space required to efficiently represent the data from its existing high amount of storage</a:t>
                      </a:r>
                    </a:p>
                    <a:p>
                      <a:pPr algn="ct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13749124"/>
                  </a:ext>
                </a:extLst>
              </a:tr>
              <a:tr h="1042620">
                <a:tc>
                  <a:txBody>
                    <a:bodyPr/>
                    <a:lstStyle/>
                    <a:p>
                      <a:pPr algn="ctr"/>
                      <a:r>
                        <a:rPr lang="en-IN" sz="1200" dirty="0">
                          <a:latin typeface="Times New Roman" panose="02020603050405020304" pitchFamily="18" charset="0"/>
                          <a:cs typeface="Times New Roman" panose="02020603050405020304" pitchFamily="18" charset="0"/>
                        </a:rPr>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dk1"/>
                          </a:solidFill>
                          <a:effectLst/>
                          <a:latin typeface="Times New Roman" panose="02020603050405020304" pitchFamily="18" charset="0"/>
                          <a:ea typeface="Century Gothic"/>
                          <a:cs typeface="Times New Roman" panose="02020603050405020304" pitchFamily="18" charset="0"/>
                        </a:rPr>
                        <a:t>Face Detection and Recognition System using Digital Image Processing</a:t>
                      </a:r>
                      <a:endParaRPr lang="en-US" sz="1200" b="1" dirty="0">
                        <a:latin typeface="Times New Roman" panose="02020603050405020304" pitchFamily="18" charset="0"/>
                        <a:ea typeface="Times New Roman"/>
                        <a:cs typeface="Times New Roman" panose="02020603050405020304" pitchFamily="18" charset="0"/>
                        <a:sym typeface="Times New Roman"/>
                      </a:endParaRPr>
                    </a:p>
                    <a:p>
                      <a:pPr algn="ct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dk1"/>
                          </a:solidFill>
                          <a:effectLst/>
                          <a:latin typeface="Times New Roman" panose="02020603050405020304" pitchFamily="18" charset="0"/>
                          <a:ea typeface="Century Gothic"/>
                          <a:cs typeface="Times New Roman" panose="02020603050405020304" pitchFamily="18" charset="0"/>
                        </a:rPr>
                        <a:t>G. Singh and A. K. Goel </a:t>
                      </a:r>
                      <a:endParaRPr lang="en-US" sz="1200" dirty="0">
                        <a:latin typeface="Times New Roman" panose="02020603050405020304" pitchFamily="18" charset="0"/>
                        <a:ea typeface="Times New Roman"/>
                        <a:cs typeface="Times New Roman" panose="02020603050405020304" pitchFamily="18" charset="0"/>
                        <a:sym typeface="Times New Roman"/>
                      </a:endParaRPr>
                    </a:p>
                    <a:p>
                      <a:pPr algn="ct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IN" sz="1200" b="1" dirty="0">
                          <a:latin typeface="Times New Roman" panose="02020603050405020304" pitchFamily="18" charset="0"/>
                          <a:cs typeface="Times New Roman" panose="02020603050405020304" pitchFamily="18" charset="0"/>
                        </a:rPr>
                        <a:t>2020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dk1"/>
                          </a:solidFill>
                          <a:effectLst/>
                          <a:latin typeface="Times New Roman" panose="02020603050405020304" pitchFamily="18" charset="0"/>
                          <a:ea typeface="Century Gothic"/>
                          <a:cs typeface="Times New Roman" panose="02020603050405020304" pitchFamily="18" charset="0"/>
                        </a:rPr>
                        <a:t>The focus of this research is on developing a face recognition system utilizing digital image processing</a:t>
                      </a:r>
                      <a:r>
                        <a:rPr lang="en-US" sz="1200" b="1" i="0" kern="1200" dirty="0">
                          <a:solidFill>
                            <a:schemeClr val="dk1"/>
                          </a:solidFill>
                          <a:effectLst/>
                          <a:latin typeface="Century Gothic"/>
                          <a:ea typeface="Century Gothic"/>
                          <a:cs typeface="Century Gothic"/>
                        </a:rPr>
                        <a:t>.</a:t>
                      </a:r>
                      <a:r>
                        <a:rPr lang="en-US" sz="1200" b="1" i="0" dirty="0">
                          <a:solidFill>
                            <a:schemeClr val="dk1"/>
                          </a:solidFill>
                          <a:latin typeface="Times New Roman"/>
                          <a:ea typeface="Times New Roman"/>
                          <a:cs typeface="Times New Roman"/>
                          <a:sym typeface="Times New Roman"/>
                        </a:rPr>
                        <a:t>.</a:t>
                      </a:r>
                      <a:endParaRPr lang="en-US" sz="1200" b="1" dirty="0">
                        <a:latin typeface="Times New Roman"/>
                        <a:ea typeface="Times New Roman"/>
                        <a:cs typeface="Times New Roman"/>
                        <a:sym typeface="Times New Roman"/>
                      </a:endParaRPr>
                    </a:p>
                    <a:p>
                      <a:pPr algn="ct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61516774"/>
                  </a:ext>
                </a:extLst>
              </a:tr>
              <a:tr h="1583366">
                <a:tc>
                  <a:txBody>
                    <a:bodyPr/>
                    <a:lstStyle/>
                    <a:p>
                      <a:pPr algn="ctr"/>
                      <a:r>
                        <a:rPr lang="en-US" sz="1200" dirty="0">
                          <a:latin typeface="Times New Roman" panose="02020603050405020304" pitchFamily="18" charset="0"/>
                          <a:cs typeface="Times New Roman" panose="02020603050405020304" pitchFamily="18" charset="0"/>
                        </a:rPr>
                        <a:t>3.</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b="1" dirty="0">
                          <a:latin typeface="Times New Roman" panose="02020603050405020304" pitchFamily="18" charset="0"/>
                          <a:cs typeface="Times New Roman" panose="02020603050405020304" pitchFamily="18" charset="0"/>
                        </a:rPr>
                        <a:t>Age and Gender Classification using Convolutional Neural Networks</a:t>
                      </a:r>
                      <a:endParaRPr lang="en-IN" sz="1200" b="1" dirty="0">
                        <a:latin typeface="Times New Roman" panose="02020603050405020304" pitchFamily="18" charset="0"/>
                        <a:cs typeface="Times New Roman" panose="02020603050405020304" pitchFamily="18" charset="0"/>
                      </a:endParaRPr>
                    </a:p>
                  </a:txBody>
                  <a:tcPr/>
                </a:tc>
                <a:tc>
                  <a:txBody>
                    <a:bodyPr/>
                    <a:lstStyle/>
                    <a:p>
                      <a:pPr algn="ctr"/>
                      <a:r>
                        <a:rPr lang="en-IN" sz="1200" b="1" dirty="0">
                          <a:latin typeface="Times New Roman" panose="02020603050405020304" pitchFamily="18" charset="0"/>
                          <a:cs typeface="Times New Roman" panose="02020603050405020304" pitchFamily="18" charset="0"/>
                        </a:rPr>
                        <a:t>Gil Levi and Tal Hassner</a:t>
                      </a:r>
                    </a:p>
                  </a:txBody>
                  <a:tcPr/>
                </a:tc>
                <a:tc>
                  <a:txBody>
                    <a:bodyPr/>
                    <a:lstStyle/>
                    <a:p>
                      <a:pPr algn="ctr"/>
                      <a:r>
                        <a:rPr lang="en-US" sz="1200" b="1" dirty="0">
                          <a:latin typeface="Times New Roman" panose="02020603050405020304" pitchFamily="18" charset="0"/>
                          <a:cs typeface="Times New Roman" panose="02020603050405020304" pitchFamily="18" charset="0"/>
                        </a:rPr>
                        <a:t>2015</a:t>
                      </a:r>
                      <a:endParaRPr lang="en-IN" sz="1200" b="1" dirty="0">
                        <a:latin typeface="Times New Roman" panose="02020603050405020304" pitchFamily="18" charset="0"/>
                        <a:cs typeface="Times New Roman" panose="02020603050405020304" pitchFamily="18" charset="0"/>
                      </a:endParaRPr>
                    </a:p>
                  </a:txBody>
                  <a:tcPr/>
                </a:tc>
                <a:tc>
                  <a:txBody>
                    <a:bodyPr/>
                    <a:lstStyle/>
                    <a:p>
                      <a:pPr algn="ctr"/>
                      <a:r>
                        <a:rPr lang="en-US" sz="1200" b="1" dirty="0">
                          <a:latin typeface="Times New Roman" panose="02020603050405020304" pitchFamily="18" charset="0"/>
                          <a:cs typeface="Times New Roman" panose="02020603050405020304" pitchFamily="18" charset="0"/>
                        </a:rPr>
                        <a:t>The paper aims to improve age and gender estimation in face recognition by utilizing deep convolutional neural networks (CNN). This approach follows the progress made in recent face recognition systems, leveraging CNNs despite limited age and gender data in existing face datasets</a:t>
                      </a:r>
                      <a:r>
                        <a:rPr lang="en-US" sz="1200" dirty="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81871215"/>
                  </a:ext>
                </a:extLst>
              </a:tr>
            </a:tbl>
          </a:graphicData>
        </a:graphic>
      </p:graphicFrame>
    </p:spTree>
    <p:extLst>
      <p:ext uri="{BB962C8B-B14F-4D97-AF65-F5344CB8AC3E}">
        <p14:creationId xmlns:p14="http://schemas.microsoft.com/office/powerpoint/2010/main" val="1239664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34D194-0246-3DDF-FDA7-3FF464AF9CC4}"/>
              </a:ext>
            </a:extLst>
          </p:cNvPr>
          <p:cNvSpPr txBox="1"/>
          <p:nvPr/>
        </p:nvSpPr>
        <p:spPr>
          <a:xfrm>
            <a:off x="312821" y="288758"/>
            <a:ext cx="11447158" cy="461665"/>
          </a:xfrm>
          <a:prstGeom prst="rect">
            <a:avLst/>
          </a:prstGeom>
          <a:noFill/>
        </p:spPr>
        <p:txBody>
          <a:bodyPr wrap="square" rtlCol="0">
            <a:spAutoFit/>
          </a:bodyPr>
          <a:lstStyle/>
          <a:p>
            <a:pPr algn="ctr"/>
            <a:r>
              <a:rPr lang="en-IN" sz="2400" b="1" dirty="0">
                <a:solidFill>
                  <a:schemeClr val="accent3">
                    <a:lumMod val="75000"/>
                  </a:schemeClr>
                </a:solidFill>
              </a:rPr>
              <a:t>PROBLEM STATEMENT </a:t>
            </a:r>
          </a:p>
        </p:txBody>
      </p:sp>
      <p:sp>
        <p:nvSpPr>
          <p:cNvPr id="9" name="TextBox 8">
            <a:extLst>
              <a:ext uri="{FF2B5EF4-FFF2-40B4-BE49-F238E27FC236}">
                <a16:creationId xmlns:a16="http://schemas.microsoft.com/office/drawing/2014/main" id="{424FC53F-175A-CFFC-FF69-8AC924F42F7A}"/>
              </a:ext>
            </a:extLst>
          </p:cNvPr>
          <p:cNvSpPr txBox="1"/>
          <p:nvPr/>
        </p:nvSpPr>
        <p:spPr>
          <a:xfrm>
            <a:off x="242596" y="1324947"/>
            <a:ext cx="11159412" cy="2629816"/>
          </a:xfrm>
          <a:prstGeom prst="rect">
            <a:avLst/>
          </a:prstGeom>
          <a:noFill/>
        </p:spPr>
        <p:txBody>
          <a:bodyPr wrap="square">
            <a:spAutoFit/>
          </a:bodyPr>
          <a:lstStyle/>
          <a:p>
            <a:pPr algn="just">
              <a:lnSpc>
                <a:spcPct val="150000"/>
              </a:lnSpc>
              <a:spcAft>
                <a:spcPts val="0"/>
              </a:spcAft>
            </a:pPr>
            <a:r>
              <a:rPr lang="en-IN" dirty="0">
                <a:effectLst/>
                <a:latin typeface="Times New Roman" panose="02020603050405020304" pitchFamily="18" charset="0"/>
                <a:ea typeface="Calibri" panose="020F0502020204030204" pitchFamily="34" charset="0"/>
              </a:rPr>
              <a:t>Design a facial recognition-based human authentication system using deep learning techniques to verify individual identities without the need for additional biometric data. This system must overcome challenges of an existing system from facial images, model training and optimization specifically tailored for facial recognition tasks, security considerations to protect facial data, and privacy preservation. The objective is to develop an accurate and efficient facial recognition solution that can be seamlessly integrated into various applications while maintaining user privacy and security.</a:t>
            </a:r>
            <a:endParaRPr lang="en-IN"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165807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34D194-0246-3DDF-FDA7-3FF464AF9CC4}"/>
              </a:ext>
            </a:extLst>
          </p:cNvPr>
          <p:cNvSpPr txBox="1"/>
          <p:nvPr/>
        </p:nvSpPr>
        <p:spPr>
          <a:xfrm>
            <a:off x="222636" y="132413"/>
            <a:ext cx="8438147" cy="369332"/>
          </a:xfrm>
          <a:prstGeom prst="rect">
            <a:avLst/>
          </a:prstGeom>
          <a:noFill/>
        </p:spPr>
        <p:txBody>
          <a:bodyPr wrap="square" rtlCol="0">
            <a:spAutoFit/>
          </a:bodyPr>
          <a:lstStyle/>
          <a:p>
            <a:r>
              <a:rPr lang="en-IN" b="1" dirty="0">
                <a:solidFill>
                  <a:schemeClr val="accent3">
                    <a:lumMod val="75000"/>
                  </a:schemeClr>
                </a:solidFill>
              </a:rPr>
              <a:t>PROPOSED SYSTEM </a:t>
            </a:r>
          </a:p>
        </p:txBody>
      </p:sp>
      <p:sp>
        <p:nvSpPr>
          <p:cNvPr id="5" name="TextBox 4">
            <a:extLst>
              <a:ext uri="{FF2B5EF4-FFF2-40B4-BE49-F238E27FC236}">
                <a16:creationId xmlns:a16="http://schemas.microsoft.com/office/drawing/2014/main" id="{FA4E1E2C-7267-8CCF-010E-3C398F8CCC93}"/>
              </a:ext>
            </a:extLst>
          </p:cNvPr>
          <p:cNvSpPr txBox="1"/>
          <p:nvPr/>
        </p:nvSpPr>
        <p:spPr>
          <a:xfrm>
            <a:off x="222636" y="755374"/>
            <a:ext cx="6202018" cy="646331"/>
          </a:xfrm>
          <a:prstGeom prst="rect">
            <a:avLst/>
          </a:prstGeom>
          <a:noFill/>
        </p:spPr>
        <p:txBody>
          <a:bodyPr wrap="square" rtlCol="0">
            <a:spAutoFit/>
          </a:bodyPr>
          <a:lstStyle/>
          <a:p>
            <a:endParaRPr lang="en-US" sz="1800" kern="100" dirty="0">
              <a:effectLst/>
              <a:latin typeface="Calibri" panose="020F0502020204030204" pitchFamily="34" charset="0"/>
              <a:ea typeface="宋体" panose="02010600030101010101" pitchFamily="2" charset="-122"/>
            </a:endParaRPr>
          </a:p>
          <a:p>
            <a:endParaRPr lang="en-IN" dirty="0"/>
          </a:p>
        </p:txBody>
      </p:sp>
      <p:sp>
        <p:nvSpPr>
          <p:cNvPr id="7" name="TextBox 6">
            <a:extLst>
              <a:ext uri="{FF2B5EF4-FFF2-40B4-BE49-F238E27FC236}">
                <a16:creationId xmlns:a16="http://schemas.microsoft.com/office/drawing/2014/main" id="{62BCF46B-7445-B249-6800-7ED3F45B7129}"/>
              </a:ext>
            </a:extLst>
          </p:cNvPr>
          <p:cNvSpPr txBox="1"/>
          <p:nvPr/>
        </p:nvSpPr>
        <p:spPr>
          <a:xfrm>
            <a:off x="222635" y="2374280"/>
            <a:ext cx="9350734" cy="369332"/>
          </a:xfrm>
          <a:prstGeom prst="rect">
            <a:avLst/>
          </a:prstGeom>
          <a:noFill/>
        </p:spPr>
        <p:txBody>
          <a:bodyPr wrap="square" rtlCol="0">
            <a:spAutoFit/>
          </a:bodyPr>
          <a:lstStyle/>
          <a:p>
            <a:r>
              <a:rPr lang="en-US" b="1" dirty="0">
                <a:solidFill>
                  <a:schemeClr val="accent3">
                    <a:lumMod val="75000"/>
                  </a:schemeClr>
                </a:solidFill>
                <a:latin typeface="Times New Roman" panose="02020603050405020304" pitchFamily="18" charset="0"/>
                <a:cs typeface="Times New Roman" panose="02020603050405020304" pitchFamily="18" charset="0"/>
              </a:rPr>
              <a:t>ADVANTAGES</a:t>
            </a:r>
            <a:endParaRPr lang="en-IN" b="1"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879F93E-2C3B-1F0D-DB11-038BB3718759}"/>
              </a:ext>
            </a:extLst>
          </p:cNvPr>
          <p:cNvSpPr txBox="1"/>
          <p:nvPr/>
        </p:nvSpPr>
        <p:spPr>
          <a:xfrm>
            <a:off x="222635" y="501745"/>
            <a:ext cx="11388340" cy="1719766"/>
          </a:xfrm>
          <a:prstGeom prst="rect">
            <a:avLst/>
          </a:prstGeom>
          <a:noFill/>
        </p:spPr>
        <p:txBody>
          <a:bodyPr wrap="square">
            <a:spAutoFit/>
          </a:bodyPr>
          <a:lstStyle/>
          <a:p>
            <a:pPr>
              <a:lnSpc>
                <a:spcPct val="150000"/>
              </a:lnSpc>
            </a:pPr>
            <a:r>
              <a:rPr lang="en-IN" sz="1400" dirty="0">
                <a:effectLst/>
                <a:latin typeface="Times New Roman" panose="02020603050405020304" pitchFamily="18" charset="0"/>
                <a:ea typeface="Calibri" panose="020F0502020204030204" pitchFamily="34" charset="0"/>
              </a:rPr>
              <a:t>The facial </a:t>
            </a:r>
            <a:r>
              <a:rPr lang="en-IN" sz="1600" dirty="0">
                <a:effectLst/>
                <a:latin typeface="Times New Roman" panose="02020603050405020304" pitchFamily="18" charset="0"/>
                <a:ea typeface="Calibri" panose="020F0502020204030204" pitchFamily="34" charset="0"/>
              </a:rPr>
              <a:t>recognition-based</a:t>
            </a:r>
            <a:r>
              <a:rPr lang="en-IN" sz="1400" dirty="0">
                <a:effectLst/>
                <a:latin typeface="Times New Roman" panose="02020603050405020304" pitchFamily="18" charset="0"/>
                <a:ea typeface="Calibri" panose="020F0502020204030204" pitchFamily="34" charset="0"/>
              </a:rPr>
              <a:t> authentication system will utilize deep learning techniques for accurate identity verification solely based on facial images. It will involve:</a:t>
            </a:r>
            <a:endParaRPr lang="en-IN" sz="1400" dirty="0">
              <a:effectLst/>
              <a:latin typeface="Calibri" panose="020F0502020204030204" pitchFamily="34" charset="0"/>
              <a:ea typeface="Calibri" panose="020F0502020204030204" pitchFamily="34" charset="0"/>
            </a:endParaRPr>
          </a:p>
          <a:p>
            <a:pPr>
              <a:lnSpc>
                <a:spcPct val="150000"/>
              </a:lnSpc>
            </a:pPr>
            <a:r>
              <a:rPr lang="en-IN" sz="1400" b="1" dirty="0">
                <a:effectLst/>
                <a:latin typeface="Times New Roman" panose="02020603050405020304" pitchFamily="18" charset="0"/>
                <a:ea typeface="Calibri" panose="020F0502020204030204" pitchFamily="34" charset="0"/>
              </a:rPr>
              <a:t>1. </a:t>
            </a:r>
            <a:r>
              <a:rPr lang="en-IN" sz="1400" i="1" dirty="0">
                <a:effectLst/>
                <a:latin typeface="Times New Roman" panose="02020603050405020304" pitchFamily="18" charset="0"/>
                <a:ea typeface="Calibri" panose="020F0502020204030204" pitchFamily="34" charset="0"/>
              </a:rPr>
              <a:t>Facial data acquisition</a:t>
            </a:r>
            <a:r>
              <a:rPr lang="en-IN" sz="1400" b="1" dirty="0">
                <a:effectLst/>
                <a:latin typeface="Times New Roman" panose="02020603050405020304" pitchFamily="18" charset="0"/>
                <a:ea typeface="Calibri" panose="020F0502020204030204" pitchFamily="34" charset="0"/>
              </a:rPr>
              <a:t>:</a:t>
            </a:r>
            <a:r>
              <a:rPr lang="en-IN" sz="1400" dirty="0">
                <a:effectLst/>
                <a:latin typeface="Times New Roman" panose="02020603050405020304" pitchFamily="18" charset="0"/>
                <a:ea typeface="Calibri" panose="020F0502020204030204" pitchFamily="34" charset="0"/>
              </a:rPr>
              <a:t> Capturing facial images from cameras or databases and standardizing image quality.</a:t>
            </a:r>
            <a:endParaRPr lang="en-IN" sz="1400" dirty="0">
              <a:effectLst/>
              <a:latin typeface="Calibri" panose="020F0502020204030204" pitchFamily="34" charset="0"/>
              <a:ea typeface="Calibri" panose="020F0502020204030204" pitchFamily="34" charset="0"/>
            </a:endParaRPr>
          </a:p>
          <a:p>
            <a:pPr>
              <a:lnSpc>
                <a:spcPct val="150000"/>
              </a:lnSpc>
            </a:pPr>
            <a:r>
              <a:rPr lang="en-IN" sz="1400" b="1" dirty="0">
                <a:effectLst/>
                <a:latin typeface="Times New Roman" panose="02020603050405020304" pitchFamily="18" charset="0"/>
                <a:ea typeface="Calibri" panose="020F0502020204030204" pitchFamily="34" charset="0"/>
              </a:rPr>
              <a:t>2. </a:t>
            </a:r>
            <a:r>
              <a:rPr lang="en-IN" sz="1400" i="1" dirty="0">
                <a:effectLst/>
                <a:latin typeface="Times New Roman" panose="02020603050405020304" pitchFamily="18" charset="0"/>
                <a:ea typeface="Calibri" panose="020F0502020204030204" pitchFamily="34" charset="0"/>
              </a:rPr>
              <a:t>Feature extraction with deep learning</a:t>
            </a:r>
            <a:r>
              <a:rPr lang="en-IN" sz="1400" b="1" dirty="0">
                <a:effectLst/>
                <a:latin typeface="Times New Roman" panose="02020603050405020304" pitchFamily="18" charset="0"/>
                <a:ea typeface="Calibri" panose="020F0502020204030204" pitchFamily="34" charset="0"/>
              </a:rPr>
              <a:t>:</a:t>
            </a:r>
            <a:r>
              <a:rPr lang="en-IN" sz="1400" dirty="0">
                <a:effectLst/>
                <a:latin typeface="Times New Roman" panose="02020603050405020304" pitchFamily="18" charset="0"/>
                <a:ea typeface="Calibri" panose="020F0502020204030204" pitchFamily="34" charset="0"/>
              </a:rPr>
              <a:t> Using CNNs to extract discriminative features invariant to lighting, pose, and expressions.</a:t>
            </a:r>
            <a:endParaRPr lang="en-IN" sz="1400" dirty="0">
              <a:effectLst/>
              <a:latin typeface="Calibri" panose="020F0502020204030204" pitchFamily="34" charset="0"/>
              <a:ea typeface="Calibri" panose="020F0502020204030204" pitchFamily="34" charset="0"/>
            </a:endParaRPr>
          </a:p>
          <a:p>
            <a:pPr>
              <a:lnSpc>
                <a:spcPct val="150000"/>
              </a:lnSpc>
            </a:pPr>
            <a:r>
              <a:rPr lang="en-IN" sz="1400" b="1" dirty="0">
                <a:effectLst/>
                <a:latin typeface="Times New Roman" panose="02020603050405020304" pitchFamily="18" charset="0"/>
                <a:ea typeface="Calibri" panose="020F0502020204030204" pitchFamily="34" charset="0"/>
              </a:rPr>
              <a:t>3. </a:t>
            </a:r>
            <a:r>
              <a:rPr lang="en-IN" sz="1400" i="1" dirty="0">
                <a:effectLst/>
                <a:latin typeface="Times New Roman" panose="02020603050405020304" pitchFamily="18" charset="0"/>
                <a:ea typeface="Calibri" panose="020F0502020204030204" pitchFamily="34" charset="0"/>
              </a:rPr>
              <a:t>Real-time processing</a:t>
            </a:r>
            <a:r>
              <a:rPr lang="en-IN" sz="1400" b="1" dirty="0">
                <a:effectLst/>
                <a:latin typeface="Times New Roman" panose="02020603050405020304" pitchFamily="18" charset="0"/>
                <a:ea typeface="Calibri" panose="020F0502020204030204" pitchFamily="34" charset="0"/>
              </a:rPr>
              <a:t>:</a:t>
            </a:r>
            <a:r>
              <a:rPr lang="en-IN" sz="1400" dirty="0">
                <a:effectLst/>
                <a:latin typeface="Times New Roman" panose="02020603050405020304" pitchFamily="18" charset="0"/>
                <a:ea typeface="Calibri" panose="020F0502020204030204" pitchFamily="34" charset="0"/>
              </a:rPr>
              <a:t> Developing algorithms optimized for low-latency inference, potentially deploying on edge devices.</a:t>
            </a:r>
            <a:endParaRPr lang="en-IN" sz="1400" dirty="0">
              <a:effectLst/>
              <a:latin typeface="Calibri" panose="020F0502020204030204" pitchFamily="34" charset="0"/>
              <a:ea typeface="Calibri" panose="020F0502020204030204" pitchFamily="34" charset="0"/>
            </a:endParaRPr>
          </a:p>
        </p:txBody>
      </p:sp>
      <p:sp>
        <p:nvSpPr>
          <p:cNvPr id="12" name="TextBox 11">
            <a:extLst>
              <a:ext uri="{FF2B5EF4-FFF2-40B4-BE49-F238E27FC236}">
                <a16:creationId xmlns:a16="http://schemas.microsoft.com/office/drawing/2014/main" id="{3FAD3F9B-BB58-FE2A-61C9-D2379DCB3A50}"/>
              </a:ext>
            </a:extLst>
          </p:cNvPr>
          <p:cNvSpPr txBox="1"/>
          <p:nvPr/>
        </p:nvSpPr>
        <p:spPr>
          <a:xfrm>
            <a:off x="222634" y="2858988"/>
            <a:ext cx="9870599" cy="1346331"/>
          </a:xfrm>
          <a:prstGeom prst="rect">
            <a:avLst/>
          </a:prstGeom>
          <a:noFill/>
        </p:spPr>
        <p:txBody>
          <a:bodyPr wrap="square">
            <a:spAutoFit/>
          </a:bodyPr>
          <a:lstStyle/>
          <a:p>
            <a:pPr marL="285750" indent="-285750">
              <a:lnSpc>
                <a:spcPct val="150000"/>
              </a:lnSpc>
              <a:buFont typeface="Wingdings" panose="05000000000000000000" pitchFamily="2" charset="2"/>
              <a:buChar char="ü"/>
            </a:pPr>
            <a:r>
              <a:rPr lang="en-IN" sz="1400" i="1" dirty="0">
                <a:latin typeface="Times New Roman" panose="02020603050405020304" pitchFamily="18" charset="0"/>
                <a:cs typeface="Times New Roman" panose="02020603050405020304" pitchFamily="18" charset="0"/>
              </a:rPr>
              <a:t>High Accuracy: </a:t>
            </a:r>
            <a:r>
              <a:rPr lang="en-IN" sz="1400" dirty="0">
                <a:latin typeface="Times New Roman" panose="02020603050405020304" pitchFamily="18" charset="0"/>
                <a:cs typeface="Times New Roman" panose="02020603050405020304" pitchFamily="18" charset="0"/>
              </a:rPr>
              <a:t>Utilizes deep learning for precise facial recognition. Minimizes false positives and false negatives.</a:t>
            </a:r>
          </a:p>
          <a:p>
            <a:pPr marL="285750" indent="-285750">
              <a:lnSpc>
                <a:spcPct val="150000"/>
              </a:lnSpc>
              <a:buFont typeface="Wingdings" panose="05000000000000000000" pitchFamily="2" charset="2"/>
              <a:buChar char="ü"/>
            </a:pPr>
            <a:r>
              <a:rPr lang="en-IN" sz="1400" i="1" dirty="0">
                <a:latin typeface="Times New Roman" panose="02020603050405020304" pitchFamily="18" charset="0"/>
                <a:cs typeface="Times New Roman" panose="02020603050405020304" pitchFamily="18" charset="0"/>
              </a:rPr>
              <a:t>Customization</a:t>
            </a:r>
            <a:r>
              <a:rPr lang="en-IN" sz="1400" b="1"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Offers flexible settings tailored to specific needs. Customizable for security and user preferences.</a:t>
            </a:r>
          </a:p>
          <a:p>
            <a:pPr marL="285750" indent="-285750">
              <a:lnSpc>
                <a:spcPct val="150000"/>
              </a:lnSpc>
              <a:buFont typeface="Wingdings" panose="05000000000000000000" pitchFamily="2" charset="2"/>
              <a:buChar char="ü"/>
            </a:pPr>
            <a:r>
              <a:rPr lang="en-IN" sz="1400" i="1" dirty="0">
                <a:latin typeface="Times New Roman" panose="02020603050405020304" pitchFamily="18" charset="0"/>
                <a:cs typeface="Times New Roman" panose="02020603050405020304" pitchFamily="18" charset="0"/>
              </a:rPr>
              <a:t>Real-Time Processing</a:t>
            </a:r>
            <a:r>
              <a:rPr lang="en-IN" sz="1400" b="1"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Optimized for fast responses and quick authentication. Ideal for applications needing rapid verification.</a:t>
            </a:r>
          </a:p>
          <a:p>
            <a:pPr marL="285750" indent="-285750">
              <a:lnSpc>
                <a:spcPct val="150000"/>
              </a:lnSpc>
              <a:buFont typeface="Wingdings" panose="05000000000000000000" pitchFamily="2" charset="2"/>
              <a:buChar char="ü"/>
            </a:pPr>
            <a:r>
              <a:rPr lang="en-IN" sz="1400" i="1" dirty="0">
                <a:latin typeface="Times New Roman" panose="02020603050405020304" pitchFamily="18" charset="0"/>
                <a:cs typeface="Times New Roman" panose="02020603050405020304" pitchFamily="18" charset="0"/>
              </a:rPr>
              <a:t>Scalability and Adaptability</a:t>
            </a:r>
            <a:r>
              <a:rPr lang="en-IN" sz="1400" b="1"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Can handle growing datasets and changing needs. Adapts to different user bases and security policies.</a:t>
            </a:r>
          </a:p>
        </p:txBody>
      </p:sp>
      <p:sp>
        <p:nvSpPr>
          <p:cNvPr id="14" name="TextBox 13">
            <a:extLst>
              <a:ext uri="{FF2B5EF4-FFF2-40B4-BE49-F238E27FC236}">
                <a16:creationId xmlns:a16="http://schemas.microsoft.com/office/drawing/2014/main" id="{D7C3E922-B693-F4CE-5A67-D403E5572A4F}"/>
              </a:ext>
            </a:extLst>
          </p:cNvPr>
          <p:cNvSpPr txBox="1"/>
          <p:nvPr/>
        </p:nvSpPr>
        <p:spPr>
          <a:xfrm>
            <a:off x="222634" y="4176013"/>
            <a:ext cx="9774805" cy="1023165"/>
          </a:xfrm>
          <a:prstGeom prst="rect">
            <a:avLst/>
          </a:prstGeom>
          <a:noFill/>
        </p:spPr>
        <p:txBody>
          <a:bodyPr wrap="square">
            <a:spAutoFit/>
          </a:bodyPr>
          <a:lstStyle/>
          <a:p>
            <a:pPr marL="285750" indent="-285750">
              <a:lnSpc>
                <a:spcPct val="150000"/>
              </a:lnSpc>
              <a:buFont typeface="Wingdings" panose="05000000000000000000" pitchFamily="2" charset="2"/>
              <a:buChar char="ü"/>
            </a:pPr>
            <a:r>
              <a:rPr lang="en-IN" sz="1400" i="1" dirty="0">
                <a:latin typeface="Times New Roman" panose="02020603050405020304" pitchFamily="18" charset="0"/>
                <a:cs typeface="Times New Roman" panose="02020603050405020304" pitchFamily="18" charset="0"/>
              </a:rPr>
              <a:t>Security and Privacy</a:t>
            </a:r>
            <a:r>
              <a:rPr lang="en-IN" sz="1400" b="1"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Processes data locally for better security. Ensures data encryption and access controls.</a:t>
            </a:r>
          </a:p>
          <a:p>
            <a:pPr marL="285750" indent="-285750">
              <a:lnSpc>
                <a:spcPct val="150000"/>
              </a:lnSpc>
              <a:buFont typeface="Wingdings" panose="05000000000000000000" pitchFamily="2" charset="2"/>
              <a:buChar char="ü"/>
            </a:pPr>
            <a:r>
              <a:rPr lang="en-IN" sz="1400" i="1" dirty="0">
                <a:latin typeface="Times New Roman" panose="02020603050405020304" pitchFamily="18" charset="0"/>
                <a:cs typeface="Times New Roman" panose="02020603050405020304" pitchFamily="18" charset="0"/>
              </a:rPr>
              <a:t>Enhanced Security</a:t>
            </a:r>
            <a:r>
              <a:rPr lang="en-IN" sz="1400" b="1"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Uses advanced deep learning for strong security measures. Protects against unauthorized access.</a:t>
            </a:r>
          </a:p>
          <a:p>
            <a:pPr marL="285750" indent="-285750">
              <a:lnSpc>
                <a:spcPct val="150000"/>
              </a:lnSpc>
              <a:buFont typeface="Wingdings" panose="05000000000000000000" pitchFamily="2" charset="2"/>
              <a:buChar char="ü"/>
            </a:pPr>
            <a:r>
              <a:rPr lang="en-IN" sz="1400" i="1" dirty="0">
                <a:latin typeface="Times New Roman" panose="02020603050405020304" pitchFamily="18" charset="0"/>
                <a:cs typeface="Times New Roman" panose="02020603050405020304" pitchFamily="18" charset="0"/>
              </a:rPr>
              <a:t>User Convenience</a:t>
            </a:r>
            <a:r>
              <a:rPr lang="en-IN" sz="1400" b="1"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Provides seamless and easy authentication for users. Eliminates the need for extra passwords or devices.</a:t>
            </a:r>
          </a:p>
        </p:txBody>
      </p:sp>
    </p:spTree>
    <p:extLst>
      <p:ext uri="{BB962C8B-B14F-4D97-AF65-F5344CB8AC3E}">
        <p14:creationId xmlns:p14="http://schemas.microsoft.com/office/powerpoint/2010/main" val="3116815386"/>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573AD6BE-256C-44EB-886C-5713CB0A8D47}"/>
    </a:ext>
  </a:extLst>
</a:theme>
</file>

<file path=ppt/theme/theme5.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{C0E48210-46A9-4958-B801-8275A152C25D}tf78479028_win32</Template>
  <TotalTime>1382</TotalTime>
  <Words>3215</Words>
  <Application>Microsoft Office PowerPoint</Application>
  <PresentationFormat>Widescreen</PresentationFormat>
  <Paragraphs>199</Paragraphs>
  <Slides>22</Slides>
  <Notes>16</Notes>
  <HiddenSlides>0</HiddenSlides>
  <MMClips>0</MMClips>
  <ScaleCrop>false</ScaleCrop>
  <HeadingPairs>
    <vt:vector size="6" baseType="variant">
      <vt:variant>
        <vt:lpstr>Fonts Used</vt:lpstr>
      </vt:variant>
      <vt:variant>
        <vt:i4>10</vt:i4>
      </vt:variant>
      <vt:variant>
        <vt:lpstr>Theme</vt:lpstr>
      </vt:variant>
      <vt:variant>
        <vt:i4>5</vt:i4>
      </vt:variant>
      <vt:variant>
        <vt:lpstr>Slide Titles</vt:lpstr>
      </vt:variant>
      <vt:variant>
        <vt:i4>22</vt:i4>
      </vt:variant>
    </vt:vector>
  </HeadingPairs>
  <TitlesOfParts>
    <vt:vector size="37" baseType="lpstr">
      <vt:lpstr>Aptos</vt:lpstr>
      <vt:lpstr>Arial</vt:lpstr>
      <vt:lpstr>Calibri</vt:lpstr>
      <vt:lpstr>Century Gothic</vt:lpstr>
      <vt:lpstr>Noto Sans Symbols</vt:lpstr>
      <vt:lpstr>Rockwell</vt:lpstr>
      <vt:lpstr>Segoe UI</vt:lpstr>
      <vt:lpstr>Segoe UI Light</vt:lpstr>
      <vt:lpstr>Times New Roman</vt:lpstr>
      <vt:lpstr>Wingdings</vt:lpstr>
      <vt:lpstr>Balancing Act</vt:lpstr>
      <vt:lpstr>Wellspring</vt:lpstr>
      <vt:lpstr>Star of the show</vt:lpstr>
      <vt:lpstr>Amusements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MANICHAND DRONADULA</dc:creator>
  <cp:lastModifiedBy>sai teja gandham</cp:lastModifiedBy>
  <cp:revision>47</cp:revision>
  <dcterms:created xsi:type="dcterms:W3CDTF">2022-11-09T13:36:48Z</dcterms:created>
  <dcterms:modified xsi:type="dcterms:W3CDTF">2024-04-23T03:30:38Z</dcterms:modified>
</cp:coreProperties>
</file>