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40DB-DCED-C784-AFBF-DA9A9C096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Task - 2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79500-E630-DD4E-313A-4DDD00232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4839" y="6292645"/>
            <a:ext cx="2979174" cy="408039"/>
          </a:xfrm>
        </p:spPr>
        <p:txBody>
          <a:bodyPr>
            <a:noAutofit/>
          </a:bodyPr>
          <a:lstStyle/>
          <a:p>
            <a:pPr lvl="1" algn="r"/>
            <a:r>
              <a:rPr lang="en-US" sz="2400" b="1">
                <a:latin typeface="Bahnschrift Light SemiCondensed" panose="020B0502040204020203" pitchFamily="34" charset="0"/>
              </a:rPr>
              <a:t>D.Sai Tejaswini</a:t>
            </a:r>
            <a:endParaRPr lang="en-IN" sz="2400" b="1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76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9995-B796-5227-DC06-694E7D3C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>
                <a:latin typeface="Footlight MT Light" panose="0204060206030A020304" pitchFamily="18" charset="0"/>
              </a:rPr>
              <a:t>Standard Library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3A03A-91A1-D54E-78F3-7D693F351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65797"/>
            <a:ext cx="9905999" cy="3541714"/>
          </a:xfrm>
        </p:spPr>
        <p:txBody>
          <a:bodyPr/>
          <a:lstStyle/>
          <a:p>
            <a:r>
              <a:rPr lang="en-US" b="1"/>
              <a:t>Examples</a:t>
            </a:r>
            <a:r>
              <a:rPr lang="en-US"/>
              <a:t> : ‘</a:t>
            </a:r>
            <a:r>
              <a:rPr lang="en-US" b="1"/>
              <a:t>math</a:t>
            </a:r>
            <a:r>
              <a:rPr lang="en-US"/>
              <a:t>’ , ‘</a:t>
            </a:r>
            <a:r>
              <a:rPr lang="en-US" b="1"/>
              <a:t>sys</a:t>
            </a:r>
            <a:r>
              <a:rPr lang="en-US"/>
              <a:t>’ , ‘</a:t>
            </a:r>
            <a:r>
              <a:rPr lang="en-US" b="1"/>
              <a:t>os</a:t>
            </a:r>
            <a:r>
              <a:rPr lang="en-US"/>
              <a:t>’ , ‘datetime’</a:t>
            </a:r>
          </a:p>
          <a:p>
            <a:r>
              <a:rPr lang="en-US" b="1"/>
              <a:t>Usage </a:t>
            </a:r>
            <a:r>
              <a:rPr lang="en-US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</a:t>
            </a:r>
            <a:r>
              <a:rPr lang="en-US" sz="2000"/>
              <a:t>import math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              print(math.sqrt(16))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12084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DF59-0805-6650-BABF-CC404522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>
                <a:latin typeface="Footlight MT Light" panose="0204060206030A020304" pitchFamily="18" charset="0"/>
              </a:rPr>
              <a:t>Creating and Using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B642-7991-B644-7AF2-20258879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Creating a module : Save Python code in a ‘</a:t>
            </a:r>
            <a:r>
              <a:rPr lang="en-US" b="1"/>
              <a:t>.py</a:t>
            </a:r>
            <a:r>
              <a:rPr lang="en-US"/>
              <a:t>’ file</a:t>
            </a:r>
          </a:p>
          <a:p>
            <a:r>
              <a:rPr lang="en-US" b="1"/>
              <a:t>Example</a:t>
            </a:r>
            <a:r>
              <a:rPr lang="en-US"/>
              <a:t> 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</a:t>
            </a:r>
            <a:r>
              <a:rPr lang="en-US" sz="1800"/>
              <a:t>           # file: my_module.py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/>
              <a:t>                def add(a, b):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/>
              <a:t>                      return a + b</a:t>
            </a:r>
          </a:p>
          <a:p>
            <a:pPr>
              <a:spcBef>
                <a:spcPts val="0"/>
              </a:spcBef>
            </a:pPr>
            <a:r>
              <a:rPr lang="en-IN" b="1"/>
              <a:t>Importing a module </a:t>
            </a:r>
            <a:r>
              <a:rPr lang="en-IN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/>
              <a:t>              </a:t>
            </a:r>
            <a:r>
              <a:rPr lang="en-US" sz="1800"/>
              <a:t>import my_module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/>
              <a:t>                   print(my_module.add(2, 3))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65769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B501-4B87-44FC-D6B1-CFF17554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>
                <a:latin typeface="Footlight MT Light" panose="0204060206030A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8A68-6ECC-303C-BA5D-D95323F20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83783"/>
            <a:ext cx="9905999" cy="3541714"/>
          </a:xfrm>
        </p:spPr>
        <p:txBody>
          <a:bodyPr/>
          <a:lstStyle/>
          <a:p>
            <a:r>
              <a:rPr lang="en-US"/>
              <a:t>Summary of Python's history, key features, functions, and modules.</a:t>
            </a:r>
          </a:p>
          <a:p>
            <a:r>
              <a:rPr lang="en-US"/>
              <a:t>Encouragement to explore and practice Python for various applications.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32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8F9A-9ED4-E6E6-E2C4-3289D17C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519" y="618518"/>
            <a:ext cx="6104961" cy="1121792"/>
          </a:xfrm>
        </p:spPr>
        <p:txBody>
          <a:bodyPr/>
          <a:lstStyle/>
          <a:p>
            <a:pPr algn="ctr"/>
            <a:r>
              <a:rPr lang="en-US" b="1">
                <a:latin typeface="Footlight MT Light" panose="0204060206030A020304" pitchFamily="18" charset="0"/>
              </a:rPr>
              <a:t>Introduction to python</a:t>
            </a:r>
            <a:endParaRPr lang="en-IN" b="1"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87FC-7A7C-1A7D-9AE5-6701184C3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070" y="2697768"/>
            <a:ext cx="9905999" cy="3541714"/>
          </a:xfrm>
        </p:spPr>
        <p:txBody>
          <a:bodyPr/>
          <a:lstStyle/>
          <a:p>
            <a:r>
              <a:rPr lang="en-US" b="1"/>
              <a:t>Defination</a:t>
            </a:r>
            <a:r>
              <a:rPr lang="en-US"/>
              <a:t> : Python is a high-level, interpreted programming language.</a:t>
            </a:r>
          </a:p>
          <a:p>
            <a:r>
              <a:rPr lang="en-IN" b="1"/>
              <a:t>Key Features</a:t>
            </a:r>
            <a:r>
              <a:rPr lang="en-US" b="1"/>
              <a:t> </a:t>
            </a:r>
            <a:r>
              <a:rPr lang="en-US"/>
              <a:t>: Easy to learn, readable, versatile, and supports multiple paradigms (procedural, object-oriented, functional).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04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3D28-6737-B665-799C-17A46D13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>
                <a:latin typeface="Footlight MT Light" panose="0204060206030A020304" pitchFamily="18" charset="0"/>
              </a:rPr>
              <a:t>History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EDE8B-6B1F-087C-258B-A29F7F11A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32" y="2495293"/>
            <a:ext cx="9905999" cy="3541714"/>
          </a:xfrm>
        </p:spPr>
        <p:txBody>
          <a:bodyPr/>
          <a:lstStyle/>
          <a:p>
            <a:r>
              <a:rPr lang="en-IN" b="1"/>
              <a:t>Creator </a:t>
            </a:r>
            <a:r>
              <a:rPr lang="en-IN"/>
              <a:t>: Guido van Rossum</a:t>
            </a:r>
          </a:p>
          <a:p>
            <a:r>
              <a:rPr lang="en-US" b="1"/>
              <a:t>Initial Release </a:t>
            </a:r>
            <a:r>
              <a:rPr lang="en-US"/>
              <a:t>: February 20, 1991</a:t>
            </a:r>
          </a:p>
          <a:p>
            <a:r>
              <a:rPr lang="en-US" b="1"/>
              <a:t>Influences</a:t>
            </a:r>
            <a:r>
              <a:rPr lang="en-US"/>
              <a:t> : ABC language, with a focus on code readability and simplicity.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7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8B90-8CE0-5A4E-D565-930E00A6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21873"/>
            <a:ext cx="9905998" cy="1478570"/>
          </a:xfrm>
        </p:spPr>
        <p:txBody>
          <a:bodyPr/>
          <a:lstStyle/>
          <a:p>
            <a:pPr algn="ctr"/>
            <a:r>
              <a:rPr lang="en-IN" b="1">
                <a:latin typeface="Footlight MT Light" panose="0204060206030A020304" pitchFamily="18" charset="0"/>
              </a:rPr>
              <a:t>Python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31669-2420-EC1D-D4AB-FE4AA7847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1980s</a:t>
            </a:r>
            <a:r>
              <a:rPr lang="en-US"/>
              <a:t> : Conception of Python by Guido van Rossum.</a:t>
            </a:r>
          </a:p>
          <a:p>
            <a:r>
              <a:rPr lang="en-IN" b="1"/>
              <a:t>1991</a:t>
            </a:r>
            <a:r>
              <a:rPr lang="en-IN"/>
              <a:t>: Python 1.0 released.</a:t>
            </a:r>
            <a:endParaRPr lang="en-US"/>
          </a:p>
          <a:p>
            <a:r>
              <a:rPr lang="en-US" b="1"/>
              <a:t>2000</a:t>
            </a:r>
            <a:r>
              <a:rPr lang="en-US"/>
              <a:t> : Python 2.0 introduced list comprehensions and garbage collection.</a:t>
            </a:r>
          </a:p>
          <a:p>
            <a:r>
              <a:rPr lang="en-US" b="1"/>
              <a:t>2008</a:t>
            </a:r>
            <a:r>
              <a:rPr lang="en-US"/>
              <a:t> : Python 3.0 released, with significant changes.</a:t>
            </a:r>
          </a:p>
          <a:p>
            <a:r>
              <a:rPr lang="en-US" b="1"/>
              <a:t>Present</a:t>
            </a:r>
            <a:r>
              <a:rPr lang="en-US"/>
              <a:t> : Continuous updates and a large, active community.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94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D208-5D08-FC09-4498-8D949FF6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89021"/>
            <a:ext cx="9905998" cy="1478570"/>
          </a:xfrm>
        </p:spPr>
        <p:txBody>
          <a:bodyPr/>
          <a:lstStyle/>
          <a:p>
            <a:pPr algn="ctr"/>
            <a:r>
              <a:rPr lang="en-IN" b="1">
                <a:latin typeface="Footlight MT Light" panose="0204060206030A020304" pitchFamily="18" charset="0"/>
              </a:rPr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3F0B-1587-2B13-F5F0-7FB4B99F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05126"/>
            <a:ext cx="9905999" cy="3541714"/>
          </a:xfrm>
        </p:spPr>
        <p:txBody>
          <a:bodyPr/>
          <a:lstStyle/>
          <a:p>
            <a:r>
              <a:rPr lang="en-IN"/>
              <a:t>Simplicity and readability.</a:t>
            </a:r>
          </a:p>
          <a:p>
            <a:r>
              <a:rPr lang="en-IN"/>
              <a:t>Extensive standard library.</a:t>
            </a:r>
          </a:p>
          <a:p>
            <a:r>
              <a:rPr lang="en-US"/>
              <a:t>Community support and a wealth of third-party modules.</a:t>
            </a:r>
            <a:endParaRPr lang="en-IN"/>
          </a:p>
          <a:p>
            <a:r>
              <a:rPr lang="en-IN" b="1"/>
              <a:t>Versatility</a:t>
            </a:r>
            <a:r>
              <a:rPr lang="en-IN"/>
              <a:t> : Web development, data analysis, AI, scientific computing, etc.</a:t>
            </a:r>
          </a:p>
        </p:txBody>
      </p:sp>
    </p:spTree>
    <p:extLst>
      <p:ext uri="{BB962C8B-B14F-4D97-AF65-F5344CB8AC3E}">
        <p14:creationId xmlns:p14="http://schemas.microsoft.com/office/powerpoint/2010/main" val="94912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8EC8-E411-C96C-3A26-C82C8D08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pPr algn="ctr"/>
            <a:r>
              <a:rPr lang="en-IN" b="1">
                <a:latin typeface="Footlight MT Light" panose="0204060206030A020304" pitchFamily="18" charset="0"/>
              </a:rPr>
              <a:t>Functions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F5DD-D2BF-C9A0-6E23-7870919F6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100" b="1"/>
              <a:t>Definition </a:t>
            </a:r>
            <a:r>
              <a:rPr lang="en-US" sz="3100"/>
              <a:t>: A function is a block of reusable code that performs a specific task.</a:t>
            </a:r>
          </a:p>
          <a:p>
            <a:r>
              <a:rPr lang="en-IN" sz="3400" b="1"/>
              <a:t>Syntax </a:t>
            </a:r>
            <a:r>
              <a:rPr lang="en-IN" sz="340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   </a:t>
            </a:r>
            <a:r>
              <a:rPr lang="en-US" sz="2600"/>
              <a:t>def function_name(parameters):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/>
              <a:t>                             # code block</a:t>
            </a:r>
          </a:p>
          <a:p>
            <a:pPr>
              <a:spcBef>
                <a:spcPts val="0"/>
              </a:spcBef>
            </a:pPr>
            <a:r>
              <a:rPr lang="en-IN" sz="2600"/>
              <a:t> </a:t>
            </a:r>
            <a:r>
              <a:rPr lang="en-IN" sz="3400" b="1"/>
              <a:t>Example 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/>
              <a:t>                     </a:t>
            </a:r>
            <a:r>
              <a:rPr lang="en-US"/>
              <a:t>def greet(name):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                return f"Hello, {name}!"</a:t>
            </a:r>
            <a:endParaRPr lang="en-IN"/>
          </a:p>
          <a:p>
            <a:pPr marL="0" indent="0">
              <a:buNone/>
            </a:pPr>
            <a:endParaRPr lang="en-IN" sz="140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US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74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664B-72E0-C7DB-C521-E77E5405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>
                <a:latin typeface="Footlight MT Light" panose="0204060206030A020304" pitchFamily="18" charset="0"/>
              </a:rPr>
              <a:t>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5E56-C0BD-244C-FD2F-2F9D582A5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9905999" cy="3541714"/>
          </a:xfrm>
        </p:spPr>
        <p:txBody>
          <a:bodyPr/>
          <a:lstStyle/>
          <a:p>
            <a:r>
              <a:rPr lang="en-US" b="1"/>
              <a:t>Examples of built-in functions </a:t>
            </a:r>
            <a:r>
              <a:rPr lang="en-US"/>
              <a:t>: ‘print()’ , ‘len()’ , ‘type()’ , ‘range()’</a:t>
            </a:r>
          </a:p>
          <a:p>
            <a:r>
              <a:rPr lang="en-US"/>
              <a:t>Useful for common tasks and increase productivity.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84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13C1-C5C2-D8E6-369A-F744BAB4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>
                <a:latin typeface="Footlight MT Light" panose="0204060206030A020304" pitchFamily="18" charset="0"/>
              </a:rPr>
              <a:t>User-defined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5C55E-A826-8942-8673-631FC2A01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05126"/>
            <a:ext cx="9905999" cy="3541714"/>
          </a:xfrm>
        </p:spPr>
        <p:txBody>
          <a:bodyPr/>
          <a:lstStyle/>
          <a:p>
            <a:r>
              <a:rPr lang="en-US"/>
              <a:t>Creating custom functions to perform specific tasks.</a:t>
            </a:r>
          </a:p>
          <a:p>
            <a:r>
              <a:rPr lang="en-IN" b="1"/>
              <a:t>Example</a:t>
            </a:r>
            <a:r>
              <a:rPr lang="en-IN"/>
              <a:t>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/>
              <a:t>                 </a:t>
            </a:r>
            <a:r>
              <a:rPr lang="en-US" sz="1800"/>
              <a:t>def add_numbers(a, b):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/>
              <a:t>                             return a + b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400877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A8AA-2341-8D1A-70FB-4BE5E467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>
                <a:latin typeface="Footlight MT Light" panose="0204060206030A020304" pitchFamily="18" charset="0"/>
              </a:rPr>
              <a:t>Modules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C4EA-1D88-726E-DE14-746B9B7B9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44455"/>
            <a:ext cx="9905999" cy="3541714"/>
          </a:xfrm>
        </p:spPr>
        <p:txBody>
          <a:bodyPr/>
          <a:lstStyle/>
          <a:p>
            <a:r>
              <a:rPr lang="en-US" b="1"/>
              <a:t>Definition</a:t>
            </a:r>
            <a:r>
              <a:rPr lang="en-US"/>
              <a:t> : A module is a file containing Python definitions and statements.</a:t>
            </a:r>
          </a:p>
          <a:p>
            <a:r>
              <a:rPr lang="en-US" b="1"/>
              <a:t>Benefits</a:t>
            </a:r>
            <a:r>
              <a:rPr lang="en-US"/>
              <a:t> : Modularizing code, reusability, maintainability.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456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</TotalTime>
  <Words>412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 Light SemiCondensed</vt:lpstr>
      <vt:lpstr>Consolas</vt:lpstr>
      <vt:lpstr>Footlight MT Light</vt:lpstr>
      <vt:lpstr>Tw Cen MT</vt:lpstr>
      <vt:lpstr>Circuit</vt:lpstr>
      <vt:lpstr>Task - 2</vt:lpstr>
      <vt:lpstr>Introduction to python</vt:lpstr>
      <vt:lpstr>History of Python</vt:lpstr>
      <vt:lpstr>Python Timeline</vt:lpstr>
      <vt:lpstr>Why Python?</vt:lpstr>
      <vt:lpstr>Functions in Python</vt:lpstr>
      <vt:lpstr>Built-in Functions</vt:lpstr>
      <vt:lpstr>User-defined Functions</vt:lpstr>
      <vt:lpstr>Modules in Python</vt:lpstr>
      <vt:lpstr>Standard Library Modules</vt:lpstr>
      <vt:lpstr>Creating and Using Modules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TEJASWINI</dc:creator>
  <cp:lastModifiedBy>SAI TEJASWINI</cp:lastModifiedBy>
  <cp:revision>1</cp:revision>
  <dcterms:created xsi:type="dcterms:W3CDTF">2024-07-05T07:20:11Z</dcterms:created>
  <dcterms:modified xsi:type="dcterms:W3CDTF">2024-07-05T08:27:22Z</dcterms:modified>
</cp:coreProperties>
</file>