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107"/>
    <a:srgbClr val="E38609"/>
    <a:srgbClr val="1F7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har\Desktop\Bigmart%20Excel%20Project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har\Desktop\Bigmart%20Excel%20Project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har\Desktop\Bigmart%20Excel%20Project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har\Desktop\Bigmart%20Excel%20Project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har\Desktop\Bigmart%20Excel%20Project%20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har\Desktop\Bigmart%20Excel%20Project%20Dashboar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har\Desktop\Bigmart%20Excel%20Project%20Dashboar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Excel Project Dashboard.xlsx]YEAR SALES HIGH &amp; LOW!PivotTable1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US" baseline="0">
                <a:latin typeface="Calibri" panose="020F0502020204030204" pitchFamily="34" charset="0"/>
              </a:rPr>
              <a:t>Total Sales For Each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SALES HIGH &amp; LOW'!$B$3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3860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SALES HIGH &amp; LOW'!$A$4:$A$13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'YEAR SALES HIGH &amp; LOW'!$B$4:$B$13</c:f>
              <c:numCache>
                <c:formatCode>General</c:formatCode>
                <c:ptCount val="9"/>
                <c:pt idx="0">
                  <c:v>461927</c:v>
                </c:pt>
                <c:pt idx="1">
                  <c:v>261758</c:v>
                </c:pt>
                <c:pt idx="2">
                  <c:v>260375</c:v>
                </c:pt>
                <c:pt idx="3">
                  <c:v>259471</c:v>
                </c:pt>
                <c:pt idx="4">
                  <c:v>245314</c:v>
                </c:pt>
                <c:pt idx="5">
                  <c:v>241668</c:v>
                </c:pt>
                <c:pt idx="6">
                  <c:v>237942</c:v>
                </c:pt>
                <c:pt idx="7">
                  <c:v>195710</c:v>
                </c:pt>
                <c:pt idx="8">
                  <c:v>20765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D8-4004-8AC8-02D3C223B1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1674608"/>
        <c:axId val="1721675088"/>
      </c:barChart>
      <c:catAx>
        <c:axId val="17216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721675088"/>
        <c:crosses val="autoZero"/>
        <c:auto val="1"/>
        <c:lblAlgn val="ctr"/>
        <c:lblOffset val="100"/>
        <c:noMultiLvlLbl val="0"/>
      </c:catAx>
      <c:valAx>
        <c:axId val="17216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72167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Final.xlsx]COUNT OF OUTLET TYPE!PivotTable1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945756780402452E-2"/>
          <c:y val="0.33050061743166526"/>
          <c:w val="0.60781202349706287"/>
          <c:h val="0.57950242718885947"/>
        </c:manualLayout>
      </c:layout>
      <c:pie3DChart>
        <c:varyColors val="1"/>
        <c:ser>
          <c:idx val="0"/>
          <c:order val="0"/>
          <c:tx>
            <c:strRef>
              <c:f>'COUNT OF OUTLET TYPE'!$B$5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CA12-4ADE-8738-230BFA7AC854}"/>
              </c:ext>
            </c:extLst>
          </c:dPt>
          <c:dPt>
            <c:idx val="1"/>
            <c:bubble3D val="0"/>
            <c:spPr>
              <a:solidFill>
                <a:srgbClr val="E38609"/>
              </a:solidFill>
              <a:ln>
                <a:solidFill>
                  <a:srgbClr val="C17107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contourClr>
                  <a:srgbClr val="C17107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A12-4ADE-8738-230BFA7AC85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CA12-4ADE-8738-230BFA7AC85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CA12-4ADE-8738-230BFA7AC8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OF OUTLET TYPE'!$A$6:$A$10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Grocery Store</c:v>
                </c:pt>
                <c:pt idx="3">
                  <c:v>Supermarket Type2</c:v>
                </c:pt>
              </c:strCache>
            </c:strRef>
          </c:cat>
          <c:val>
            <c:numRef>
              <c:f>'COUNT OF OUTLET TYPE'!$B$6:$B$10</c:f>
              <c:numCache>
                <c:formatCode>General</c:formatCode>
                <c:ptCount val="4"/>
                <c:pt idx="0">
                  <c:v>655</c:v>
                </c:pt>
                <c:pt idx="1">
                  <c:v>125</c:v>
                </c:pt>
                <c:pt idx="2">
                  <c:v>124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12-4ADE-8738-230BFA7AC8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OF LOCATION!PivotTable1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OF LOCATION'!$B$4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17107"/>
            </a:solidFill>
            <a:ln>
              <a:solidFill>
                <a:srgbClr val="C17107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LOCATION'!$A$5:$A$8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'SALES OF LOCATION'!$B$5:$B$8</c:f>
              <c:numCache>
                <c:formatCode>General</c:formatCode>
                <c:ptCount val="3"/>
                <c:pt idx="0">
                  <c:v>899190</c:v>
                </c:pt>
                <c:pt idx="1">
                  <c:v>765160</c:v>
                </c:pt>
                <c:pt idx="2">
                  <c:v>526291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C-4E21-8F66-69D49931AE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2608"/>
        <c:axId val="235114568"/>
      </c:barChart>
      <c:catAx>
        <c:axId val="23511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4568"/>
        <c:crosses val="autoZero"/>
        <c:auto val="1"/>
        <c:lblAlgn val="ctr"/>
        <c:lblOffset val="100"/>
        <c:noMultiLvlLbl val="0"/>
      </c:catAx>
      <c:valAx>
        <c:axId val="23511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Excel Project Dashboard.xlsx]ITEMS SALES HIGH &amp; LOW!PivotTable2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US" sz="1800" baseline="0">
                <a:latin typeface="Calibri" panose="020F0502020204030204" pitchFamily="34" charset="0"/>
              </a:rPr>
              <a:t> ITEMS TYPE SALES</a:t>
            </a:r>
          </a:p>
        </c:rich>
      </c:tx>
      <c:layout>
        <c:manualLayout>
          <c:xMode val="edge"/>
          <c:yMode val="edge"/>
          <c:x val="0.34658520758109657"/>
          <c:y val="5.90869655937359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427465638782318"/>
          <c:y val="0.16540787401574802"/>
          <c:w val="0.58881360948180927"/>
          <c:h val="0.720065012793902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'ITEMS SALES HIGH &amp; LOW'!$B$3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3860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'ITEMS SALES HIGH &amp; LOW'!$A$4:$A$20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Baking Goods</c:v>
                </c:pt>
                <c:pt idx="7">
                  <c:v>Meat</c:v>
                </c:pt>
                <c:pt idx="8">
                  <c:v>Soft Drinks</c:v>
                </c:pt>
                <c:pt idx="9">
                  <c:v>Health and Hygiene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'ITEMS SALES HIGH &amp; LOW'!$B$4:$B$20</c:f>
              <c:numCache>
                <c:formatCode>General</c:formatCode>
                <c:ptCount val="16"/>
                <c:pt idx="0">
                  <c:v>356826</c:v>
                </c:pt>
                <c:pt idx="1">
                  <c:v>317198</c:v>
                </c:pt>
                <c:pt idx="2">
                  <c:v>238650</c:v>
                </c:pt>
                <c:pt idx="3">
                  <c:v>201404</c:v>
                </c:pt>
                <c:pt idx="4">
                  <c:v>195425</c:v>
                </c:pt>
                <c:pt idx="5">
                  <c:v>176532</c:v>
                </c:pt>
                <c:pt idx="6">
                  <c:v>132582</c:v>
                </c:pt>
                <c:pt idx="7">
                  <c:v>131136</c:v>
                </c:pt>
                <c:pt idx="8">
                  <c:v>100315</c:v>
                </c:pt>
                <c:pt idx="9">
                  <c:v>98129</c:v>
                </c:pt>
                <c:pt idx="10">
                  <c:v>55704</c:v>
                </c:pt>
                <c:pt idx="11">
                  <c:v>49916</c:v>
                </c:pt>
                <c:pt idx="12">
                  <c:v>46886</c:v>
                </c:pt>
                <c:pt idx="13">
                  <c:v>45088</c:v>
                </c:pt>
                <c:pt idx="14">
                  <c:v>30476</c:v>
                </c:pt>
                <c:pt idx="15">
                  <c:v>14374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9-4038-875F-A7670442A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488578816"/>
        <c:axId val="1488576896"/>
      </c:barChart>
      <c:catAx>
        <c:axId val="148857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488576896"/>
        <c:crosses val="autoZero"/>
        <c:auto val="1"/>
        <c:lblAlgn val="ctr"/>
        <c:lblOffset val="100"/>
        <c:noMultiLvlLbl val="0"/>
      </c:catAx>
      <c:valAx>
        <c:axId val="148857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48857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[Bigmart Excel Project Dashboard.xlsx]ITEM WEIGHT MAX &amp; MIN!PivotTable3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pPr>
            <a:r>
              <a:rPr lang="en-US" baseline="0">
                <a:latin typeface="Calibri" panose="020F0502020204030204" pitchFamily="34" charset="0"/>
              </a:rPr>
              <a:t>WEIGHT OF ITEMS</a:t>
            </a:r>
          </a:p>
        </c:rich>
      </c:tx>
      <c:layout>
        <c:manualLayout>
          <c:xMode val="edge"/>
          <c:yMode val="edge"/>
          <c:x val="0.33618340525943874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Calibri" panose="020F0502020204030204" pitchFamily="34" charset="0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87594008681608"/>
          <c:y val="0.21011409410001225"/>
          <c:w val="0.81675453777884754"/>
          <c:h val="0.4212930154564013"/>
        </c:manualLayout>
      </c:layout>
      <c:areaChart>
        <c:grouping val="standard"/>
        <c:varyColors val="0"/>
        <c:ser>
          <c:idx val="0"/>
          <c:order val="0"/>
          <c:tx>
            <c:strRef>
              <c:f>'ITEM WEIGHT MAX &amp; MIN'!$B$3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17107"/>
            </a:soli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WEIGHT MAX &amp; MIN'!$A$4:$A$20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Meat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Baking Goods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WEIGHT MAX &amp; MIN'!$B$4:$B$20</c:f>
              <c:numCache>
                <c:formatCode>General</c:formatCode>
                <c:ptCount val="16"/>
                <c:pt idx="0">
                  <c:v>1742</c:v>
                </c:pt>
                <c:pt idx="1">
                  <c:v>1369</c:v>
                </c:pt>
                <c:pt idx="2">
                  <c:v>1193</c:v>
                </c:pt>
                <c:pt idx="3">
                  <c:v>1124</c:v>
                </c:pt>
                <c:pt idx="4">
                  <c:v>1084</c:v>
                </c:pt>
                <c:pt idx="5">
                  <c:v>763</c:v>
                </c:pt>
                <c:pt idx="6">
                  <c:v>657</c:v>
                </c:pt>
                <c:pt idx="7">
                  <c:v>574</c:v>
                </c:pt>
                <c:pt idx="8">
                  <c:v>556</c:v>
                </c:pt>
                <c:pt idx="9">
                  <c:v>522</c:v>
                </c:pt>
                <c:pt idx="10">
                  <c:v>287</c:v>
                </c:pt>
                <c:pt idx="11">
                  <c:v>251</c:v>
                </c:pt>
                <c:pt idx="12">
                  <c:v>180</c:v>
                </c:pt>
                <c:pt idx="13">
                  <c:v>160</c:v>
                </c:pt>
                <c:pt idx="14">
                  <c:v>155</c:v>
                </c:pt>
                <c:pt idx="1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C-4A1C-ABC5-0FF75EFC4E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1163990432"/>
        <c:axId val="1163986112"/>
      </c:areaChart>
      <c:catAx>
        <c:axId val="116399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163986112"/>
        <c:crosses val="autoZero"/>
        <c:auto val="1"/>
        <c:lblAlgn val="ctr"/>
        <c:lblOffset val="100"/>
        <c:noMultiLvlLbl val="0"/>
      </c:catAx>
      <c:valAx>
        <c:axId val="11639861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163990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Excel Project Dashboard.xlsx]OUTLET TYPE SALES MAX &amp; MIN!PivotTable4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3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US" sz="1830" baseline="0">
                <a:latin typeface="Calibri" panose="020F0502020204030204" pitchFamily="34" charset="0"/>
              </a:rPr>
              <a:t>TOTAL OUTLET TYPE SALES</a:t>
            </a:r>
          </a:p>
        </c:rich>
      </c:tx>
      <c:layout>
        <c:manualLayout>
          <c:xMode val="edge"/>
          <c:yMode val="edge"/>
          <c:x val="0.25963765354058627"/>
          <c:y val="9.108256548362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3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8064228163340049"/>
          <c:y val="0.24054264133317996"/>
          <c:w val="0.41147353455818025"/>
          <c:h val="0.68578922426363376"/>
        </c:manualLayout>
      </c:layout>
      <c:pieChart>
        <c:varyColors val="1"/>
        <c:ser>
          <c:idx val="0"/>
          <c:order val="0"/>
          <c:tx>
            <c:strRef>
              <c:f>'OUTLET TYPE SALES MAX &amp; MIN'!$B$6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1F79D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8A-4636-8F64-C3A47E332A58}"/>
              </c:ext>
            </c:extLst>
          </c:dPt>
          <c:dPt>
            <c:idx val="1"/>
            <c:bubble3D val="0"/>
            <c:spPr>
              <a:solidFill>
                <a:srgbClr val="E38609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8A-4636-8F64-C3A47E332A58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38A-4636-8F64-C3A47E332A5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38A-4636-8F64-C3A47E332A58}"/>
              </c:ext>
            </c:extLst>
          </c:dPt>
          <c:cat>
            <c:strRef>
              <c:f>'OUTLET TYPE SALES MAX &amp; MIN'!$A$7:$A$11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Grocery Store</c:v>
                </c:pt>
              </c:strCache>
            </c:strRef>
          </c:cat>
          <c:val>
            <c:numRef>
              <c:f>'OUTLET TYPE SALES MAX &amp; MIN'!$B$7:$B$11</c:f>
              <c:numCache>
                <c:formatCode>General</c:formatCode>
                <c:ptCount val="4"/>
                <c:pt idx="0">
                  <c:v>1512239</c:v>
                </c:pt>
                <c:pt idx="1">
                  <c:v>442796</c:v>
                </c:pt>
                <c:pt idx="2">
                  <c:v>195710</c:v>
                </c:pt>
                <c:pt idx="3">
                  <c:v>39896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8A-4636-8F64-C3A47E332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60757435037166"/>
          <c:y val="0.42264748435610028"/>
          <c:w val="0.17797771468752324"/>
          <c:h val="0.236470388652810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Final.xlsx]SUM OF MRP (ITEM)!PivotTable1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SUM OF ITEM MRP</a:t>
            </a:r>
          </a:p>
        </c:rich>
      </c:tx>
      <c:layout>
        <c:manualLayout>
          <c:xMode val="edge"/>
          <c:yMode val="edge"/>
          <c:x val="0.26052840955856132"/>
          <c:y val="5.804429983019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</c:pivotFmts>
    <c:plotArea>
      <c:layout>
        <c:manualLayout>
          <c:layoutTarget val="inner"/>
          <c:xMode val="edge"/>
          <c:yMode val="edge"/>
          <c:x val="0.119489283677299"/>
          <c:y val="8.6423686400178168E-2"/>
          <c:w val="0.87869938230657552"/>
          <c:h val="0.60931302345771043"/>
        </c:manualLayout>
      </c:layout>
      <c:lineChart>
        <c:grouping val="standard"/>
        <c:varyColors val="0"/>
        <c:ser>
          <c:idx val="0"/>
          <c:order val="0"/>
          <c:tx>
            <c:strRef>
              <c:f>'SUM OF MRP (ITEM)'!$B$5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rgbClr val="E38609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E38609"/>
              </a:solidFill>
              <a:ln w="9525">
                <a:solidFill>
                  <a:srgbClr val="E38609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cat>
            <c:strRef>
              <c:f>'SUM OF MRP (ITEM)'!$A$6:$A$22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Meat</c:v>
                </c:pt>
                <c:pt idx="7">
                  <c:v>Baking Goods</c:v>
                </c:pt>
                <c:pt idx="8">
                  <c:v>Health and Hygiene</c:v>
                </c:pt>
                <c:pt idx="9">
                  <c:v>Soft Drinks</c:v>
                </c:pt>
                <c:pt idx="10">
                  <c:v>Others</c:v>
                </c:pt>
                <c:pt idx="11">
                  <c:v>Breads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'SUM OF MRP (ITEM)'!$B$6:$B$22</c:f>
              <c:numCache>
                <c:formatCode>General</c:formatCode>
                <c:ptCount val="16"/>
                <c:pt idx="0">
                  <c:v>21936</c:v>
                </c:pt>
                <c:pt idx="1">
                  <c:v>19487</c:v>
                </c:pt>
                <c:pt idx="2">
                  <c:v>14668</c:v>
                </c:pt>
                <c:pt idx="3">
                  <c:v>13856</c:v>
                </c:pt>
                <c:pt idx="4">
                  <c:v>13691</c:v>
                </c:pt>
                <c:pt idx="5">
                  <c:v>10659</c:v>
                </c:pt>
                <c:pt idx="6">
                  <c:v>8113</c:v>
                </c:pt>
                <c:pt idx="7">
                  <c:v>7642</c:v>
                </c:pt>
                <c:pt idx="8">
                  <c:v>6644</c:v>
                </c:pt>
                <c:pt idx="9">
                  <c:v>6079</c:v>
                </c:pt>
                <c:pt idx="10">
                  <c:v>3474</c:v>
                </c:pt>
                <c:pt idx="11">
                  <c:v>3443</c:v>
                </c:pt>
                <c:pt idx="12">
                  <c:v>3400</c:v>
                </c:pt>
                <c:pt idx="13">
                  <c:v>2205</c:v>
                </c:pt>
                <c:pt idx="14">
                  <c:v>2092</c:v>
                </c:pt>
                <c:pt idx="15">
                  <c:v>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DB-4665-B214-C5C652C29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6192"/>
        <c:axId val="21788152"/>
      </c:lineChart>
      <c:catAx>
        <c:axId val="217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8152"/>
        <c:crosses val="autoZero"/>
        <c:auto val="1"/>
        <c:lblAlgn val="ctr"/>
        <c:lblOffset val="100"/>
        <c:noMultiLvlLbl val="0"/>
      </c:catAx>
      <c:valAx>
        <c:axId val="21788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Excel Project Dashboard.xlsx]COUNT OF FAT CONTENT!PivotTable6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US" sz="1880" baseline="0" dirty="0">
                <a:latin typeface="Calibri" panose="020F0502020204030204" pitchFamily="34" charset="0"/>
              </a:rPr>
              <a:t>COUNT OF ITEM FAT CONTENT</a:t>
            </a:r>
          </a:p>
        </c:rich>
      </c:tx>
      <c:layout>
        <c:manualLayout>
          <c:xMode val="edge"/>
          <c:yMode val="edge"/>
          <c:x val="0.2301435361611735"/>
          <c:y val="7.6537522336344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softEdge rad="0"/>
          </a:effectLst>
        </c:spPr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solidFill>
            <a:schemeClr val="accent2"/>
          </a:solidFill>
          <a:ln>
            <a:noFill/>
          </a:ln>
          <a:effectLst>
            <a:softEdge rad="0"/>
          </a:effectLst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solidFill>
            <a:schemeClr val="accent2"/>
          </a:solidFill>
          <a:ln>
            <a:noFill/>
          </a:ln>
          <a:effectLst>
            <a:softEdge rad="0"/>
          </a:effectLst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 OF FAT CONTENT'!$B$3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38609"/>
            </a:solidFill>
            <a:ln>
              <a:solidFill>
                <a:srgbClr val="C17107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E38609"/>
              </a:solidFill>
              <a:ln>
                <a:solidFill>
                  <a:srgbClr val="C17107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E56-48BD-8CBC-BE4E05B18115}"/>
              </c:ext>
            </c:extLst>
          </c:dPt>
          <c:dPt>
            <c:idx val="1"/>
            <c:invertIfNegative val="0"/>
            <c:bubble3D val="0"/>
            <c:spPr>
              <a:solidFill>
                <a:srgbClr val="E38609"/>
              </a:solidFill>
              <a:ln>
                <a:solidFill>
                  <a:srgbClr val="C17107"/>
                </a:solidFill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6E56-48BD-8CBC-BE4E05B181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OF FAT CONTENT'!$A$4:$A$8</c:f>
              <c:strCache>
                <c:ptCount val="4"/>
                <c:pt idx="0">
                  <c:v>Low Fat</c:v>
                </c:pt>
                <c:pt idx="1">
                  <c:v>Regular</c:v>
                </c:pt>
                <c:pt idx="2">
                  <c:v>LF</c:v>
                </c:pt>
                <c:pt idx="3">
                  <c:v>reg</c:v>
                </c:pt>
              </c:strCache>
            </c:strRef>
          </c:cat>
          <c:val>
            <c:numRef>
              <c:f>'COUNT OF FAT CONTENT'!$B$4:$B$8</c:f>
              <c:numCache>
                <c:formatCode>General</c:formatCode>
                <c:ptCount val="4"/>
                <c:pt idx="0">
                  <c:v>635</c:v>
                </c:pt>
                <c:pt idx="1">
                  <c:v>328</c:v>
                </c:pt>
                <c:pt idx="2">
                  <c:v>26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56-48BD-8CBC-BE4E05B181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65215920"/>
        <c:axId val="1765215440"/>
      </c:barChart>
      <c:catAx>
        <c:axId val="1765215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765215440"/>
        <c:crosses val="autoZero"/>
        <c:auto val="1"/>
        <c:lblAlgn val="ctr"/>
        <c:lblOffset val="100"/>
        <c:noMultiLvlLbl val="0"/>
      </c:catAx>
      <c:valAx>
        <c:axId val="176521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765215920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H &amp; L (PERCENTAGE)!PivotTable1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YEAR SALES</a:t>
            </a:r>
          </a:p>
        </c:rich>
      </c:tx>
      <c:layout>
        <c:manualLayout>
          <c:xMode val="edge"/>
          <c:yMode val="edge"/>
          <c:x val="0.38038059547921022"/>
          <c:y val="6.6417427264562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H &amp; L (PERCENTAGE)'!$B$5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38609"/>
            </a:solidFill>
            <a:ln>
              <a:solidFill>
                <a:srgbClr val="C17107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H &amp; L (PERCENTAGE)'!$A$6:$A$15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'SALES H &amp; L (PERCENTAGE)'!$B$6:$B$15</c:f>
              <c:numCache>
                <c:formatCode>0.00%</c:formatCode>
                <c:ptCount val="9"/>
                <c:pt idx="0">
                  <c:v>0.21086385217842632</c:v>
                </c:pt>
                <c:pt idx="1">
                  <c:v>0.12046839258463618</c:v>
                </c:pt>
                <c:pt idx="2">
                  <c:v>0.11885790506066489</c:v>
                </c:pt>
                <c:pt idx="3">
                  <c:v>0.11844524045701692</c:v>
                </c:pt>
                <c:pt idx="4">
                  <c:v>0.11198274842842802</c:v>
                </c:pt>
                <c:pt idx="5">
                  <c:v>0.11104375386017153</c:v>
                </c:pt>
                <c:pt idx="6">
                  <c:v>0.10951999894094924</c:v>
                </c:pt>
                <c:pt idx="7">
                  <c:v>8.933914776542573E-2</c:v>
                </c:pt>
                <c:pt idx="8">
                  <c:v>9.4789607242811574E-3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9-42FB-B834-0FD5C663AB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791680"/>
        <c:axId val="21787368"/>
      </c:barChart>
      <c:catAx>
        <c:axId val="2179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368"/>
        <c:crosses val="autoZero"/>
        <c:auto val="1"/>
        <c:lblAlgn val="ctr"/>
        <c:lblOffset val="100"/>
        <c:noMultiLvlLbl val="0"/>
      </c:catAx>
      <c:valAx>
        <c:axId val="21787368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Excel Project Dashboard.xlsx]COUNT ITEM TYPE SALES(YEAR) 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7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IN" sz="1870" baseline="0">
                <a:latin typeface="Calibri" panose="020F0502020204030204" pitchFamily="34" charset="0"/>
              </a:rPr>
              <a:t>COUNT OF ITEM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7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 ITEM TYPE SALES(YEAR)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38609"/>
            </a:solidFill>
            <a:ln>
              <a:solidFill>
                <a:srgbClr val="C17107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ITEM TYPE SALES(YEAR) '!$A$4:$A$13</c:f>
              <c:strCache>
                <c:ptCount val="9"/>
                <c:pt idx="0">
                  <c:v>1985</c:v>
                </c:pt>
                <c:pt idx="1">
                  <c:v>2002</c:v>
                </c:pt>
                <c:pt idx="2">
                  <c:v>1997</c:v>
                </c:pt>
                <c:pt idx="3">
                  <c:v>1987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1999</c:v>
                </c:pt>
                <c:pt idx="8">
                  <c:v>1998</c:v>
                </c:pt>
              </c:strCache>
            </c:strRef>
          </c:cat>
          <c:val>
            <c:numRef>
              <c:f>'COUNT ITEM TYPE SALES(YEAR) '!$B$4:$B$13</c:f>
              <c:numCache>
                <c:formatCode>General</c:formatCode>
                <c:ptCount val="9"/>
                <c:pt idx="0">
                  <c:v>186</c:v>
                </c:pt>
                <c:pt idx="1">
                  <c:v>120</c:v>
                </c:pt>
                <c:pt idx="2">
                  <c:v>115</c:v>
                </c:pt>
                <c:pt idx="3">
                  <c:v>114</c:v>
                </c:pt>
                <c:pt idx="4">
                  <c:v>108</c:v>
                </c:pt>
                <c:pt idx="5">
                  <c:v>101</c:v>
                </c:pt>
                <c:pt idx="6">
                  <c:v>96</c:v>
                </c:pt>
                <c:pt idx="7">
                  <c:v>94</c:v>
                </c:pt>
                <c:pt idx="8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F7-44F1-BD11-5760C3DEA5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8937200"/>
        <c:axId val="1768938640"/>
      </c:barChart>
      <c:catAx>
        <c:axId val="176893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768938640"/>
        <c:crosses val="autoZero"/>
        <c:auto val="1"/>
        <c:lblAlgn val="ctr"/>
        <c:lblOffset val="100"/>
        <c:noMultiLvlLbl val="0"/>
      </c:catAx>
      <c:valAx>
        <c:axId val="176893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76893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[Bigmart Excel Project Dashboard.xlsx]OUTLET TYPE &amp; OUTLET SIZE(SALES!PivotTable9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7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+mn-cs"/>
              </a:defRPr>
            </a:pPr>
            <a:r>
              <a:rPr lang="en-US" sz="1870" baseline="0">
                <a:latin typeface="Calibri" panose="020F0502020204030204" pitchFamily="34" charset="0"/>
              </a:rPr>
              <a:t>TOTAL SALES OF OUTLET SALES &amp;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7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'OUTLET TYPE &amp; OUTLET SIZE(SALES'!$B$3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3860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'OUTLET TYPE &amp; OUTLET SIZE(SALES'!$A$4:$A$15</c:f>
              <c:multiLvlStrCache>
                <c:ptCount val="7"/>
                <c:lvl>
                  <c:pt idx="0">
                    <c:v>Medium</c:v>
                  </c:pt>
                  <c:pt idx="1">
                    <c:v>Small</c:v>
                  </c:pt>
                  <c:pt idx="2">
                    <c:v>High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Small</c:v>
                  </c:pt>
                </c:lvl>
                <c:lvl>
                  <c:pt idx="0">
                    <c:v>Supermarket Type1</c:v>
                  </c:pt>
                  <c:pt idx="3">
                    <c:v>Supermarket Type3</c:v>
                  </c:pt>
                  <c:pt idx="4">
                    <c:v>Supermarket Type2</c:v>
                  </c:pt>
                  <c:pt idx="5">
                    <c:v>Grocery Store</c:v>
                  </c:pt>
                </c:lvl>
              </c:multiLvlStrCache>
            </c:multiLvlStrRef>
          </c:cat>
          <c:val>
            <c:numRef>
              <c:f>'OUTLET TYPE &amp; OUTLET SIZE(SALES'!$B$4:$B$15</c:f>
              <c:numCache>
                <c:formatCode>General</c:formatCode>
                <c:ptCount val="7"/>
                <c:pt idx="0">
                  <c:v>748946</c:v>
                </c:pt>
                <c:pt idx="1">
                  <c:v>523374</c:v>
                </c:pt>
                <c:pt idx="2">
                  <c:v>239919</c:v>
                </c:pt>
                <c:pt idx="3">
                  <c:v>442796</c:v>
                </c:pt>
                <c:pt idx="4">
                  <c:v>195710</c:v>
                </c:pt>
                <c:pt idx="5">
                  <c:v>20765</c:v>
                </c:pt>
                <c:pt idx="6">
                  <c:v>19131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B-49B3-9DD9-93CCC7965B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57471360"/>
        <c:axId val="1257470880"/>
      </c:barChart>
      <c:catAx>
        <c:axId val="125747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257470880"/>
        <c:crosses val="autoZero"/>
        <c:auto val="1"/>
        <c:lblAlgn val="ctr"/>
        <c:lblOffset val="100"/>
        <c:noMultiLvlLbl val="0"/>
      </c:catAx>
      <c:valAx>
        <c:axId val="125747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125747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uniabhi/bigmart-sales-data?select=Test.csv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kaggle.com/uniabhi/bigmart-sales-data?select=Test.csv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7D71D-BD81-4CFE-A06D-C6F56FC273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A9DB67-550B-4210-ADBF-2D6C63ADE241}">
      <dgm:prSet/>
      <dgm:spPr/>
      <dgm:t>
        <a:bodyPr/>
        <a:lstStyle/>
        <a:p>
          <a:r>
            <a:rPr lang="en-IN" dirty="0">
              <a:solidFill>
                <a:schemeClr val="accent5"/>
              </a:solidFill>
              <a:latin typeface="Abadi" panose="020B0604020104020204" pitchFamily="34" charset="0"/>
            </a:rPr>
            <a:t>DATASET TAKEN FROM KAGGLE WEBSITE</a:t>
          </a:r>
          <a:endParaRPr lang="en-US" dirty="0">
            <a:solidFill>
              <a:schemeClr val="accent5"/>
            </a:solidFill>
            <a:latin typeface="Abadi" panose="020B0604020104020204" pitchFamily="34" charset="0"/>
          </a:endParaRPr>
        </a:p>
      </dgm:t>
    </dgm:pt>
    <dgm:pt modelId="{F58C83DD-E6C9-43F2-AB41-CFC4E32D39B4}" type="parTrans" cxnId="{EFDB948D-2362-47AC-A71F-52649CF2ADAA}">
      <dgm:prSet/>
      <dgm:spPr/>
      <dgm:t>
        <a:bodyPr/>
        <a:lstStyle/>
        <a:p>
          <a:endParaRPr lang="en-US"/>
        </a:p>
      </dgm:t>
    </dgm:pt>
    <dgm:pt modelId="{03F27926-B03A-405C-AC66-9C7DF9BD0DA1}" type="sibTrans" cxnId="{EFDB948D-2362-47AC-A71F-52649CF2ADAA}">
      <dgm:prSet/>
      <dgm:spPr/>
      <dgm:t>
        <a:bodyPr/>
        <a:lstStyle/>
        <a:p>
          <a:endParaRPr lang="en-US"/>
        </a:p>
      </dgm:t>
    </dgm:pt>
    <dgm:pt modelId="{A01B0ABB-D26B-4548-89C3-7AB5B7A24C4D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  <a:hlinkClick xmlns:r="http://schemas.openxmlformats.org/officeDocument/2006/relationships" r:id="rId1"/>
            </a:rPr>
            <a:t>https://www.kaggle.com/uniabhi/bigmart-sales-data?select=Test.csv</a:t>
          </a:r>
          <a:endParaRPr lang="en-US" dirty="0">
            <a:latin typeface="Abadi" panose="020B0604020104020204" pitchFamily="34" charset="0"/>
          </a:endParaRPr>
        </a:p>
      </dgm:t>
    </dgm:pt>
    <dgm:pt modelId="{ADB2010E-2C1C-4937-823B-59C158D1DB53}" type="parTrans" cxnId="{46F28F7E-57CD-41A0-A9E2-E23CF1851026}">
      <dgm:prSet/>
      <dgm:spPr/>
      <dgm:t>
        <a:bodyPr/>
        <a:lstStyle/>
        <a:p>
          <a:endParaRPr lang="en-US"/>
        </a:p>
      </dgm:t>
    </dgm:pt>
    <dgm:pt modelId="{EC67DC96-A8E1-4BF7-A5BF-65DE8A12F763}" type="sibTrans" cxnId="{46F28F7E-57CD-41A0-A9E2-E23CF1851026}">
      <dgm:prSet/>
      <dgm:spPr/>
      <dgm:t>
        <a:bodyPr/>
        <a:lstStyle/>
        <a:p>
          <a:endParaRPr lang="en-US"/>
        </a:p>
      </dgm:t>
    </dgm:pt>
    <dgm:pt modelId="{138EF8D0-33FA-4085-BBA3-74351A1FAA98}" type="pres">
      <dgm:prSet presAssocID="{B007D71D-BD81-4CFE-A06D-C6F56FC27370}" presName="root" presStyleCnt="0">
        <dgm:presLayoutVars>
          <dgm:dir/>
          <dgm:resizeHandles val="exact"/>
        </dgm:presLayoutVars>
      </dgm:prSet>
      <dgm:spPr/>
    </dgm:pt>
    <dgm:pt modelId="{93FCB77A-DB29-4F00-9011-534C8B798F66}" type="pres">
      <dgm:prSet presAssocID="{56A9DB67-550B-4210-ADBF-2D6C63ADE241}" presName="compNode" presStyleCnt="0"/>
      <dgm:spPr/>
    </dgm:pt>
    <dgm:pt modelId="{06358222-7802-4FAF-8D7C-80B0D6895F50}" type="pres">
      <dgm:prSet presAssocID="{56A9DB67-550B-4210-ADBF-2D6C63ADE241}" presName="bgRect" presStyleLbl="bgShp" presStyleIdx="0" presStyleCnt="2" custLinFactNeighborX="20911" custLinFactNeighborY="-36958"/>
      <dgm:spPr/>
    </dgm:pt>
    <dgm:pt modelId="{E6837765-9A9A-4FCC-9066-CFAD4A77D75D}" type="pres">
      <dgm:prSet presAssocID="{56A9DB67-550B-4210-ADBF-2D6C63ADE241}" presName="iconRect" presStyleLbl="node1" presStyleIdx="0" presStyleCnt="2" custScaleX="141784" custLinFactNeighborX="-2867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B8D069-8049-48DD-BD42-CA8B776B4902}" type="pres">
      <dgm:prSet presAssocID="{56A9DB67-550B-4210-ADBF-2D6C63ADE241}" presName="spaceRect" presStyleCnt="0"/>
      <dgm:spPr/>
    </dgm:pt>
    <dgm:pt modelId="{2056B5CE-4F9B-4487-979D-2CD4C33A40E9}" type="pres">
      <dgm:prSet presAssocID="{56A9DB67-550B-4210-ADBF-2D6C63ADE241}" presName="parTx" presStyleLbl="revTx" presStyleIdx="0" presStyleCnt="2" custScaleX="105897">
        <dgm:presLayoutVars>
          <dgm:chMax val="0"/>
          <dgm:chPref val="0"/>
        </dgm:presLayoutVars>
      </dgm:prSet>
      <dgm:spPr/>
    </dgm:pt>
    <dgm:pt modelId="{D4CF3BEE-B31F-4F41-8C14-B11A7BC486DA}" type="pres">
      <dgm:prSet presAssocID="{03F27926-B03A-405C-AC66-9C7DF9BD0DA1}" presName="sibTrans" presStyleCnt="0"/>
      <dgm:spPr/>
    </dgm:pt>
    <dgm:pt modelId="{01DBEAAD-1AA9-4D16-8CF9-36368AC41446}" type="pres">
      <dgm:prSet presAssocID="{A01B0ABB-D26B-4548-89C3-7AB5B7A24C4D}" presName="compNode" presStyleCnt="0"/>
      <dgm:spPr/>
    </dgm:pt>
    <dgm:pt modelId="{0AFF3C41-701C-41E4-AFDE-BD7395C069B7}" type="pres">
      <dgm:prSet presAssocID="{A01B0ABB-D26B-4548-89C3-7AB5B7A24C4D}" presName="bgRect" presStyleLbl="bgShp" presStyleIdx="1" presStyleCnt="2" custScaleX="92089" custScaleY="65888" custLinFactNeighborX="3297" custLinFactNeighborY="-46548"/>
      <dgm:spPr/>
    </dgm:pt>
    <dgm:pt modelId="{ADD9B410-D91B-4416-AAA8-2CD0CB5D2112}" type="pres">
      <dgm:prSet presAssocID="{A01B0ABB-D26B-4548-89C3-7AB5B7A24C4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69E47E2-40DE-4199-B814-0D4F31D65058}" type="pres">
      <dgm:prSet presAssocID="{A01B0ABB-D26B-4548-89C3-7AB5B7A24C4D}" presName="spaceRect" presStyleCnt="0"/>
      <dgm:spPr/>
    </dgm:pt>
    <dgm:pt modelId="{3E7303D3-C0D2-4F50-AFBB-87E1AE05C7B2}" type="pres">
      <dgm:prSet presAssocID="{A01B0ABB-D26B-4548-89C3-7AB5B7A24C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DAD963-96FD-4D68-85A1-742FF1ED6F5C}" type="presOf" srcId="{56A9DB67-550B-4210-ADBF-2D6C63ADE241}" destId="{2056B5CE-4F9B-4487-979D-2CD4C33A40E9}" srcOrd="0" destOrd="0" presId="urn:microsoft.com/office/officeart/2018/2/layout/IconVerticalSolidList"/>
    <dgm:cxn modelId="{46F28F7E-57CD-41A0-A9E2-E23CF1851026}" srcId="{B007D71D-BD81-4CFE-A06D-C6F56FC27370}" destId="{A01B0ABB-D26B-4548-89C3-7AB5B7A24C4D}" srcOrd="1" destOrd="0" parTransId="{ADB2010E-2C1C-4937-823B-59C158D1DB53}" sibTransId="{EC67DC96-A8E1-4BF7-A5BF-65DE8A12F763}"/>
    <dgm:cxn modelId="{EFDB948D-2362-47AC-A71F-52649CF2ADAA}" srcId="{B007D71D-BD81-4CFE-A06D-C6F56FC27370}" destId="{56A9DB67-550B-4210-ADBF-2D6C63ADE241}" srcOrd="0" destOrd="0" parTransId="{F58C83DD-E6C9-43F2-AB41-CFC4E32D39B4}" sibTransId="{03F27926-B03A-405C-AC66-9C7DF9BD0DA1}"/>
    <dgm:cxn modelId="{45B4CAB8-95F1-4F1B-8F1A-0539CC774C02}" type="presOf" srcId="{B007D71D-BD81-4CFE-A06D-C6F56FC27370}" destId="{138EF8D0-33FA-4085-BBA3-74351A1FAA98}" srcOrd="0" destOrd="0" presId="urn:microsoft.com/office/officeart/2018/2/layout/IconVerticalSolidList"/>
    <dgm:cxn modelId="{7A65A3F6-31F3-4BC7-B9A7-E471002376F5}" type="presOf" srcId="{A01B0ABB-D26B-4548-89C3-7AB5B7A24C4D}" destId="{3E7303D3-C0D2-4F50-AFBB-87E1AE05C7B2}" srcOrd="0" destOrd="0" presId="urn:microsoft.com/office/officeart/2018/2/layout/IconVerticalSolidList"/>
    <dgm:cxn modelId="{93E8634E-3EFA-4634-B090-8C5665F83D40}" type="presParOf" srcId="{138EF8D0-33FA-4085-BBA3-74351A1FAA98}" destId="{93FCB77A-DB29-4F00-9011-534C8B798F66}" srcOrd="0" destOrd="0" presId="urn:microsoft.com/office/officeart/2018/2/layout/IconVerticalSolidList"/>
    <dgm:cxn modelId="{D6D30647-01F3-4815-AD81-888FE3219420}" type="presParOf" srcId="{93FCB77A-DB29-4F00-9011-534C8B798F66}" destId="{06358222-7802-4FAF-8D7C-80B0D6895F50}" srcOrd="0" destOrd="0" presId="urn:microsoft.com/office/officeart/2018/2/layout/IconVerticalSolidList"/>
    <dgm:cxn modelId="{ECB183BC-0F99-4112-9CD1-3055C6EE4752}" type="presParOf" srcId="{93FCB77A-DB29-4F00-9011-534C8B798F66}" destId="{E6837765-9A9A-4FCC-9066-CFAD4A77D75D}" srcOrd="1" destOrd="0" presId="urn:microsoft.com/office/officeart/2018/2/layout/IconVerticalSolidList"/>
    <dgm:cxn modelId="{8F6ACBEE-0443-4F0C-B63A-4896729E37D6}" type="presParOf" srcId="{93FCB77A-DB29-4F00-9011-534C8B798F66}" destId="{07B8D069-8049-48DD-BD42-CA8B776B4902}" srcOrd="2" destOrd="0" presId="urn:microsoft.com/office/officeart/2018/2/layout/IconVerticalSolidList"/>
    <dgm:cxn modelId="{F1026E28-A346-4FE5-9964-DD80467071AD}" type="presParOf" srcId="{93FCB77A-DB29-4F00-9011-534C8B798F66}" destId="{2056B5CE-4F9B-4487-979D-2CD4C33A40E9}" srcOrd="3" destOrd="0" presId="urn:microsoft.com/office/officeart/2018/2/layout/IconVerticalSolidList"/>
    <dgm:cxn modelId="{EDE2D6EB-659F-4CFF-BE2E-5DF213DB03DC}" type="presParOf" srcId="{138EF8D0-33FA-4085-BBA3-74351A1FAA98}" destId="{D4CF3BEE-B31F-4F41-8C14-B11A7BC486DA}" srcOrd="1" destOrd="0" presId="urn:microsoft.com/office/officeart/2018/2/layout/IconVerticalSolidList"/>
    <dgm:cxn modelId="{3EFB6251-76DE-4BF2-A8F7-FCE24338750C}" type="presParOf" srcId="{138EF8D0-33FA-4085-BBA3-74351A1FAA98}" destId="{01DBEAAD-1AA9-4D16-8CF9-36368AC41446}" srcOrd="2" destOrd="0" presId="urn:microsoft.com/office/officeart/2018/2/layout/IconVerticalSolidList"/>
    <dgm:cxn modelId="{D94F66B0-2FCF-4282-AD04-E3468EA18BC9}" type="presParOf" srcId="{01DBEAAD-1AA9-4D16-8CF9-36368AC41446}" destId="{0AFF3C41-701C-41E4-AFDE-BD7395C069B7}" srcOrd="0" destOrd="0" presId="urn:microsoft.com/office/officeart/2018/2/layout/IconVerticalSolidList"/>
    <dgm:cxn modelId="{CBB9A55F-2320-4441-A9FA-73CBC84D6366}" type="presParOf" srcId="{01DBEAAD-1AA9-4D16-8CF9-36368AC41446}" destId="{ADD9B410-D91B-4416-AAA8-2CD0CB5D2112}" srcOrd="1" destOrd="0" presId="urn:microsoft.com/office/officeart/2018/2/layout/IconVerticalSolidList"/>
    <dgm:cxn modelId="{83C88E4D-C05E-40BB-B481-114EB876A5CF}" type="presParOf" srcId="{01DBEAAD-1AA9-4D16-8CF9-36368AC41446}" destId="{D69E47E2-40DE-4199-B814-0D4F31D65058}" srcOrd="2" destOrd="0" presId="urn:microsoft.com/office/officeart/2018/2/layout/IconVerticalSolidList"/>
    <dgm:cxn modelId="{795855F2-8FE0-4C75-82A8-A1554D3805B7}" type="presParOf" srcId="{01DBEAAD-1AA9-4D16-8CF9-36368AC41446}" destId="{3E7303D3-C0D2-4F50-AFBB-87E1AE05C7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8222-7802-4FAF-8D7C-80B0D6895F50}">
      <dsp:nvSpPr>
        <dsp:cNvPr id="0" name=""/>
        <dsp:cNvSpPr/>
      </dsp:nvSpPr>
      <dsp:spPr>
        <a:xfrm>
          <a:off x="0" y="157872"/>
          <a:ext cx="7548466" cy="8838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37765-9A9A-4FCC-9066-CFAD4A77D75D}">
      <dsp:nvSpPr>
        <dsp:cNvPr id="0" name=""/>
        <dsp:cNvSpPr/>
      </dsp:nvSpPr>
      <dsp:spPr>
        <a:xfrm>
          <a:off x="0" y="683409"/>
          <a:ext cx="689260" cy="486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6B5CE-4F9B-4487-979D-2CD4C33A40E9}">
      <dsp:nvSpPr>
        <dsp:cNvPr id="0" name=""/>
        <dsp:cNvSpPr/>
      </dsp:nvSpPr>
      <dsp:spPr>
        <a:xfrm>
          <a:off x="733269" y="484536"/>
          <a:ext cx="6910401" cy="88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44" tIns="93544" rIns="93544" bIns="93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accent5"/>
              </a:solidFill>
              <a:latin typeface="Abadi" panose="020B0604020104020204" pitchFamily="34" charset="0"/>
            </a:rPr>
            <a:t>DATASET TAKEN FROM KAGGLE WEBSITE</a:t>
          </a:r>
          <a:endParaRPr lang="en-US" sz="2500" kern="1200" dirty="0">
            <a:solidFill>
              <a:schemeClr val="accent5"/>
            </a:solidFill>
            <a:latin typeface="Abadi" panose="020B0604020104020204" pitchFamily="34" charset="0"/>
          </a:endParaRPr>
        </a:p>
      </dsp:txBody>
      <dsp:txXfrm>
        <a:off x="733269" y="484536"/>
        <a:ext cx="6910401" cy="883880"/>
      </dsp:txXfrm>
    </dsp:sp>
    <dsp:sp modelId="{0AFF3C41-701C-41E4-AFDE-BD7395C069B7}">
      <dsp:nvSpPr>
        <dsp:cNvPr id="0" name=""/>
        <dsp:cNvSpPr/>
      </dsp:nvSpPr>
      <dsp:spPr>
        <a:xfrm>
          <a:off x="141564" y="1417298"/>
          <a:ext cx="6401388" cy="384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B410-D91B-4416-AAA8-2CD0CB5D2112}">
      <dsp:nvSpPr>
        <dsp:cNvPr id="0" name=""/>
        <dsp:cNvSpPr/>
      </dsp:nvSpPr>
      <dsp:spPr>
        <a:xfrm>
          <a:off x="-95205" y="1638075"/>
          <a:ext cx="486134" cy="486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303D3-C0D2-4F50-AFBB-87E1AE05C7B2}">
      <dsp:nvSpPr>
        <dsp:cNvPr id="0" name=""/>
        <dsp:cNvSpPr/>
      </dsp:nvSpPr>
      <dsp:spPr>
        <a:xfrm>
          <a:off x="658302" y="1589387"/>
          <a:ext cx="6525587" cy="88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44" tIns="93544" rIns="93544" bIns="93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badi" panose="020B0604020104020204" pitchFamily="34" charset="0"/>
              <a:hlinkClick xmlns:r="http://schemas.openxmlformats.org/officeDocument/2006/relationships" r:id="rId5"/>
            </a:rPr>
            <a:t>https://www.kaggle.com/uniabhi/bigmart-sales-data?select=Test.csv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658302" y="1589387"/>
        <a:ext cx="6525587" cy="883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8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09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3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9489-661E-B6A9-F49A-1D0E0C8B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7"/>
            <a:ext cx="6996041" cy="2710970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EXCEL PROJECT – BIGMART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0D02-307D-968B-D53D-85616CA42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39204"/>
            <a:ext cx="4496783" cy="732996"/>
          </a:xfrm>
        </p:spPr>
        <p:txBody>
          <a:bodyPr anchor="t">
            <a:normAutofit lnSpcReduction="10000"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BY,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    SAITHARUN</a:t>
            </a:r>
          </a:p>
        </p:txBody>
      </p: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33D35AE7-FC37-F2C6-99D6-6D5BA648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79" y="4279721"/>
            <a:ext cx="2015241" cy="18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9BC-0F52-40E2-0FA1-D33596C8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23825"/>
            <a:ext cx="9620250" cy="68580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6. 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WHAT IS THE TOTAL COUNT OF FAT CONTENT</a:t>
            </a:r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?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DBDB-E476-AF0A-7488-DF0078A6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0" y="676275"/>
            <a:ext cx="8191499" cy="52228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FAT – 635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REGULAR - 328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LF - 26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 - 11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AEFD35-5F60-0EB1-EC0E-83C887DAD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293541"/>
              </p:ext>
            </p:extLst>
          </p:nvPr>
        </p:nvGraphicFramePr>
        <p:xfrm>
          <a:off x="4346150" y="1741418"/>
          <a:ext cx="6473421" cy="385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175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487B-AAAB-9F76-1C4A-4AE338C1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5" y="320681"/>
            <a:ext cx="8543924" cy="638175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7.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TOTAL % OF SALES BY YEARS</a:t>
            </a:r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?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6E60-832B-C1BE-1D2D-2C0EB488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0" y="771525"/>
            <a:ext cx="8267699" cy="51276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HIGHEST % - 1985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LOWEST % - 1998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A624FA-28F2-411D-7F6D-50B7D2A20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170187"/>
              </p:ext>
            </p:extLst>
          </p:nvPr>
        </p:nvGraphicFramePr>
        <p:xfrm>
          <a:off x="2505075" y="1757019"/>
          <a:ext cx="7162800" cy="3919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13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7CA0-E3CC-2859-6CE9-B866F1B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523875"/>
            <a:ext cx="8496299" cy="295275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8.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WHICH ITEM TYPE HAS THE HIGHEST SALES IN AN OUTLET ESTABLISHMENT YEAR</a:t>
            </a:r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E332-E4A0-CB20-718B-0E1E98D5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575" y="1000125"/>
            <a:ext cx="8353424" cy="48990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HIGHEST YEAR - 1985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LOWEST YEAR – 1998</a:t>
            </a: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EAD8D5-F3E2-9115-464E-2D1C7346C4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506149"/>
              </p:ext>
            </p:extLst>
          </p:nvPr>
        </p:nvGraphicFramePr>
        <p:xfrm>
          <a:off x="3081336" y="2057401"/>
          <a:ext cx="7439025" cy="392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012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4F0C-A264-B4A1-4488-22EC8496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4" y="697231"/>
            <a:ext cx="9534525" cy="45719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9.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THE SALES OF THE OUTLET TYPE ACORDING TO THE OUTLET SIZE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963-A0A8-EDD3-2C25-404F5F88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0" y="981074"/>
            <a:ext cx="8267699" cy="49180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HIGHEST – Supermarket Type - 1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LOWEST – Grocery Store</a:t>
            </a: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BB254A-C9CE-CCEB-5809-8A89FA71A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22568"/>
              </p:ext>
            </p:extLst>
          </p:nvPr>
        </p:nvGraphicFramePr>
        <p:xfrm>
          <a:off x="2945725" y="1962150"/>
          <a:ext cx="7669265" cy="4198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451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0FE-C438-2018-3844-4EF8E3FD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5" y="361949"/>
            <a:ext cx="9563100" cy="419101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10.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TOTAL COUNT OF OUTLET TYPE?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775A-4908-7E8A-848E-32B6012B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925" y="628650"/>
            <a:ext cx="8220074" cy="5270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HIGHEST COUNT - Supermarket Type - 1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LOWEST COUNT - Supermarket Type – 2</a:t>
            </a: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9003F4-E77D-C0D4-C59F-DC2E8C3DD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469442"/>
              </p:ext>
            </p:extLst>
          </p:nvPr>
        </p:nvGraphicFramePr>
        <p:xfrm>
          <a:off x="2901767" y="1781175"/>
          <a:ext cx="7415750" cy="411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52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313-85F4-0299-068D-2BB5D4EB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5" y="381000"/>
            <a:ext cx="8543924" cy="4095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11</a:t>
            </a:r>
            <a:r>
              <a:rPr lang="en-IN" sz="2800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THE TOTAL SALES OF PARTICULAR LOCATION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89D3-A32B-2161-41F2-E78E4DFA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725" y="600075"/>
            <a:ext cx="8915400" cy="543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HIGHEST SALE – Tier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badi" panose="020B0604020104020204" pitchFamily="34" charset="0"/>
              </a:rPr>
              <a:t>LOWEST SALE – Tier 1</a:t>
            </a: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" panose="020B0604020104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369D0A-F3DF-3924-4834-BA00E6BC7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507422"/>
              </p:ext>
            </p:extLst>
          </p:nvPr>
        </p:nvGraphicFramePr>
        <p:xfrm>
          <a:off x="3259361" y="1741062"/>
          <a:ext cx="6843444" cy="4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727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2B1-19CE-2FD9-8824-57446F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5" y="95251"/>
            <a:ext cx="9305924" cy="609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 NOTES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5D44-1F83-6500-38D5-9A7FC70D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325" y="790574"/>
            <a:ext cx="8829674" cy="5238751"/>
          </a:xfrm>
        </p:spPr>
        <p:txBody>
          <a:bodyPr>
            <a:normAutofit fontScale="40000" lnSpcReduction="20000"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FROM THE DATA SET, IT IS CONFIRM THAT, YEAR 1985 HAS HIGHEST SALES AND 1998 HAS LOWEST SALES.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ALSO FRUITS AND VEGETABLES HAVE THE HIGHEST SALES AND SEAFOOD HAS THE LOWEST SALES.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THE MAXIMUM WEIGHT OF THE ITEM TYPE IS 1742 AND THE MINIMUM WEIGHT IS 34.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ALSO, SUPERMARKET 1 HAS THE HIGHEST SALES AND GROCERY STORE HAS THE LOWEST SALES.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THE TOTAL ITEM MRP IS 138088.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TOTAL COUNT OF LOW FAT IS 635, REGULAR IS 328, LF IS 26 AND REG IS 11.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IN YEAR 1985 THE SALES WERE HIGH, AND IN YEAR 1998 THE SALES WERE LOW.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THE HIGHEST COUNT OF THE ITEM SALE IS 186 IN YEAR 1985.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THE SUPERMARKET TYPE 1 HAS 1512239 SALES IN ALL OUTLET SIZES.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SUPERMARKET TYPE 1 HAS HIGHEST COUNT AND SUPERMAKET TYPE 2 HAS LOWEST COUNT AS 655 AND 96.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TIER </a:t>
            </a:r>
            <a:r>
              <a:rPr lang="en-US" sz="4900" dirty="0">
                <a:latin typeface="Abadi" panose="020B0604020104020204" pitchFamily="34" charset="0"/>
                <a:cs typeface="Aharoni" panose="02010803020104030203" pitchFamily="2" charset="-79"/>
              </a:rPr>
              <a:t>3</a:t>
            </a:r>
            <a:r>
              <a:rPr lang="en-US" sz="3400" dirty="0">
                <a:latin typeface="Abadi" panose="020B0604020104020204" pitchFamily="34" charset="0"/>
                <a:cs typeface="Aharoni" panose="02010803020104030203" pitchFamily="2" charset="-79"/>
              </a:rPr>
              <a:t> HAS HIGHEST SALES AND TIER 1 HAS LOWEST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0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245A-8324-D602-407F-75005546C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90465"/>
            <a:ext cx="9905999" cy="520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</a:t>
            </a:r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masis MT Pro" panose="02040504050005020304" pitchFamily="18" charset="0"/>
                <a:cs typeface="Aharoni" panose="02010803020104030203" pitchFamily="2" charset="-79"/>
              </a:rPr>
              <a:t>THANK YOU</a:t>
            </a:r>
          </a:p>
          <a:p>
            <a:pPr marL="0" indent="0">
              <a:buNone/>
            </a:pPr>
            <a:endParaRPr lang="en-IN" sz="4400" dirty="0">
              <a:solidFill>
                <a:schemeClr val="accent5">
                  <a:lumMod val="75000"/>
                </a:schemeClr>
              </a:solidFill>
              <a:latin typeface="Amasis MT Pro" panose="02040504050005020304" pitchFamily="18" charset="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masis MT Pro" panose="02040504050005020304" pitchFamily="18" charset="0"/>
                <a:cs typeface="Aharoni" panose="02010803020104030203" pitchFamily="2" charset="-79"/>
              </a:rPr>
              <a:t>         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masis MT Pro" panose="02040504050005020304" pitchFamily="18" charset="0"/>
                <a:cs typeface="Aharoni" panose="02010803020104030203" pitchFamily="2" charset="-79"/>
              </a:rPr>
              <a:t>                                                        By,</a:t>
            </a:r>
          </a:p>
          <a:p>
            <a:pPr marL="0" indent="0">
              <a:buNone/>
            </a:pPr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masis MT Pro" panose="02040504050005020304" pitchFamily="18" charset="0"/>
                <a:cs typeface="Aharoni" panose="02010803020104030203" pitchFamily="2" charset="-79"/>
              </a:rPr>
              <a:t>                                             </a:t>
            </a:r>
            <a:r>
              <a:rPr lang="en-IN" sz="30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SAITHARUN</a:t>
            </a:r>
          </a:p>
          <a:p>
            <a:pPr marL="0" indent="0">
              <a:buNone/>
            </a:pPr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masis MT Pro" panose="02040504050005020304" pitchFamily="18" charset="0"/>
                <a:cs typeface="Aharoni" panose="02010803020104030203" pitchFamily="2" charset="-79"/>
              </a:rPr>
              <a:t>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1467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BF29AF-4C38-B448-1E49-305F394625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3618542"/>
              </p:ext>
            </p:extLst>
          </p:nvPr>
        </p:nvGraphicFramePr>
        <p:xfrm>
          <a:off x="1576873" y="746449"/>
          <a:ext cx="7548466" cy="295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3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2EB1-C9FA-F243-8CC8-3BCE545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28A1-18A6-053D-8AD3-9D344F4B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5412"/>
            <a:ext cx="9905999" cy="3883732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THIS COMPLETE PROJECT IS ABOUT THE SALES OF THE COMPANY NAME AS BIGMART AND USING THE DATA, CAME UP WITH THE VALUEABLE INSIGHTS IN A DASHBOARD.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THIS COMPLETE DATA SET HAS 11 COLUMNS AND TOTAL 1001 ROWS.</a:t>
            </a:r>
          </a:p>
          <a:p>
            <a:pPr marL="0" indent="0" algn="just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2000" u="sng" dirty="0">
                <a:latin typeface="Aharoni" panose="02010803020104030203" pitchFamily="2" charset="-79"/>
                <a:cs typeface="Aharoni" panose="02010803020104030203" pitchFamily="2" charset="-79"/>
              </a:rPr>
              <a:t>AND THE FIELDS OR TERMS WHICH THIS DATASET HAS ARE AS FOLLOWS: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ITEM IDENTIFIER, ITEM WEIGHT, ITEM FAT CONTENT, ITEM TYPE, ITEM MRP, OUTLET IDENTIFIER, OUTLET ESTABLISHMENT YEAR, OUTLET SIZE, OUTLET LOCATION TYPE, OUTLET TYPE, ITEM OUTLET SALES,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5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669-E249-9AD4-AE76-9CFF7D4E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"/>
            <a:ext cx="9905999" cy="165151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007D-DCE6-5BFD-F888-2BEEA712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31" y="1464905"/>
            <a:ext cx="9573208" cy="486124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WHAT IS THE HIGHEST AND LOWEST SALES IN PARTICULAR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 WHICH ITEM TYPE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WHAT IS THE MAXIMUM AND MINIMUM ITEM WEIGHT OF A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WHICH TYPE OF OUTLET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WHAT IS THE TOTAL ITEM MRP WITH RESPECT TO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WHAT IS THE TOTAL COUNT OF FAT CONTENT?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IN WHICH YEAR THE SALES WERE HIGH AND LOW?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WHICH ITEM TYPE HAS THE HIGHEST SALES IN AN OUTLET ESTABLISHMENT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WHAT IS THE SALES OF THE OUTLET TYPE ACORDING TO THE OUTLET SIZE?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WHAT IS TOTAL COUNT OF OUTLET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WHAT IS THE TOTAL SALES OF PARTICULAR LOCATION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7D93-197E-C803-1719-FF6D27F7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1"/>
            <a:ext cx="9191625" cy="7277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1. 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WHAT IS THE HIGHEST AND LOWEST SALES IN PARTICULAR YEAR?</a:t>
            </a:r>
            <a:endParaRPr lang="en-I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92B-0AB1-D183-F7AF-8E5BC57C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350" y="727789"/>
            <a:ext cx="8248649" cy="51713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– 461927 IN 1985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– 20765 IN 1998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8F7B93-3103-0F84-FDB9-7C22FF6D9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169429"/>
              </p:ext>
            </p:extLst>
          </p:nvPr>
        </p:nvGraphicFramePr>
        <p:xfrm>
          <a:off x="3147059" y="2005964"/>
          <a:ext cx="6394505" cy="3460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78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5E2C-1794-C083-66BD-76E1CB81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"/>
            <a:ext cx="8648699" cy="66674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2. 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WHICH ITEM TYPE HAS THE HIGHEST AND LOWEST SALES</a:t>
            </a:r>
            <a:r>
              <a:rPr lang="en-US" sz="25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IN" sz="2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7301-BA8A-2719-C4F7-472CB28F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25" y="581025"/>
            <a:ext cx="8143874" cy="531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Highest – FRUITS &amp; VEGETABLES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Lowest – SEAFOOD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EEDCF3D-EC8E-A153-82F6-03DB25831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525609"/>
              </p:ext>
            </p:extLst>
          </p:nvPr>
        </p:nvGraphicFramePr>
        <p:xfrm>
          <a:off x="2200276" y="1800225"/>
          <a:ext cx="9344024" cy="390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411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F38B-D6C9-9D95-807D-373DD577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42875"/>
            <a:ext cx="8762999" cy="145732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3.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THE MAXIMUM AND MINIMUM ITEM WEIGHT OF A ITEM TYPE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9728-EFA3-2419-8C8F-542028A9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925" y="1085850"/>
            <a:ext cx="8601073" cy="48132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– 1742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– 34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73E172-BA65-B792-AE5D-3F61C0446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40357"/>
              </p:ext>
            </p:extLst>
          </p:nvPr>
        </p:nvGraphicFramePr>
        <p:xfrm>
          <a:off x="2686050" y="2135505"/>
          <a:ext cx="7943850" cy="389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417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D7FE-3DA4-7022-1AFA-CA9C6B76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0" y="171451"/>
            <a:ext cx="9610725" cy="95885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4.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WHICH TYPE OF OUTLET HAS THE HIGHEST AND LOWEST SALES</a:t>
            </a:r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?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13C1-E5A8-BF86-6DA0-268EB88C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25" y="1028700"/>
            <a:ext cx="7915274" cy="48704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SUPER MARKET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GROCERY STORE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39FE83-34A2-E3A6-20AC-7C5EF1608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491526"/>
              </p:ext>
            </p:extLst>
          </p:nvPr>
        </p:nvGraphicFramePr>
        <p:xfrm>
          <a:off x="3655694" y="2366009"/>
          <a:ext cx="6488431" cy="353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91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917-EC04-172E-4809-59F3D8F5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352425"/>
            <a:ext cx="9715500" cy="466725"/>
          </a:xfrm>
        </p:spPr>
        <p:txBody>
          <a:bodyPr>
            <a:normAutofit fontScale="90000"/>
          </a:bodyPr>
          <a:lstStyle/>
          <a:p>
            <a:r>
              <a:rPr lang="en-IN" sz="3100" dirty="0">
                <a:latin typeface="Aharoni" panose="02010803020104030203" pitchFamily="2" charset="-79"/>
                <a:cs typeface="Aharoni" panose="02010803020104030203" pitchFamily="2" charset="-79"/>
              </a:rPr>
              <a:t>5.</a:t>
            </a:r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THE TOTAL ITEM MRP WITH RESPECT TO ITEM TYPE?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D478-C8A5-22C9-EA56-CAB9E8FA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325" y="628650"/>
            <a:ext cx="8067674" cy="5270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MRP - 138088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03A0B0-F666-8B8A-F8F3-6E9BE1671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327992"/>
              </p:ext>
            </p:extLst>
          </p:nvPr>
        </p:nvGraphicFramePr>
        <p:xfrm>
          <a:off x="2914179" y="1489254"/>
          <a:ext cx="7582371" cy="403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363628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723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</vt:lpstr>
      <vt:lpstr>Aharoni</vt:lpstr>
      <vt:lpstr>Amasis MT Pro</vt:lpstr>
      <vt:lpstr>Arial</vt:lpstr>
      <vt:lpstr>Calibri</vt:lpstr>
      <vt:lpstr>Walbaum Display</vt:lpstr>
      <vt:lpstr>Wingdings</vt:lpstr>
      <vt:lpstr>RegattaVTI</vt:lpstr>
      <vt:lpstr>EXCEL PROJECT – BIGMART SALES</vt:lpstr>
      <vt:lpstr>PowerPoint Presentation</vt:lpstr>
      <vt:lpstr>DESCRIPTION</vt:lpstr>
      <vt:lpstr>QUESTIONS</vt:lpstr>
      <vt:lpstr>1. WHAT IS THE HIGHEST AND LOWEST SALES IN PARTICULAR YEAR?</vt:lpstr>
      <vt:lpstr>2. WHICH ITEM TYPE HAS THE HIGHEST AND LOWEST SALES?</vt:lpstr>
      <vt:lpstr>3.WHAT IS THE MAXIMUM AND MINIMUM ITEM WEIGHT OF A ITEM TYPE?  </vt:lpstr>
      <vt:lpstr>4. WHICH TYPE OF OUTLET HAS THE HIGHEST AND LOWEST SALES?  </vt:lpstr>
      <vt:lpstr>5. WHAT IS THE TOTAL ITEM MRP WITH RESPECT TO ITEM TYPE?  </vt:lpstr>
      <vt:lpstr>6. WHAT IS THE TOTAL COUNT OF FAT CONTENT?  </vt:lpstr>
      <vt:lpstr>7. TOTAL % OF SALES BY YEARS?  </vt:lpstr>
      <vt:lpstr>8. WHICH ITEM TYPE HAS THE HIGHEST SALES IN AN OUTLET ESTABLISHMENT YEAR?   </vt:lpstr>
      <vt:lpstr>9. WHAT IS THE SALES OF THE OUTLET TYPE ACORDING TO THE OUTLET SIZE ? </vt:lpstr>
      <vt:lpstr>10. WHAT IS TOTAL COUNT OF OUTLET TYPE?  </vt:lpstr>
      <vt:lpstr>11. WHAT IS THE TOTAL SALES OF PARTICULAR LOCATION  </vt:lpstr>
      <vt:lpstr>KEY NOTES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 – BIGMART SALES</dc:title>
  <dc:creator>Saitharun Mech</dc:creator>
  <cp:lastModifiedBy>Saitharun Mech</cp:lastModifiedBy>
  <cp:revision>4</cp:revision>
  <dcterms:created xsi:type="dcterms:W3CDTF">2023-06-09T09:03:14Z</dcterms:created>
  <dcterms:modified xsi:type="dcterms:W3CDTF">2023-06-09T16:39:14Z</dcterms:modified>
</cp:coreProperties>
</file>