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9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2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74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3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2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884834-92A4-4963-B8CC-40AF450D2BD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41B278-60F5-455C-88B3-1ECF6C99E76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9617-27AD-CEC2-4B86-C78705691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Revenue Projections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1EEB1-77CB-5023-5750-4F02A8D43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577B-76D9-FA0B-5D24-F82B6A35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Total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F914-D661-9F15-14A8-309C46F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IN" dirty="0"/>
              <a:t>Total Pax Distribution 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AC2C7-0448-773C-CD7F-67FB693C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236"/>
              </p:ext>
            </p:extLst>
          </p:nvPr>
        </p:nvGraphicFramePr>
        <p:xfrm>
          <a:off x="1671319" y="298534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1154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0774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94446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2370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043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Anc</a:t>
                      </a:r>
                      <a:r>
                        <a:rPr lang="en-IN" dirty="0"/>
                        <a:t>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3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2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4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Infant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F03A-FBBE-9515-BF74-FC65C3E2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Hypothesis 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0EBE-D1A2-5A1D-3345-AA58E69D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60880"/>
            <a:ext cx="9720073" cy="47548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1. The people who buying Lite fare brand and Additionally buying ancillaries are  having tendency to spend more.</a:t>
            </a:r>
          </a:p>
          <a:p>
            <a:endParaRPr lang="en-IN" dirty="0"/>
          </a:p>
          <a:p>
            <a:r>
              <a:rPr lang="en-IN" dirty="0"/>
              <a:t>Top 5 Origins:-                                                          </a:t>
            </a:r>
          </a:p>
          <a:p>
            <a:r>
              <a:rPr lang="en-IN" dirty="0"/>
              <a:t>1. </a:t>
            </a:r>
            <a:r>
              <a:rPr lang="en-IN" b="1" dirty="0"/>
              <a:t>DXB</a:t>
            </a:r>
            <a:r>
              <a:rPr lang="en-IN" dirty="0"/>
              <a:t>  2.  </a:t>
            </a:r>
            <a:r>
              <a:rPr lang="en-IN" b="1" dirty="0"/>
              <a:t>HBE</a:t>
            </a:r>
            <a:r>
              <a:rPr lang="en-IN" dirty="0"/>
              <a:t>  3. </a:t>
            </a:r>
            <a:r>
              <a:rPr lang="en-IN" b="1" dirty="0"/>
              <a:t>OTP</a:t>
            </a:r>
            <a:r>
              <a:rPr lang="en-IN" dirty="0"/>
              <a:t>  4. </a:t>
            </a:r>
            <a:r>
              <a:rPr lang="en-IN" b="1" dirty="0"/>
              <a:t>DOHA</a:t>
            </a:r>
            <a:r>
              <a:rPr lang="en-IN" dirty="0"/>
              <a:t>  5. </a:t>
            </a:r>
            <a:r>
              <a:rPr lang="en-IN" b="1" dirty="0"/>
              <a:t>BOM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 Total Pax Count :- 7262</a:t>
            </a:r>
          </a:p>
          <a:p>
            <a:r>
              <a:rPr lang="en-IN" dirty="0"/>
              <a:t>Total Revenue (</a:t>
            </a:r>
            <a:r>
              <a:rPr lang="en-IN" dirty="0" err="1"/>
              <a:t>Base+Anc</a:t>
            </a:r>
            <a:r>
              <a:rPr lang="en-IN" dirty="0"/>
              <a:t>) :- 6938121.15245217dh</a:t>
            </a:r>
          </a:p>
          <a:p>
            <a:r>
              <a:rPr lang="en-IN" dirty="0"/>
              <a:t>Opportunity Pax  :- 65485</a:t>
            </a:r>
          </a:p>
          <a:p>
            <a:r>
              <a:rPr lang="en-IN" dirty="0"/>
              <a:t>Additional Revenue (Campaign Type </a:t>
            </a:r>
            <a:r>
              <a:rPr lang="en-IN" b="1" dirty="0"/>
              <a:t>NSST</a:t>
            </a:r>
            <a:r>
              <a:rPr lang="en-IN" dirty="0"/>
              <a:t>) :- 569719.5dh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15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5C31-E456-A3EC-CA12-E1C6A14B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4576"/>
            <a:ext cx="9720072" cy="1499616"/>
          </a:xfrm>
        </p:spPr>
        <p:txBody>
          <a:bodyPr/>
          <a:lstStyle/>
          <a:p>
            <a:r>
              <a:rPr lang="en-IN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34A5-E31E-2E52-CD41-0303733B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people who travel alone or with 2 or 3 adults are buying </a:t>
            </a:r>
            <a:r>
              <a:rPr lang="en-IN" b="1" dirty="0"/>
              <a:t>XLGR</a:t>
            </a:r>
            <a:r>
              <a:rPr lang="en-IN" dirty="0"/>
              <a:t> Ancillary.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Revenue Projection</a:t>
            </a:r>
            <a:endParaRPr lang="en-I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0171AD-B272-261F-D79A-4B92C1A4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09302"/>
              </p:ext>
            </p:extLst>
          </p:nvPr>
        </p:nvGraphicFramePr>
        <p:xfrm>
          <a:off x="1447799" y="28854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55585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63537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5328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5766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3184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Pax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Anc</a:t>
                      </a:r>
                      <a:r>
                        <a:rPr lang="en-IN" dirty="0"/>
                        <a:t>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3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0120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75064E-C789-9068-D185-17580703A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41390"/>
              </p:ext>
            </p:extLst>
          </p:nvPr>
        </p:nvGraphicFramePr>
        <p:xfrm>
          <a:off x="1447799" y="4648200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462132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022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41442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0201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60199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16534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  <a:p>
                      <a:pPr algn="ctr"/>
                      <a:r>
                        <a:rPr lang="en-IN" dirty="0"/>
                        <a:t>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Campaign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 (dh)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4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XLGR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4182597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2509558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2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4E7D-1469-D80A-586D-623F9759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57C2-E88A-6EF6-ECED-609DDEA3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pax count goes above the 5 pax per booking then the most buying  ancillary is </a:t>
            </a:r>
            <a:r>
              <a:rPr lang="en-IN" b="1" dirty="0"/>
              <a:t>BAGB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Revenue Projection :-</a:t>
            </a:r>
          </a:p>
          <a:p>
            <a:endParaRPr lang="en-IN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CF619BF-1841-18FC-CB44-70DC74A66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31545"/>
              </p:ext>
            </p:extLst>
          </p:nvPr>
        </p:nvGraphicFramePr>
        <p:xfrm>
          <a:off x="1178292" y="313195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46857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0558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4654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839048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495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Pax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Anc</a:t>
                      </a:r>
                      <a:r>
                        <a:rPr lang="en-IN" dirty="0"/>
                        <a:t>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0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to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3962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D410F9-FCC3-90D5-E0D8-5AEEFCFF4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87348"/>
              </p:ext>
            </p:extLst>
          </p:nvPr>
        </p:nvGraphicFramePr>
        <p:xfrm>
          <a:off x="1178290" y="4719586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0780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22107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410813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8292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43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146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  <a:p>
                      <a:pPr algn="ctr"/>
                      <a:r>
                        <a:rPr lang="en-IN" dirty="0"/>
                        <a:t>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Campaign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 (dh)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5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3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DD68-E025-0633-8F22-4676C202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2E1A-473C-EC64-E7E2-F8198E6C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FRST</a:t>
            </a:r>
            <a:r>
              <a:rPr lang="en-IN" dirty="0"/>
              <a:t> is the most commonly buying ancillary when the Childs are present.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Revenue Projection :-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11C5A-DD28-85E8-22C5-63247393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76354"/>
              </p:ext>
            </p:extLst>
          </p:nvPr>
        </p:nvGraphicFramePr>
        <p:xfrm>
          <a:off x="1127760" y="276940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462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8826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54147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1629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9144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Pax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Anc</a:t>
                      </a:r>
                      <a:r>
                        <a:rPr lang="en-IN" dirty="0"/>
                        <a:t>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Child =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391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7BCC97-5C10-B3C1-8B16-77F798B37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96611"/>
              </p:ext>
            </p:extLst>
          </p:nvPr>
        </p:nvGraphicFramePr>
        <p:xfrm>
          <a:off x="1127760" y="4297680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51892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7216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24370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9322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8088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6219951"/>
                    </a:ext>
                  </a:extLst>
                </a:gridCol>
              </a:tblGrid>
              <a:tr h="4767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  <a:p>
                      <a:pPr algn="ctr"/>
                      <a:r>
                        <a:rPr lang="en-IN" dirty="0"/>
                        <a:t>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Campaign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 (dh)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Additional Rev(30)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7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5085-8FBE-327C-B298-3CAE9E34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9E53-7218-B7C0-5058-181A8A32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People Who carrying their Infant with them are Buying XLGR the most.</a:t>
            </a:r>
          </a:p>
          <a:p>
            <a:endParaRPr lang="en-IN" dirty="0"/>
          </a:p>
          <a:p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Revenue Projections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9BE20D-1B63-2307-4E08-46E13669D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86970"/>
              </p:ext>
            </p:extLst>
          </p:nvPr>
        </p:nvGraphicFramePr>
        <p:xfrm>
          <a:off x="1164657" y="2962887"/>
          <a:ext cx="83600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015">
                  <a:extLst>
                    <a:ext uri="{9D8B030D-6E8A-4147-A177-3AD203B41FA5}">
                      <a16:colId xmlns:a16="http://schemas.microsoft.com/office/drawing/2014/main" val="1697887104"/>
                    </a:ext>
                  </a:extLst>
                </a:gridCol>
                <a:gridCol w="1672015">
                  <a:extLst>
                    <a:ext uri="{9D8B030D-6E8A-4147-A177-3AD203B41FA5}">
                      <a16:colId xmlns:a16="http://schemas.microsoft.com/office/drawing/2014/main" val="3197737612"/>
                    </a:ext>
                  </a:extLst>
                </a:gridCol>
                <a:gridCol w="1672015">
                  <a:extLst>
                    <a:ext uri="{9D8B030D-6E8A-4147-A177-3AD203B41FA5}">
                      <a16:colId xmlns:a16="http://schemas.microsoft.com/office/drawing/2014/main" val="1317822920"/>
                    </a:ext>
                  </a:extLst>
                </a:gridCol>
                <a:gridCol w="1672015">
                  <a:extLst>
                    <a:ext uri="{9D8B030D-6E8A-4147-A177-3AD203B41FA5}">
                      <a16:colId xmlns:a16="http://schemas.microsoft.com/office/drawing/2014/main" val="831694252"/>
                    </a:ext>
                  </a:extLst>
                </a:gridCol>
                <a:gridCol w="1672015">
                  <a:extLst>
                    <a:ext uri="{9D8B030D-6E8A-4147-A177-3AD203B41FA5}">
                      <a16:colId xmlns:a16="http://schemas.microsoft.com/office/drawing/2014/main" val="1196643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Pax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Anc</a:t>
                      </a:r>
                      <a:r>
                        <a:rPr lang="en-IN" dirty="0"/>
                        <a:t>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64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Infant =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74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0E7C8A-F927-892D-4F7E-36BA16AA7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09737"/>
              </p:ext>
            </p:extLst>
          </p:nvPr>
        </p:nvGraphicFramePr>
        <p:xfrm>
          <a:off x="1164657" y="4771902"/>
          <a:ext cx="83600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46">
                  <a:extLst>
                    <a:ext uri="{9D8B030D-6E8A-4147-A177-3AD203B41FA5}">
                      <a16:colId xmlns:a16="http://schemas.microsoft.com/office/drawing/2014/main" val="1568403373"/>
                    </a:ext>
                  </a:extLst>
                </a:gridCol>
                <a:gridCol w="1393346">
                  <a:extLst>
                    <a:ext uri="{9D8B030D-6E8A-4147-A177-3AD203B41FA5}">
                      <a16:colId xmlns:a16="http://schemas.microsoft.com/office/drawing/2014/main" val="2413157477"/>
                    </a:ext>
                  </a:extLst>
                </a:gridCol>
                <a:gridCol w="1393346">
                  <a:extLst>
                    <a:ext uri="{9D8B030D-6E8A-4147-A177-3AD203B41FA5}">
                      <a16:colId xmlns:a16="http://schemas.microsoft.com/office/drawing/2014/main" val="1123464845"/>
                    </a:ext>
                  </a:extLst>
                </a:gridCol>
                <a:gridCol w="1393346">
                  <a:extLst>
                    <a:ext uri="{9D8B030D-6E8A-4147-A177-3AD203B41FA5}">
                      <a16:colId xmlns:a16="http://schemas.microsoft.com/office/drawing/2014/main" val="3965309114"/>
                    </a:ext>
                  </a:extLst>
                </a:gridCol>
                <a:gridCol w="1393346">
                  <a:extLst>
                    <a:ext uri="{9D8B030D-6E8A-4147-A177-3AD203B41FA5}">
                      <a16:colId xmlns:a16="http://schemas.microsoft.com/office/drawing/2014/main" val="333266334"/>
                    </a:ext>
                  </a:extLst>
                </a:gridCol>
                <a:gridCol w="1393346">
                  <a:extLst>
                    <a:ext uri="{9D8B030D-6E8A-4147-A177-3AD203B41FA5}">
                      <a16:colId xmlns:a16="http://schemas.microsoft.com/office/drawing/2014/main" val="231872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Opportunity</a:t>
                      </a:r>
                    </a:p>
                    <a:p>
                      <a:pPr algn="ctr"/>
                      <a:r>
                        <a:rPr lang="en-IN" dirty="0"/>
                        <a:t>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Campaign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 (dh)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Additional Rev(50)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Additional Rev(30)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XLGR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107325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1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9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5F08-49B6-2053-2D7B-7E834E5F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</a:t>
            </a:r>
            <a:r>
              <a:rPr lang="en-IN" sz="4400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1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741</TotalTime>
  <Words>394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Revenue Projections</vt:lpstr>
      <vt:lpstr>Total Opportunities</vt:lpstr>
      <vt:lpstr>Hypothesis 1 </vt:lpstr>
      <vt:lpstr>Hypothesis 2</vt:lpstr>
      <vt:lpstr>Hypothesis 3</vt:lpstr>
      <vt:lpstr>Hypothesis 4</vt:lpstr>
      <vt:lpstr>Hypothesis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Projections</dc:title>
  <dc:creator>Sahil Thombare</dc:creator>
  <cp:lastModifiedBy>Sahil Thombare</cp:lastModifiedBy>
  <cp:revision>8</cp:revision>
  <dcterms:created xsi:type="dcterms:W3CDTF">2022-09-04T12:03:33Z</dcterms:created>
  <dcterms:modified xsi:type="dcterms:W3CDTF">2022-11-10T16:07:51Z</dcterms:modified>
</cp:coreProperties>
</file>